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 appreciate you guys </a:t>
            </a:r>
            <a:r>
              <a:rPr lang="en"/>
              <a:t>giving</a:t>
            </a:r>
            <a:r>
              <a:rPr lang="en"/>
              <a:t> me your time to talk to you about Jupiter Pointe and how we’re working to revive American Dream</a:t>
            </a:r>
            <a:endParaRPr/>
          </a:p>
          <a:p>
            <a:pPr indent="-298450" lvl="0" marL="457200" rtl="0" algn="l">
              <a:spcBef>
                <a:spcPts val="0"/>
              </a:spcBef>
              <a:spcAft>
                <a:spcPts val="0"/>
              </a:spcAft>
              <a:buSzPts val="1100"/>
              <a:buChar char="-"/>
            </a:pPr>
            <a:r>
              <a:rPr lang="en"/>
              <a:t>So let’s talk a little bit more about why Jupiter Pointe exists and what we’re </a:t>
            </a:r>
            <a:r>
              <a:rPr lang="en"/>
              <a:t>doing</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5c96b5c2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5c96b5c2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 with our team as it stands, we’ve gone through the numbers and we have the capacity to sell about 20 projects, </a:t>
            </a:r>
            <a:r>
              <a:rPr lang="en"/>
              <a:t>similar</a:t>
            </a:r>
            <a:r>
              <a:rPr lang="en"/>
              <a:t> to the one I showed you earlier, per year </a:t>
            </a:r>
            <a:endParaRPr/>
          </a:p>
          <a:p>
            <a:pPr indent="-298450" lvl="0" marL="457200" rtl="0" algn="l">
              <a:spcBef>
                <a:spcPts val="0"/>
              </a:spcBef>
              <a:spcAft>
                <a:spcPts val="0"/>
              </a:spcAft>
              <a:buSzPts val="1100"/>
              <a:buChar char="-"/>
            </a:pPr>
            <a:r>
              <a:rPr lang="en"/>
              <a:t>But </a:t>
            </a:r>
            <a:r>
              <a:rPr lang="en"/>
              <a:t>because</a:t>
            </a:r>
            <a:r>
              <a:rPr lang="en"/>
              <a:t> our goal is controlled growth, we’re conservatively planning to </a:t>
            </a:r>
            <a:r>
              <a:rPr lang="en"/>
              <a:t>complete</a:t>
            </a:r>
            <a:r>
              <a:rPr lang="en"/>
              <a:t> 10 deals next year, and gradually ramp up efforts to go from 10-50 over the </a:t>
            </a:r>
            <a:r>
              <a:rPr lang="en"/>
              <a:t>next</a:t>
            </a:r>
            <a:r>
              <a:rPr lang="en"/>
              <a:t> 5 years</a:t>
            </a:r>
            <a:endParaRPr/>
          </a:p>
          <a:p>
            <a:pPr indent="-298450" lvl="0" marL="457200" rtl="0" algn="l">
              <a:spcBef>
                <a:spcPts val="0"/>
              </a:spcBef>
              <a:spcAft>
                <a:spcPts val="0"/>
              </a:spcAft>
              <a:buSzPts val="1100"/>
              <a:buChar char="-"/>
            </a:pPr>
            <a:r>
              <a:rPr lang="en"/>
              <a:t>It’s because we’ve done this before that we understand growing sustainably rather than fast is what’s </a:t>
            </a:r>
            <a:r>
              <a:rPr lang="en"/>
              <a:t>going</a:t>
            </a:r>
            <a:r>
              <a:rPr lang="en"/>
              <a:t> to enable us the ability to provide affordable homes to </a:t>
            </a:r>
            <a:r>
              <a:rPr lang="en"/>
              <a:t>families</a:t>
            </a:r>
            <a:r>
              <a:rPr lang="en"/>
              <a:t> over the long term and we’re ready to do that, SO…..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5c96b5c2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5c96b5c2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Our mission is clear, our concept is proven, and our team is ready, but we need </a:t>
            </a:r>
            <a:r>
              <a:rPr lang="en"/>
              <a:t>your</a:t>
            </a:r>
            <a:r>
              <a:rPr lang="en"/>
              <a:t> help, so let’s talk about where you come in….</a:t>
            </a:r>
            <a:endParaRPr/>
          </a:p>
          <a:p>
            <a:pPr indent="-298450" lvl="0" marL="457200" rtl="0" algn="l">
              <a:spcBef>
                <a:spcPts val="0"/>
              </a:spcBef>
              <a:spcAft>
                <a:spcPts val="0"/>
              </a:spcAft>
              <a:buSzPts val="1100"/>
              <a:buChar char="-"/>
            </a:pPr>
            <a:r>
              <a:rPr lang="en"/>
              <a:t>Min $50k, 10.5% regardless, and profit sharing</a:t>
            </a:r>
            <a:endParaRPr/>
          </a:p>
          <a:p>
            <a:pPr indent="-298450" lvl="0" marL="457200" rtl="0" algn="l">
              <a:spcBef>
                <a:spcPts val="0"/>
              </a:spcBef>
              <a:spcAft>
                <a:spcPts val="0"/>
              </a:spcAft>
              <a:buSzPts val="1100"/>
              <a:buChar char="-"/>
            </a:pPr>
            <a:r>
              <a:rPr lang="en"/>
              <a:t>We take the stewardship of your money very </a:t>
            </a:r>
            <a:r>
              <a:rPr lang="en"/>
              <a:t>seriously and have a great game plan to grow your investment while helping a lot of people</a:t>
            </a:r>
            <a:r>
              <a:rPr lang="en"/>
              <a:t>, but to ensure your protection, when you invest, you’re on title of our properties, so your investment is secured by a hard asset</a:t>
            </a:r>
            <a:endParaRPr/>
          </a:p>
          <a:p>
            <a:pPr indent="-298450" lvl="0" marL="457200" rtl="0" algn="l">
              <a:spcBef>
                <a:spcPts val="0"/>
              </a:spcBef>
              <a:spcAft>
                <a:spcPts val="0"/>
              </a:spcAft>
              <a:buSzPts val="1100"/>
              <a:buChar char="-"/>
            </a:pPr>
            <a:r>
              <a:rPr lang="en"/>
              <a:t>Let’s look at an example to give you an idea how your money will grow…</a:t>
            </a:r>
            <a:endParaRPr/>
          </a:p>
          <a:p>
            <a:pPr indent="-298450" lvl="0" marL="457200" rtl="0" algn="l">
              <a:spcBef>
                <a:spcPts val="0"/>
              </a:spcBef>
              <a:spcAft>
                <a:spcPts val="0"/>
              </a:spcAft>
              <a:buSzPts val="1100"/>
              <a:buChar char="-"/>
            </a:pPr>
            <a:r>
              <a:rPr lang="en"/>
              <a:t>In short, you entrust us with $100k for 3 years, and we give back $170; leave that same $100 with us for 5 and we’re giving </a:t>
            </a:r>
            <a:r>
              <a:rPr lang="en"/>
              <a:t>back</a:t>
            </a:r>
            <a:r>
              <a:rPr lang="en"/>
              <a:t> more than $290k!</a:t>
            </a:r>
            <a:endParaRPr/>
          </a:p>
          <a:p>
            <a:pPr indent="-298450" lvl="0" marL="457200" rtl="0" algn="l">
              <a:spcBef>
                <a:spcPts val="0"/>
              </a:spcBef>
              <a:spcAft>
                <a:spcPts val="0"/>
              </a:spcAft>
              <a:buSzPts val="1100"/>
              <a:buChar char="-"/>
            </a:pPr>
            <a:r>
              <a:rPr lang="en">
                <a:solidFill>
                  <a:srgbClr val="222222"/>
                </a:solidFill>
                <a:highlight>
                  <a:srgbClr val="FFFFFF"/>
                </a:highlight>
              </a:rPr>
              <a:t>We’re in this for the long haul, so the longer you entrust us with your money and help us impact people’s lives, the more of the profits you get back </a:t>
            </a:r>
            <a:endParaRPr>
              <a:solidFill>
                <a:srgbClr val="222222"/>
              </a:solidFill>
              <a:highlight>
                <a:srgbClr val="FFFFFF"/>
              </a:highlight>
            </a:endParaRPr>
          </a:p>
          <a:p>
            <a:pPr indent="-298450" lvl="0" marL="457200" rtl="0" algn="l">
              <a:spcBef>
                <a:spcPts val="0"/>
              </a:spcBef>
              <a:spcAft>
                <a:spcPts val="0"/>
              </a:spcAft>
              <a:buSzPts val="1100"/>
              <a:buChar char="-"/>
            </a:pPr>
            <a:r>
              <a:rPr lang="en">
                <a:solidFill>
                  <a:srgbClr val="222222"/>
                </a:solidFill>
                <a:highlight>
                  <a:srgbClr val="FFFFFF"/>
                </a:highlight>
              </a:rPr>
              <a:t>Really, in the end, your money is doing something good and at the same time, you're getting great return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5c96b5c2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5c96b5c2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summary, our goal is provide affordable homeownership, and with a really strong team who has a </a:t>
            </a:r>
            <a:r>
              <a:rPr lang="en"/>
              <a:t>deep</a:t>
            </a:r>
            <a:r>
              <a:rPr lang="en"/>
              <a:t> understanding of how to turn troubled </a:t>
            </a:r>
            <a:r>
              <a:rPr lang="en"/>
              <a:t>properties</a:t>
            </a:r>
            <a:r>
              <a:rPr lang="en"/>
              <a:t> in </a:t>
            </a:r>
            <a:r>
              <a:rPr lang="en"/>
              <a:t>profitable</a:t>
            </a:r>
            <a:r>
              <a:rPr lang="en"/>
              <a:t>, but attainable homes, we hope, </a:t>
            </a:r>
            <a:r>
              <a:rPr lang="en"/>
              <a:t>with</a:t>
            </a:r>
            <a:r>
              <a:rPr lang="en"/>
              <a:t> your help, to grow and impact families all </a:t>
            </a:r>
            <a:r>
              <a:rPr lang="en"/>
              <a:t>across</a:t>
            </a:r>
            <a:r>
              <a:rPr lang="en"/>
              <a:t> the country. Our goal is affordable home </a:t>
            </a:r>
            <a:r>
              <a:rPr lang="en"/>
              <a:t>ownership</a:t>
            </a:r>
            <a:r>
              <a:rPr lang="en"/>
              <a:t>, but our mission is to bring back the American Dream and help </a:t>
            </a:r>
            <a:r>
              <a:rPr lang="en"/>
              <a:t>families</a:t>
            </a:r>
            <a:r>
              <a:rPr lang="en"/>
              <a:t> grow and leave lasting legacies in the places they call home</a:t>
            </a:r>
            <a:endParaRPr/>
          </a:p>
          <a:p>
            <a:pPr indent="-298450" lvl="0" marL="457200" rtl="0" algn="l">
              <a:spcBef>
                <a:spcPts val="0"/>
              </a:spcBef>
              <a:spcAft>
                <a:spcPts val="0"/>
              </a:spcAft>
              <a:buSzPts val="1100"/>
              <a:buChar char="-"/>
            </a:pPr>
            <a:r>
              <a:rPr lang="en"/>
              <a:t>Thank you for taking some </a:t>
            </a:r>
            <a:r>
              <a:rPr lang="en"/>
              <a:t>time</a:t>
            </a:r>
            <a:r>
              <a:rPr lang="en"/>
              <a:t> to learn about Jupiter Pointe and I’ll now open it up to any </a:t>
            </a:r>
            <a:r>
              <a:rPr lang="en"/>
              <a:t>questions you might have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5c96b5c2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5c96b5c2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85c96b5c2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85c96b5c2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lot of people, myself included, grew up thinking we would get a job, have a family and own a home - something that provides stability both physically and financially </a:t>
            </a:r>
            <a:endParaRPr/>
          </a:p>
          <a:p>
            <a:pPr indent="-298450" lvl="0" marL="457200" rtl="0" algn="l">
              <a:spcBef>
                <a:spcPts val="0"/>
              </a:spcBef>
              <a:spcAft>
                <a:spcPts val="0"/>
              </a:spcAft>
              <a:buSzPts val="1100"/>
              <a:buChar char="-"/>
            </a:pPr>
            <a:r>
              <a:rPr lang="en"/>
              <a:t>Unfortunately, for many </a:t>
            </a:r>
            <a:r>
              <a:rPr lang="en"/>
              <a:t>people</a:t>
            </a:r>
            <a:r>
              <a:rPr lang="en"/>
              <a:t>, especially in densely populated areas like LA, that’s not possible anymore</a:t>
            </a:r>
            <a:endParaRPr/>
          </a:p>
          <a:p>
            <a:pPr indent="-298450" lvl="0" marL="457200" rtl="0" algn="l">
              <a:spcBef>
                <a:spcPts val="0"/>
              </a:spcBef>
              <a:spcAft>
                <a:spcPts val="0"/>
              </a:spcAft>
              <a:buSzPts val="1100"/>
              <a:buChar char="-"/>
            </a:pPr>
            <a:r>
              <a:rPr lang="en"/>
              <a:t>And our guiding light, if you will, is to address the problems that have made </a:t>
            </a:r>
            <a:r>
              <a:rPr lang="en"/>
              <a:t>homeownership</a:t>
            </a:r>
            <a:r>
              <a:rPr lang="en"/>
              <a:t> so hard to achieve, so what exactly do we need to solve for?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85c96b5c2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85c96b5c2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Well, there are a lot of issues…</a:t>
            </a:r>
            <a:endParaRPr/>
          </a:p>
          <a:p>
            <a:pPr indent="-298450" lvl="0" marL="457200" rtl="0" algn="l">
              <a:spcBef>
                <a:spcPts val="0"/>
              </a:spcBef>
              <a:spcAft>
                <a:spcPts val="0"/>
              </a:spcAft>
              <a:buSzPts val="1100"/>
              <a:buChar char="-"/>
            </a:pPr>
            <a:r>
              <a:rPr lang="en"/>
              <a:t>But simply put, there’s too much demand and not enough supply</a:t>
            </a:r>
            <a:endParaRPr/>
          </a:p>
          <a:p>
            <a:pPr indent="-298450" lvl="0" marL="457200" rtl="0" algn="l">
              <a:spcBef>
                <a:spcPts val="0"/>
              </a:spcBef>
              <a:spcAft>
                <a:spcPts val="0"/>
              </a:spcAft>
              <a:buSzPts val="1100"/>
              <a:buChar char="-"/>
            </a:pPr>
            <a:r>
              <a:rPr lang="en"/>
              <a:t>When we go a little deeper, we see that much of the available supply that isn’t as expensive is often dilapidated and really difficult to deal with </a:t>
            </a:r>
            <a:r>
              <a:rPr lang="en"/>
              <a:t>which</a:t>
            </a:r>
            <a:r>
              <a:rPr lang="en"/>
              <a:t> effectively makes the </a:t>
            </a:r>
            <a:r>
              <a:rPr lang="en"/>
              <a:t>housing</a:t>
            </a:r>
            <a:r>
              <a:rPr lang="en"/>
              <a:t> shortage worse </a:t>
            </a:r>
            <a:endParaRPr/>
          </a:p>
          <a:p>
            <a:pPr indent="-298450" lvl="0" marL="457200" rtl="0" algn="l">
              <a:spcBef>
                <a:spcPts val="0"/>
              </a:spcBef>
              <a:spcAft>
                <a:spcPts val="0"/>
              </a:spcAft>
              <a:buSzPts val="1100"/>
              <a:buChar char="-"/>
            </a:pPr>
            <a:r>
              <a:rPr lang="en"/>
              <a:t>Most importantly, the truly affordable housing out there, which are often government-subsidized and take years to come to market, are rentals, temporary shelters that don’t focus on a family-</a:t>
            </a:r>
            <a:r>
              <a:rPr lang="en"/>
              <a:t>friendly</a:t>
            </a:r>
            <a:r>
              <a:rPr lang="en"/>
              <a:t> </a:t>
            </a:r>
            <a:r>
              <a:rPr lang="en"/>
              <a:t>environment</a:t>
            </a:r>
            <a:r>
              <a:rPr lang="en"/>
              <a:t> or on ownership</a:t>
            </a:r>
            <a:endParaRPr/>
          </a:p>
          <a:p>
            <a:pPr indent="-298450" lvl="0" marL="457200" rtl="0" algn="l">
              <a:spcBef>
                <a:spcPts val="0"/>
              </a:spcBef>
              <a:spcAft>
                <a:spcPts val="0"/>
              </a:spcAft>
              <a:buSzPts val="1100"/>
              <a:buChar char="-"/>
            </a:pPr>
            <a:r>
              <a:rPr lang="en"/>
              <a:t>SO THAT’S WHERE WE COME 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5c96b5c2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5c96b5c2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We’re providing that </a:t>
            </a:r>
            <a:r>
              <a:rPr lang="en">
                <a:solidFill>
                  <a:schemeClr val="dk1"/>
                </a:solidFill>
              </a:rPr>
              <a:t>ownership</a:t>
            </a:r>
            <a:r>
              <a:rPr lang="en">
                <a:solidFill>
                  <a:schemeClr val="dk1"/>
                </a:solidFill>
              </a:rPr>
              <a:t>! With years of experience in real estate development and affordable housing, w</a:t>
            </a:r>
            <a:r>
              <a:rPr lang="en">
                <a:solidFill>
                  <a:schemeClr val="dk1"/>
                </a:solidFill>
              </a:rPr>
              <a:t>e’ve seen these issues first-hand and know how important home ownership can be to families and building wealth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We’ve assembled a really strong team, developed processes to get projects done quickly and efficiently, and because this issue isn’t going to fix itself, our team has started to go out and do the work to prove our concept, and actually get people in houses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speaking of our team, let me introduce you to them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5c96b5c2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5c96b5c2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Y</a:t>
            </a:r>
            <a:r>
              <a:rPr lang="en">
                <a:solidFill>
                  <a:schemeClr val="dk1"/>
                </a:solidFill>
              </a:rPr>
              <a:t>ou know me, I spent the beginning of my career with a National affordable housing developer where I managed the acquisitions and construction management for all of our deals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My father, Milton, has been building and managing homes for the last 30 years and bring invaluable experience to the management team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Ricardo is a builder at heart and makes sure our projects start and finish on time, and provides great quality control top ensure our buyers get incredible homes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Stacey is the liaison between us, our buyers and their agents, and over the last 25 years has not only sold a lot of homes, but has developed an incredible ability to simplify the buying process and help people understand homebuying and homeownership, which has been so important with many of our buyers being first-time homeowners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of course, everyone’s favorite, our lawyer. I didn’t think I’d ever meet anyone like this, but Matt genuinely loves the law, and because of that he keeps us up to date with both the applicable codes, ordinances, etc.., and what’s coming down the pike so we’re consistently prepared for the changing landscape of the future - he helps us get deals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Now let’s take a look at some of what we’ve done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5c96b5c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5c96b5c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 we have the goal and we have the team, but needed to make it work in the real world </a:t>
            </a:r>
            <a:endParaRPr/>
          </a:p>
          <a:p>
            <a:pPr indent="-298450" lvl="0" marL="457200" rtl="0" algn="l">
              <a:spcBef>
                <a:spcPts val="0"/>
              </a:spcBef>
              <a:spcAft>
                <a:spcPts val="0"/>
              </a:spcAft>
              <a:buSzPts val="1100"/>
              <a:buChar char="-"/>
            </a:pPr>
            <a:r>
              <a:rPr lang="en"/>
              <a:t>This is just </a:t>
            </a:r>
            <a:r>
              <a:rPr lang="en"/>
              <a:t>one</a:t>
            </a:r>
            <a:r>
              <a:rPr lang="en"/>
              <a:t> of our </a:t>
            </a:r>
            <a:r>
              <a:rPr lang="en"/>
              <a:t>projects</a:t>
            </a:r>
            <a:r>
              <a:rPr lang="en"/>
              <a:t>, but we think it does a good </a:t>
            </a:r>
            <a:r>
              <a:rPr lang="en"/>
              <a:t>job</a:t>
            </a:r>
            <a:r>
              <a:rPr lang="en"/>
              <a:t> </a:t>
            </a:r>
            <a:r>
              <a:rPr lang="en"/>
              <a:t>of</a:t>
            </a:r>
            <a:r>
              <a:rPr lang="en"/>
              <a:t> illustrating the transformation of a unlivable building into a home that we sold at an affordable price and still profited from, and we brought it to market quickly and </a:t>
            </a:r>
            <a:r>
              <a:rPr lang="en"/>
              <a:t>efficiently, then then we did it a couple more times to make sure it wasn’t a fluke, and those worked out the same way, we provided affordable homes to families and made a profit</a:t>
            </a:r>
            <a:endParaRPr/>
          </a:p>
          <a:p>
            <a:pPr indent="-298450" lvl="0" marL="457200" rtl="0" algn="l">
              <a:spcBef>
                <a:spcPts val="0"/>
              </a:spcBef>
              <a:spcAft>
                <a:spcPts val="0"/>
              </a:spcAft>
              <a:buSzPts val="1100"/>
              <a:buChar char="-"/>
            </a:pPr>
            <a:r>
              <a:rPr lang="en"/>
              <a:t>Now with the amount of housing we think is </a:t>
            </a:r>
            <a:r>
              <a:rPr lang="en"/>
              <a:t>needed</a:t>
            </a:r>
            <a:r>
              <a:rPr lang="en"/>
              <a:t>, this is just a drop in the bucket, if that, right? But to understand how far we </a:t>
            </a:r>
            <a:r>
              <a:rPr lang="en"/>
              <a:t>can</a:t>
            </a:r>
            <a:r>
              <a:rPr lang="en"/>
              <a:t> go, we need to understand the numbers behind the need. How far behind is </a:t>
            </a:r>
            <a:r>
              <a:rPr lang="en"/>
              <a:t>housing supply</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5c96b5c2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5c96b5c2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Well, at </a:t>
            </a:r>
            <a:r>
              <a:rPr lang="en"/>
              <a:t>least</a:t>
            </a:r>
            <a:r>
              <a:rPr lang="en"/>
              <a:t> in our </a:t>
            </a:r>
            <a:r>
              <a:rPr lang="en"/>
              <a:t>initial</a:t>
            </a:r>
            <a:r>
              <a:rPr lang="en"/>
              <a:t> market, turns out it’s very behind </a:t>
            </a:r>
            <a:endParaRPr/>
          </a:p>
          <a:p>
            <a:pPr indent="-298450" lvl="0" marL="457200" rtl="0" algn="l">
              <a:spcBef>
                <a:spcPts val="0"/>
              </a:spcBef>
              <a:spcAft>
                <a:spcPts val="0"/>
              </a:spcAft>
              <a:buSzPts val="1100"/>
              <a:buChar char="-"/>
            </a:pPr>
            <a:r>
              <a:rPr lang="en"/>
              <a:t>LA’s on track to deliver about ⅓ of the homes it needs to by </a:t>
            </a:r>
            <a:r>
              <a:rPr lang="en"/>
              <a:t>the end</a:t>
            </a:r>
            <a:r>
              <a:rPr lang="en"/>
              <a:t> of </a:t>
            </a:r>
            <a:r>
              <a:rPr lang="en"/>
              <a:t>the decade</a:t>
            </a:r>
            <a:r>
              <a:rPr lang="en"/>
              <a:t>, so the </a:t>
            </a:r>
            <a:r>
              <a:rPr lang="en"/>
              <a:t>market</a:t>
            </a:r>
            <a:r>
              <a:rPr lang="en"/>
              <a:t> is large </a:t>
            </a:r>
            <a:endParaRPr/>
          </a:p>
          <a:p>
            <a:pPr indent="-298450" lvl="0" marL="457200" rtl="0" algn="l">
              <a:spcBef>
                <a:spcPts val="0"/>
              </a:spcBef>
              <a:spcAft>
                <a:spcPts val="0"/>
              </a:spcAft>
              <a:buSzPts val="1100"/>
              <a:buChar char="-"/>
            </a:pPr>
            <a:r>
              <a:rPr lang="en"/>
              <a:t>But with a market this large, </a:t>
            </a:r>
            <a:r>
              <a:rPr lang="en"/>
              <a:t>even</a:t>
            </a:r>
            <a:r>
              <a:rPr lang="en"/>
              <a:t> though we have opportunity, we have to be </a:t>
            </a:r>
            <a:r>
              <a:rPr lang="en"/>
              <a:t>prepared</a:t>
            </a:r>
            <a:r>
              <a:rPr lang="en"/>
              <a:t> to go against hurdles and other solutions in the </a:t>
            </a:r>
            <a:r>
              <a:rPr lang="en"/>
              <a:t>space</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5c96b5c2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85c96b5c2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 What </a:t>
            </a:r>
            <a:r>
              <a:rPr lang="en"/>
              <a:t>exactly</a:t>
            </a:r>
            <a:r>
              <a:rPr lang="en"/>
              <a:t> are we up against, well quite a lot actually, groups with tons of money, profit-motivated flippers, and even the government and they all do </a:t>
            </a:r>
            <a:r>
              <a:rPr lang="en"/>
              <a:t>something</a:t>
            </a:r>
            <a:r>
              <a:rPr lang="en"/>
              <a:t> well…..</a:t>
            </a:r>
            <a:endParaRPr/>
          </a:p>
          <a:p>
            <a:pPr indent="-298450" lvl="0" marL="457200" rtl="0" algn="l">
              <a:spcBef>
                <a:spcPts val="0"/>
              </a:spcBef>
              <a:spcAft>
                <a:spcPts val="0"/>
              </a:spcAft>
              <a:buClr>
                <a:schemeClr val="dk1"/>
              </a:buClr>
              <a:buSzPts val="1100"/>
              <a:buChar char="-"/>
            </a:pPr>
            <a:r>
              <a:rPr lang="en">
                <a:solidFill>
                  <a:schemeClr val="dk1"/>
                </a:solidFill>
              </a:rPr>
              <a:t>But from big developers and the government, down to the smallest mom and pop home flippers, nobody addresses to key issue: helping people own their home and build legacy </a:t>
            </a:r>
            <a:endParaRPr/>
          </a:p>
          <a:p>
            <a:pPr indent="-298450" lvl="0" marL="457200" rtl="0" algn="l">
              <a:spcBef>
                <a:spcPts val="0"/>
              </a:spcBef>
              <a:spcAft>
                <a:spcPts val="0"/>
              </a:spcAft>
              <a:buSzPts val="1100"/>
              <a:buChar char="-"/>
            </a:pPr>
            <a:r>
              <a:rPr lang="en"/>
              <a:t>And here’s what sets us apart, but how do we actually get there?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5c96b5c2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5c96b5c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Well, we touched on this at the beginning, but we’ve developed a </a:t>
            </a:r>
            <a:r>
              <a:rPr lang="en">
                <a:solidFill>
                  <a:schemeClr val="dk1"/>
                </a:solidFill>
              </a:rPr>
              <a:t>process</a:t>
            </a:r>
            <a:r>
              <a:rPr lang="en">
                <a:solidFill>
                  <a:schemeClr val="dk1"/>
                </a:solidFill>
              </a:rPr>
              <a:t> that gives us some </a:t>
            </a:r>
            <a:r>
              <a:rPr lang="en">
                <a:solidFill>
                  <a:schemeClr val="dk1"/>
                </a:solidFill>
              </a:rPr>
              <a:t>advantages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Most importantly, our team has the experience and knowledge to </a:t>
            </a:r>
            <a:r>
              <a:rPr lang="en">
                <a:solidFill>
                  <a:schemeClr val="dk1"/>
                </a:solidFill>
              </a:rPr>
              <a:t>comfortably</a:t>
            </a:r>
            <a:r>
              <a:rPr lang="en">
                <a:solidFill>
                  <a:schemeClr val="dk1"/>
                </a:solidFill>
              </a:rPr>
              <a:t> purchase </a:t>
            </a:r>
            <a:r>
              <a:rPr lang="en">
                <a:solidFill>
                  <a:schemeClr val="dk1"/>
                </a:solidFill>
              </a:rPr>
              <a:t>properties</a:t>
            </a:r>
            <a:r>
              <a:rPr lang="en">
                <a:solidFill>
                  <a:schemeClr val="dk1"/>
                </a:solidFill>
              </a:rPr>
              <a:t> that others shy away from. We pair that with a </a:t>
            </a:r>
            <a:r>
              <a:rPr lang="en">
                <a:solidFill>
                  <a:schemeClr val="dk1"/>
                </a:solidFill>
              </a:rPr>
              <a:t>streamlined construction model to provide homes at affordable prices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because we’re in this for the long haul and intend to grow so we can provide these opportunities to as many families as possible, we also educate our buyers along the way to make sure once they own the house they keep it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speaking of the long haul, let’s talk about growth and the future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2"/>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26" name="Google Shape;126;p22"/>
          <p:cNvPicPr preferRelativeResize="0"/>
          <p:nvPr/>
        </p:nvPicPr>
        <p:blipFill>
          <a:blip r:embed="rId4">
            <a:alphaModFix/>
          </a:blip>
          <a:stretch>
            <a:fillRect/>
          </a:stretch>
        </p:blipFill>
        <p:spPr>
          <a:xfrm>
            <a:off x="0" y="888800"/>
            <a:ext cx="9144001" cy="352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4"/>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5"/>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0" y="0"/>
            <a:ext cx="9144003" cy="5143501"/>
          </a:xfrm>
          <a:prstGeom prst="rect">
            <a:avLst/>
          </a:prstGeom>
          <a:noFill/>
          <a:ln>
            <a:noFill/>
          </a:ln>
        </p:spPr>
      </p:pic>
      <p:sp>
        <p:nvSpPr>
          <p:cNvPr id="85" name="Google Shape;85;p17"/>
          <p:cNvSpPr/>
          <p:nvPr/>
        </p:nvSpPr>
        <p:spPr>
          <a:xfrm>
            <a:off x="153000" y="1005375"/>
            <a:ext cx="371700" cy="182100"/>
          </a:xfrm>
          <a:prstGeom prst="rtTriangle">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7"/>
          <p:cNvSpPr/>
          <p:nvPr/>
        </p:nvSpPr>
        <p:spPr>
          <a:xfrm flipH="1">
            <a:off x="640550" y="1005375"/>
            <a:ext cx="371700" cy="182100"/>
          </a:xfrm>
          <a:prstGeom prst="rtTriangle">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7"/>
          <p:cNvSpPr/>
          <p:nvPr/>
        </p:nvSpPr>
        <p:spPr>
          <a:xfrm rot="10800000">
            <a:off x="640550" y="370950"/>
            <a:ext cx="371700" cy="182100"/>
          </a:xfrm>
          <a:prstGeom prst="rtTriangle">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7"/>
          <p:cNvSpPr/>
          <p:nvPr/>
        </p:nvSpPr>
        <p:spPr>
          <a:xfrm flipH="1" rot="10800000">
            <a:off x="153000" y="370950"/>
            <a:ext cx="371700" cy="182100"/>
          </a:xfrm>
          <a:prstGeom prst="rtTriangle">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5" name="Google Shape;95;p1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2" name="Google Shape;102;p19"/>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9" name="Google Shape;109;p20"/>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6" name="Google Shape;116;p21"/>
          <p:cNvSpPr/>
          <p:nvPr/>
        </p:nvSpPr>
        <p:spPr>
          <a:xfrm rot="7309131">
            <a:off x="220178" y="4146659"/>
            <a:ext cx="410253" cy="322008"/>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rot="-10068156">
            <a:off x="646069" y="4225969"/>
            <a:ext cx="444433" cy="248313"/>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21"/>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