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84"/>
    <p:sldId id="257" r:id="rId85"/>
    <p:sldId id="258" r:id="rId86"/>
    <p:sldId id="259" r:id="rId87"/>
    <p:sldId id="260" r:id="rId88"/>
    <p:sldId id="261" r:id="rId89"/>
    <p:sldId id="262" r:id="rId90"/>
    <p:sldId id="263" r:id="rId91"/>
    <p:sldId id="264" r:id="rId92"/>
    <p:sldId id="265" r:id="rId93"/>
    <p:sldId id="266" r:id="rId94"/>
    <p:sldId id="267" r:id="rId95"/>
    <p:sldId id="268" r:id="rId96"/>
    <p:sldId id="269" r:id="rId97"/>
    <p:sldId id="270" r:id="rId98"/>
    <p:sldId id="271" r:id="rId99"/>
  </p:sldIdLst>
  <p:sldSz cx="18288000" cy="10287000"/>
  <p:notesSz cx="6858000" cy="9144000"/>
  <p:embeddedFontLst>
    <p:embeddedFont>
      <p:font typeface="Montserrat Classic" charset="1" panose="00000500000000000000"/>
      <p:regular r:id="rId6"/>
    </p:embeddedFont>
    <p:embeddedFont>
      <p:font typeface="Montserrat Classic Bold" charset="1" panose="00000800000000000000"/>
      <p:regular r:id="rId7"/>
    </p:embeddedFont>
    <p:embeddedFont>
      <p:font typeface="Arimo" charset="1" panose="020B0604020202020204"/>
      <p:regular r:id="rId8"/>
    </p:embeddedFont>
    <p:embeddedFont>
      <p:font typeface="Arimo Bold" charset="1" panose="020B0704020202020204"/>
      <p:regular r:id="rId9"/>
    </p:embeddedFont>
    <p:embeddedFont>
      <p:font typeface="Arimo Italics" charset="1" panose="020B0604020202090204"/>
      <p:regular r:id="rId10"/>
    </p:embeddedFont>
    <p:embeddedFont>
      <p:font typeface="Arimo Bold Italics" charset="1" panose="020B0704020202090204"/>
      <p:regular r:id="rId11"/>
    </p:embeddedFont>
    <p:embeddedFont>
      <p:font typeface="Roboto" charset="1" panose="02000000000000000000"/>
      <p:regular r:id="rId12"/>
    </p:embeddedFont>
    <p:embeddedFont>
      <p:font typeface="Roboto Bold" charset="1" panose="02000000000000000000"/>
      <p:regular r:id="rId13"/>
    </p:embeddedFont>
    <p:embeddedFont>
      <p:font typeface="Roboto Italics" charset="1" panose="02000000000000000000"/>
      <p:regular r:id="rId14"/>
    </p:embeddedFont>
    <p:embeddedFont>
      <p:font typeface="Roboto Bold Italics" charset="1" panose="02000000000000000000"/>
      <p:regular r:id="rId15"/>
    </p:embeddedFont>
    <p:embeddedFont>
      <p:font typeface="Montserrat 1" charset="1" panose="00000500000000000000"/>
      <p:regular r:id="rId16"/>
    </p:embeddedFont>
    <p:embeddedFont>
      <p:font typeface="Montserrat 1 Bold" charset="1" panose="00000600000000000000"/>
      <p:regular r:id="rId17"/>
    </p:embeddedFont>
    <p:embeddedFont>
      <p:font typeface="Montserrat 1 Italics" charset="1" panose="00000500000000000000"/>
      <p:regular r:id="rId18"/>
    </p:embeddedFont>
    <p:embeddedFont>
      <p:font typeface="Montserrat 1 Bold Italics" charset="1" panose="00000600000000000000"/>
      <p:regular r:id="rId19"/>
    </p:embeddedFont>
    <p:embeddedFont>
      <p:font typeface="Canva Sans" charset="1" panose="020B0503030501040103"/>
      <p:regular r:id="rId20"/>
    </p:embeddedFont>
    <p:embeddedFont>
      <p:font typeface="Canva Sans Bold" charset="1" panose="020B0803030501040103"/>
      <p:regular r:id="rId21"/>
    </p:embeddedFont>
    <p:embeddedFont>
      <p:font typeface="Canva Sans Italics" charset="1" panose="020B0503030501040103"/>
      <p:regular r:id="rId22"/>
    </p:embeddedFont>
    <p:embeddedFont>
      <p:font typeface="Canva Sans Bold Italics" charset="1" panose="020B0803030501040103"/>
      <p:regular r:id="rId23"/>
    </p:embeddedFont>
    <p:embeddedFont>
      <p:font typeface="IBM Plex Sans" charset="1" panose="020B0503050203000203"/>
      <p:regular r:id="rId24"/>
    </p:embeddedFont>
    <p:embeddedFont>
      <p:font typeface="IBM Plex Sans Bold" charset="1" panose="020B0803050203000203"/>
      <p:regular r:id="rId25"/>
    </p:embeddedFont>
    <p:embeddedFont>
      <p:font typeface="IBM Plex Sans Italics" charset="1" panose="020B0503050203000203"/>
      <p:regular r:id="rId26"/>
    </p:embeddedFont>
    <p:embeddedFont>
      <p:font typeface="IBM Plex Sans Bold Italics" charset="1" panose="020B0803050203000203"/>
      <p:regular r:id="rId27"/>
    </p:embeddedFont>
    <p:embeddedFont>
      <p:font typeface="IBM Plex Sans Thin" charset="1" panose="020B0203050203000203"/>
      <p:regular r:id="rId28"/>
    </p:embeddedFont>
    <p:embeddedFont>
      <p:font typeface="IBM Plex Sans Thin Italics" charset="1" panose="020B0203050203000203"/>
      <p:regular r:id="rId29"/>
    </p:embeddedFont>
    <p:embeddedFont>
      <p:font typeface="IBM Plex Sans Medium" charset="1" panose="020B0603050203000203"/>
      <p:regular r:id="rId30"/>
    </p:embeddedFont>
    <p:embeddedFont>
      <p:font typeface="IBM Plex Sans Medium Italics" charset="1" panose="020B0603050203000203"/>
      <p:regular r:id="rId31"/>
    </p:embeddedFont>
    <p:embeddedFont>
      <p:font typeface="Aileron" charset="1" panose="00000500000000000000"/>
      <p:regular r:id="rId32"/>
    </p:embeddedFont>
    <p:embeddedFont>
      <p:font typeface="Aileron Bold" charset="1" panose="00000800000000000000"/>
      <p:regular r:id="rId33"/>
    </p:embeddedFont>
    <p:embeddedFont>
      <p:font typeface="Aileron Italics" charset="1" panose="00000500000000000000"/>
      <p:regular r:id="rId34"/>
    </p:embeddedFont>
    <p:embeddedFont>
      <p:font typeface="Aileron Bold Italics" charset="1" panose="00000800000000000000"/>
      <p:regular r:id="rId35"/>
    </p:embeddedFont>
    <p:embeddedFont>
      <p:font typeface="Aileron Thin" charset="1" panose="00000300000000000000"/>
      <p:regular r:id="rId36"/>
    </p:embeddedFont>
    <p:embeddedFont>
      <p:font typeface="Aileron Thin Italics" charset="1" panose="00000300000000000000"/>
      <p:regular r:id="rId37"/>
    </p:embeddedFont>
    <p:embeddedFont>
      <p:font typeface="Aileron Light" charset="1" panose="00000400000000000000"/>
      <p:regular r:id="rId38"/>
    </p:embeddedFont>
    <p:embeddedFont>
      <p:font typeface="Aileron Light Italics" charset="1" panose="00000400000000000000"/>
      <p:regular r:id="rId39"/>
    </p:embeddedFont>
    <p:embeddedFont>
      <p:font typeface="Aileron Ultra-Bold" charset="1" panose="00000A00000000000000"/>
      <p:regular r:id="rId40"/>
    </p:embeddedFont>
    <p:embeddedFont>
      <p:font typeface="Aileron Ultra-Bold Italics" charset="1" panose="00000A00000000000000"/>
      <p:regular r:id="rId41"/>
    </p:embeddedFont>
    <p:embeddedFont>
      <p:font typeface="Aileron Heavy" charset="1" panose="00000A00000000000000"/>
      <p:regular r:id="rId42"/>
    </p:embeddedFont>
    <p:embeddedFont>
      <p:font typeface="Aileron Heavy Italics" charset="1" panose="00000A00000000000000"/>
      <p:regular r:id="rId43"/>
    </p:embeddedFont>
    <p:embeddedFont>
      <p:font typeface="Open Sans" charset="1" panose="020B0606030504020204"/>
      <p:regular r:id="rId44"/>
    </p:embeddedFont>
    <p:embeddedFont>
      <p:font typeface="Open Sans Bold" charset="1" panose="020B0806030504020204"/>
      <p:regular r:id="rId45"/>
    </p:embeddedFont>
    <p:embeddedFont>
      <p:font typeface="Open Sans Italics" charset="1" panose="020B0606030504020204"/>
      <p:regular r:id="rId46"/>
    </p:embeddedFont>
    <p:embeddedFont>
      <p:font typeface="Open Sans Bold Italics" charset="1" panose="020B0806030504020204"/>
      <p:regular r:id="rId47"/>
    </p:embeddedFont>
    <p:embeddedFont>
      <p:font typeface="Open Sans Light" charset="1" panose="020B0306030504020204"/>
      <p:regular r:id="rId48"/>
    </p:embeddedFont>
    <p:embeddedFont>
      <p:font typeface="Open Sans Light Italics" charset="1" panose="020B0306030504020204"/>
      <p:regular r:id="rId49"/>
    </p:embeddedFont>
    <p:embeddedFont>
      <p:font typeface="Open Sans Ultra-Bold" charset="1" panose="00000000000000000000"/>
      <p:regular r:id="rId50"/>
    </p:embeddedFont>
    <p:embeddedFont>
      <p:font typeface="Open Sans Ultra-Bold Italics" charset="1" panose="00000000000000000000"/>
      <p:regular r:id="rId51"/>
    </p:embeddedFont>
    <p:embeddedFont>
      <p:font typeface="Nunito Sans" charset="1" panose="00000500000000000000"/>
      <p:regular r:id="rId52"/>
    </p:embeddedFont>
    <p:embeddedFont>
      <p:font typeface="Nunito Sans Bold" charset="1" panose="00000800000000000000"/>
      <p:regular r:id="rId53"/>
    </p:embeddedFont>
    <p:embeddedFont>
      <p:font typeface="Nunito Sans Italics" charset="1" panose="00000500000000000000"/>
      <p:regular r:id="rId54"/>
    </p:embeddedFont>
    <p:embeddedFont>
      <p:font typeface="Nunito Sans Bold Italics" charset="1" panose="00000800000000000000"/>
      <p:regular r:id="rId55"/>
    </p:embeddedFont>
    <p:embeddedFont>
      <p:font typeface="Nunito Sans Extra-Light" charset="1" panose="00000300000000000000"/>
      <p:regular r:id="rId56"/>
    </p:embeddedFont>
    <p:embeddedFont>
      <p:font typeface="Nunito Sans Extra-Light Italics" charset="1" panose="00000300000000000000"/>
      <p:regular r:id="rId57"/>
    </p:embeddedFont>
    <p:embeddedFont>
      <p:font typeface="Nunito Sans Light" charset="1" panose="00000400000000000000"/>
      <p:regular r:id="rId58"/>
    </p:embeddedFont>
    <p:embeddedFont>
      <p:font typeface="Nunito Sans Light Italics" charset="1" panose="00000400000000000000"/>
      <p:regular r:id="rId59"/>
    </p:embeddedFont>
    <p:embeddedFont>
      <p:font typeface="Nunito Sans Semi-Bold" charset="1" panose="00000700000000000000"/>
      <p:regular r:id="rId60"/>
    </p:embeddedFont>
    <p:embeddedFont>
      <p:font typeface="Nunito Sans Semi-Bold Italics" charset="1" panose="00000700000000000000"/>
      <p:regular r:id="rId61"/>
    </p:embeddedFont>
    <p:embeddedFont>
      <p:font typeface="Nunito Sans Ultra-Bold" charset="1" panose="00000900000000000000"/>
      <p:regular r:id="rId62"/>
    </p:embeddedFont>
    <p:embeddedFont>
      <p:font typeface="Nunito Sans Ultra-Bold Italics" charset="1" panose="00000900000000000000"/>
      <p:regular r:id="rId63"/>
    </p:embeddedFont>
    <p:embeddedFont>
      <p:font typeface="Nunito Sans Heavy" charset="1" panose="00000A00000000000000"/>
      <p:regular r:id="rId64"/>
    </p:embeddedFont>
    <p:embeddedFont>
      <p:font typeface="Nunito Sans Heavy Italics" charset="1" panose="00000A00000000000000"/>
      <p:regular r:id="rId65"/>
    </p:embeddedFont>
    <p:embeddedFont>
      <p:font typeface="Montserrat 2" charset="1" panose="00000500000000000000"/>
      <p:regular r:id="rId66"/>
    </p:embeddedFont>
    <p:embeddedFont>
      <p:font typeface="Montserrat 2 Bold" charset="1" panose="00000800000000000000"/>
      <p:regular r:id="rId67"/>
    </p:embeddedFont>
    <p:embeddedFont>
      <p:font typeface="Montserrat 2 Italics" charset="1" panose="00000500000000000000"/>
      <p:regular r:id="rId68"/>
    </p:embeddedFont>
    <p:embeddedFont>
      <p:font typeface="Montserrat 2 Bold Italics" charset="1" panose="00000800000000000000"/>
      <p:regular r:id="rId69"/>
    </p:embeddedFont>
    <p:embeddedFont>
      <p:font typeface="Montserrat 2 Thin" charset="1" panose="00000300000000000000"/>
      <p:regular r:id="rId70"/>
    </p:embeddedFont>
    <p:embeddedFont>
      <p:font typeface="Montserrat 2 Thin Italics" charset="1" panose="00000300000000000000"/>
      <p:regular r:id="rId71"/>
    </p:embeddedFont>
    <p:embeddedFont>
      <p:font typeface="Montserrat 2 Extra-Light" charset="1" panose="00000300000000000000"/>
      <p:regular r:id="rId72"/>
    </p:embeddedFont>
    <p:embeddedFont>
      <p:font typeface="Montserrat 2 Extra-Light Italics" charset="1" panose="00000300000000000000"/>
      <p:regular r:id="rId73"/>
    </p:embeddedFont>
    <p:embeddedFont>
      <p:font typeface="Montserrat 2 Light" charset="1" panose="00000400000000000000"/>
      <p:regular r:id="rId74"/>
    </p:embeddedFont>
    <p:embeddedFont>
      <p:font typeface="Montserrat 2 Light Italics" charset="1" panose="00000400000000000000"/>
      <p:regular r:id="rId75"/>
    </p:embeddedFont>
    <p:embeddedFont>
      <p:font typeface="Montserrat 2 Medium" charset="1" panose="00000600000000000000"/>
      <p:regular r:id="rId76"/>
    </p:embeddedFont>
    <p:embeddedFont>
      <p:font typeface="Montserrat 2 Medium Italics" charset="1" panose="00000600000000000000"/>
      <p:regular r:id="rId77"/>
    </p:embeddedFont>
    <p:embeddedFont>
      <p:font typeface="Montserrat 2 Semi-Bold" charset="1" panose="00000700000000000000"/>
      <p:regular r:id="rId78"/>
    </p:embeddedFont>
    <p:embeddedFont>
      <p:font typeface="Montserrat 2 Semi-Bold Italics" charset="1" panose="00000700000000000000"/>
      <p:regular r:id="rId79"/>
    </p:embeddedFont>
    <p:embeddedFont>
      <p:font typeface="Montserrat 2 Ultra-Bold" charset="1" panose="00000900000000000000"/>
      <p:regular r:id="rId80"/>
    </p:embeddedFont>
    <p:embeddedFont>
      <p:font typeface="Montserrat 2 Ultra-Bold Italics" charset="1" panose="00000900000000000000"/>
      <p:regular r:id="rId81"/>
    </p:embeddedFont>
    <p:embeddedFont>
      <p:font typeface="Montserrat 2 Heavy" charset="1" panose="00000A00000000000000"/>
      <p:regular r:id="rId82"/>
    </p:embeddedFont>
    <p:embeddedFont>
      <p:font typeface="Montserrat 2 Heavy Italics" charset="1" panose="00000A00000000000000"/>
      <p:regular r:id="rId8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50" Target="fonts/font50.fntdata" Type="http://schemas.openxmlformats.org/officeDocument/2006/relationships/font"/><Relationship Id="rId51" Target="fonts/font51.fntdata" Type="http://schemas.openxmlformats.org/officeDocument/2006/relationships/font"/><Relationship Id="rId52" Target="fonts/font52.fntdata" Type="http://schemas.openxmlformats.org/officeDocument/2006/relationships/font"/><Relationship Id="rId53" Target="fonts/font53.fntdata" Type="http://schemas.openxmlformats.org/officeDocument/2006/relationships/font"/><Relationship Id="rId54" Target="fonts/font54.fntdata" Type="http://schemas.openxmlformats.org/officeDocument/2006/relationships/font"/><Relationship Id="rId55" Target="fonts/font55.fntdata" Type="http://schemas.openxmlformats.org/officeDocument/2006/relationships/font"/><Relationship Id="rId56" Target="fonts/font56.fntdata" Type="http://schemas.openxmlformats.org/officeDocument/2006/relationships/font"/><Relationship Id="rId57" Target="fonts/font57.fntdata" Type="http://schemas.openxmlformats.org/officeDocument/2006/relationships/font"/><Relationship Id="rId58" Target="fonts/font58.fntdata" Type="http://schemas.openxmlformats.org/officeDocument/2006/relationships/font"/><Relationship Id="rId59" Target="fonts/font59.fntdata" Type="http://schemas.openxmlformats.org/officeDocument/2006/relationships/font"/><Relationship Id="rId6" Target="fonts/font6.fntdata" Type="http://schemas.openxmlformats.org/officeDocument/2006/relationships/font"/><Relationship Id="rId60" Target="fonts/font60.fntdata" Type="http://schemas.openxmlformats.org/officeDocument/2006/relationships/font"/><Relationship Id="rId61" Target="fonts/font61.fntdata" Type="http://schemas.openxmlformats.org/officeDocument/2006/relationships/font"/><Relationship Id="rId62" Target="fonts/font62.fntdata" Type="http://schemas.openxmlformats.org/officeDocument/2006/relationships/font"/><Relationship Id="rId63" Target="fonts/font63.fntdata" Type="http://schemas.openxmlformats.org/officeDocument/2006/relationships/font"/><Relationship Id="rId64" Target="fonts/font64.fntdata" Type="http://schemas.openxmlformats.org/officeDocument/2006/relationships/font"/><Relationship Id="rId65" Target="fonts/font65.fntdata" Type="http://schemas.openxmlformats.org/officeDocument/2006/relationships/font"/><Relationship Id="rId66" Target="fonts/font66.fntdata" Type="http://schemas.openxmlformats.org/officeDocument/2006/relationships/font"/><Relationship Id="rId67" Target="fonts/font67.fntdata" Type="http://schemas.openxmlformats.org/officeDocument/2006/relationships/font"/><Relationship Id="rId68" Target="fonts/font68.fntdata" Type="http://schemas.openxmlformats.org/officeDocument/2006/relationships/font"/><Relationship Id="rId69" Target="fonts/font69.fntdata" Type="http://schemas.openxmlformats.org/officeDocument/2006/relationships/font"/><Relationship Id="rId7" Target="fonts/font7.fntdata" Type="http://schemas.openxmlformats.org/officeDocument/2006/relationships/font"/><Relationship Id="rId70" Target="fonts/font70.fntdata" Type="http://schemas.openxmlformats.org/officeDocument/2006/relationships/font"/><Relationship Id="rId71" Target="fonts/font71.fntdata" Type="http://schemas.openxmlformats.org/officeDocument/2006/relationships/font"/><Relationship Id="rId72" Target="fonts/font72.fntdata" Type="http://schemas.openxmlformats.org/officeDocument/2006/relationships/font"/><Relationship Id="rId73" Target="fonts/font73.fntdata" Type="http://schemas.openxmlformats.org/officeDocument/2006/relationships/font"/><Relationship Id="rId74" Target="fonts/font74.fntdata" Type="http://schemas.openxmlformats.org/officeDocument/2006/relationships/font"/><Relationship Id="rId75" Target="fonts/font75.fntdata" Type="http://schemas.openxmlformats.org/officeDocument/2006/relationships/font"/><Relationship Id="rId76" Target="fonts/font76.fntdata" Type="http://schemas.openxmlformats.org/officeDocument/2006/relationships/font"/><Relationship Id="rId77" Target="fonts/font77.fntdata" Type="http://schemas.openxmlformats.org/officeDocument/2006/relationships/font"/><Relationship Id="rId78" Target="fonts/font78.fntdata" Type="http://schemas.openxmlformats.org/officeDocument/2006/relationships/font"/><Relationship Id="rId79" Target="fonts/font79.fntdata" Type="http://schemas.openxmlformats.org/officeDocument/2006/relationships/font"/><Relationship Id="rId8" Target="fonts/font8.fntdata" Type="http://schemas.openxmlformats.org/officeDocument/2006/relationships/font"/><Relationship Id="rId80" Target="fonts/font80.fntdata" Type="http://schemas.openxmlformats.org/officeDocument/2006/relationships/font"/><Relationship Id="rId81" Target="fonts/font81.fntdata" Type="http://schemas.openxmlformats.org/officeDocument/2006/relationships/font"/><Relationship Id="rId82" Target="fonts/font82.fntdata" Type="http://schemas.openxmlformats.org/officeDocument/2006/relationships/font"/><Relationship Id="rId83" Target="fonts/font83.fntdata" Type="http://schemas.openxmlformats.org/officeDocument/2006/relationships/font"/><Relationship Id="rId84" Target="slides/slide1.xml" Type="http://schemas.openxmlformats.org/officeDocument/2006/relationships/slide"/><Relationship Id="rId85" Target="slides/slide2.xml" Type="http://schemas.openxmlformats.org/officeDocument/2006/relationships/slide"/><Relationship Id="rId86" Target="slides/slide3.xml" Type="http://schemas.openxmlformats.org/officeDocument/2006/relationships/slide"/><Relationship Id="rId87" Target="slides/slide4.xml" Type="http://schemas.openxmlformats.org/officeDocument/2006/relationships/slide"/><Relationship Id="rId88" Target="slides/slide5.xml" Type="http://schemas.openxmlformats.org/officeDocument/2006/relationships/slide"/><Relationship Id="rId89" Target="slides/slide6.xml" Type="http://schemas.openxmlformats.org/officeDocument/2006/relationships/slide"/><Relationship Id="rId9" Target="fonts/font9.fntdata" Type="http://schemas.openxmlformats.org/officeDocument/2006/relationships/font"/><Relationship Id="rId90" Target="slides/slide7.xml" Type="http://schemas.openxmlformats.org/officeDocument/2006/relationships/slide"/><Relationship Id="rId91" Target="slides/slide8.xml" Type="http://schemas.openxmlformats.org/officeDocument/2006/relationships/slide"/><Relationship Id="rId92" Target="slides/slide9.xml" Type="http://schemas.openxmlformats.org/officeDocument/2006/relationships/slide"/><Relationship Id="rId93" Target="slides/slide10.xml" Type="http://schemas.openxmlformats.org/officeDocument/2006/relationships/slide"/><Relationship Id="rId94" Target="slides/slide11.xml" Type="http://schemas.openxmlformats.org/officeDocument/2006/relationships/slide"/><Relationship Id="rId95" Target="slides/slide12.xml" Type="http://schemas.openxmlformats.org/officeDocument/2006/relationships/slide"/><Relationship Id="rId96" Target="slides/slide13.xml" Type="http://schemas.openxmlformats.org/officeDocument/2006/relationships/slide"/><Relationship Id="rId97" Target="slides/slide14.xml" Type="http://schemas.openxmlformats.org/officeDocument/2006/relationships/slide"/><Relationship Id="rId98" Target="slides/slide15.xml" Type="http://schemas.openxmlformats.org/officeDocument/2006/relationships/slide"/><Relationship Id="rId99" Target="slides/slide16.xml" Type="http://schemas.openxmlformats.org/officeDocument/2006/relationships/slide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1.png" Type="http://schemas.openxmlformats.org/officeDocument/2006/relationships/image"/><Relationship Id="rId11" Target="../media/image52.svg" Type="http://schemas.openxmlformats.org/officeDocument/2006/relationships/image"/><Relationship Id="rId12" Target="../media/image44.png" Type="http://schemas.openxmlformats.org/officeDocument/2006/relationships/image"/><Relationship Id="rId13" Target="../media/image45.svg" Type="http://schemas.openxmlformats.org/officeDocument/2006/relationships/image"/><Relationship Id="rId14" Target="../media/image46.png" Type="http://schemas.openxmlformats.org/officeDocument/2006/relationships/image"/><Relationship Id="rId15" Target="../media/image47.png" Type="http://schemas.openxmlformats.org/officeDocument/2006/relationships/image"/><Relationship Id="rId16" Target="../media/image5.png" Type="http://schemas.openxmlformats.org/officeDocument/2006/relationships/image"/><Relationship Id="rId17" Target="../media/image6.svg" Type="http://schemas.openxmlformats.org/officeDocument/2006/relationships/image"/><Relationship Id="rId18" Target="../media/image7.png" Type="http://schemas.openxmlformats.org/officeDocument/2006/relationships/image"/><Relationship Id="rId19" Target="../media/image8.svg" Type="http://schemas.openxmlformats.org/officeDocument/2006/relationships/image"/><Relationship Id="rId2" Target="../media/image13.png" Type="http://schemas.openxmlformats.org/officeDocument/2006/relationships/image"/><Relationship Id="rId3" Target="../media/image18.png" Type="http://schemas.openxmlformats.org/officeDocument/2006/relationships/image"/><Relationship Id="rId4" Target="../media/image19.svg" Type="http://schemas.openxmlformats.org/officeDocument/2006/relationships/image"/><Relationship Id="rId5" Target="../media/image50.png" Type="http://schemas.openxmlformats.org/officeDocument/2006/relationships/image"/><Relationship Id="rId6" Target="../media/image40.png" Type="http://schemas.openxmlformats.org/officeDocument/2006/relationships/image"/><Relationship Id="rId7" Target="../media/image41.svg" Type="http://schemas.openxmlformats.org/officeDocument/2006/relationships/image"/><Relationship Id="rId8" Target="../media/image42.png" Type="http://schemas.openxmlformats.org/officeDocument/2006/relationships/image"/><Relationship Id="rId9" Target="../media/image43.sv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1.png" Type="http://schemas.openxmlformats.org/officeDocument/2006/relationships/image"/><Relationship Id="rId11" Target="../media/image62.svg" Type="http://schemas.openxmlformats.org/officeDocument/2006/relationships/image"/><Relationship Id="rId12" Target="../media/image63.png" Type="http://schemas.openxmlformats.org/officeDocument/2006/relationships/image"/><Relationship Id="rId13" Target="../media/image64.svg" Type="http://schemas.openxmlformats.org/officeDocument/2006/relationships/image"/><Relationship Id="rId14" Target="../media/image65.png" Type="http://schemas.openxmlformats.org/officeDocument/2006/relationships/image"/><Relationship Id="rId15" Target="../media/image66.svg" Type="http://schemas.openxmlformats.org/officeDocument/2006/relationships/image"/><Relationship Id="rId16" Target="../media/image67.png" Type="http://schemas.openxmlformats.org/officeDocument/2006/relationships/image"/><Relationship Id="rId17" Target="../media/image68.svg" Type="http://schemas.openxmlformats.org/officeDocument/2006/relationships/image"/><Relationship Id="rId18" Target="../media/image69.png" Type="http://schemas.openxmlformats.org/officeDocument/2006/relationships/image"/><Relationship Id="rId19" Target="../media/image70.svg" Type="http://schemas.openxmlformats.org/officeDocument/2006/relationships/image"/><Relationship Id="rId2" Target="../media/image53.png" Type="http://schemas.openxmlformats.org/officeDocument/2006/relationships/image"/><Relationship Id="rId20" Target="../media/image71.png" Type="http://schemas.openxmlformats.org/officeDocument/2006/relationships/image"/><Relationship Id="rId21" Target="../media/image72.svg" Type="http://schemas.openxmlformats.org/officeDocument/2006/relationships/image"/><Relationship Id="rId22" Target="../media/image73.png" Type="http://schemas.openxmlformats.org/officeDocument/2006/relationships/image"/><Relationship Id="rId23" Target="../media/image74.svg" Type="http://schemas.openxmlformats.org/officeDocument/2006/relationships/image"/><Relationship Id="rId24" Target="../media/image75.png" Type="http://schemas.openxmlformats.org/officeDocument/2006/relationships/image"/><Relationship Id="rId25" Target="../media/image76.svg" Type="http://schemas.openxmlformats.org/officeDocument/2006/relationships/image"/><Relationship Id="rId26" Target="../media/image77.png" Type="http://schemas.openxmlformats.org/officeDocument/2006/relationships/image"/><Relationship Id="rId27" Target="../media/image78.svg" Type="http://schemas.openxmlformats.org/officeDocument/2006/relationships/image"/><Relationship Id="rId28" Target="../media/image79.png" Type="http://schemas.openxmlformats.org/officeDocument/2006/relationships/image"/><Relationship Id="rId29" Target="../media/image80.svg" Type="http://schemas.openxmlformats.org/officeDocument/2006/relationships/image"/><Relationship Id="rId3" Target="../media/image54.svg" Type="http://schemas.openxmlformats.org/officeDocument/2006/relationships/image"/><Relationship Id="rId30" Target="../media/image81.png" Type="http://schemas.openxmlformats.org/officeDocument/2006/relationships/image"/><Relationship Id="rId31" Target="../media/image82.svg" Type="http://schemas.openxmlformats.org/officeDocument/2006/relationships/image"/><Relationship Id="rId32" Target="../media/image83.png" Type="http://schemas.openxmlformats.org/officeDocument/2006/relationships/image"/><Relationship Id="rId33" Target="../media/image84.svg" Type="http://schemas.openxmlformats.org/officeDocument/2006/relationships/image"/><Relationship Id="rId34" Target="../media/image85.png" Type="http://schemas.openxmlformats.org/officeDocument/2006/relationships/image"/><Relationship Id="rId35" Target="../media/image86.svg" Type="http://schemas.openxmlformats.org/officeDocument/2006/relationships/image"/><Relationship Id="rId36" Target="../media/image87.png" Type="http://schemas.openxmlformats.org/officeDocument/2006/relationships/image"/><Relationship Id="rId37" Target="../media/image88.svg" Type="http://schemas.openxmlformats.org/officeDocument/2006/relationships/image"/><Relationship Id="rId38" Target="../media/image89.png" Type="http://schemas.openxmlformats.org/officeDocument/2006/relationships/image"/><Relationship Id="rId39" Target="../media/image90.svg" Type="http://schemas.openxmlformats.org/officeDocument/2006/relationships/image"/><Relationship Id="rId4" Target="../media/image55.png" Type="http://schemas.openxmlformats.org/officeDocument/2006/relationships/image"/><Relationship Id="rId40" Target="../media/image91.png" Type="http://schemas.openxmlformats.org/officeDocument/2006/relationships/image"/><Relationship Id="rId41" Target="../media/image92.svg" Type="http://schemas.openxmlformats.org/officeDocument/2006/relationships/image"/><Relationship Id="rId42" Target="../media/image93.png" Type="http://schemas.openxmlformats.org/officeDocument/2006/relationships/image"/><Relationship Id="rId43" Target="../media/image94.svg" Type="http://schemas.openxmlformats.org/officeDocument/2006/relationships/image"/><Relationship Id="rId44" Target="../media/image95.png" Type="http://schemas.openxmlformats.org/officeDocument/2006/relationships/image"/><Relationship Id="rId45" Target="../media/image96.svg" Type="http://schemas.openxmlformats.org/officeDocument/2006/relationships/image"/><Relationship Id="rId46" Target="../media/image13.png" Type="http://schemas.openxmlformats.org/officeDocument/2006/relationships/image"/><Relationship Id="rId47" Target="../media/image5.png" Type="http://schemas.openxmlformats.org/officeDocument/2006/relationships/image"/><Relationship Id="rId48" Target="../media/image6.svg" Type="http://schemas.openxmlformats.org/officeDocument/2006/relationships/image"/><Relationship Id="rId49" Target="../media/image7.png" Type="http://schemas.openxmlformats.org/officeDocument/2006/relationships/image"/><Relationship Id="rId5" Target="../media/image56.svg" Type="http://schemas.openxmlformats.org/officeDocument/2006/relationships/image"/><Relationship Id="rId50" Target="../media/image8.svg" Type="http://schemas.openxmlformats.org/officeDocument/2006/relationships/image"/><Relationship Id="rId6" Target="../media/image57.png" Type="http://schemas.openxmlformats.org/officeDocument/2006/relationships/image"/><Relationship Id="rId7" Target="../media/image58.svg" Type="http://schemas.openxmlformats.org/officeDocument/2006/relationships/image"/><Relationship Id="rId8" Target="../media/image59.png" Type="http://schemas.openxmlformats.org/officeDocument/2006/relationships/image"/><Relationship Id="rId9" Target="../media/image60.sv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svg" Type="http://schemas.openxmlformats.org/officeDocument/2006/relationships/image"/><Relationship Id="rId2" Target="../media/image18.png" Type="http://schemas.openxmlformats.org/officeDocument/2006/relationships/image"/><Relationship Id="rId3" Target="../media/image19.svg" Type="http://schemas.openxmlformats.org/officeDocument/2006/relationships/image"/><Relationship Id="rId4" Target="../media/image13.png" Type="http://schemas.openxmlformats.org/officeDocument/2006/relationships/image"/><Relationship Id="rId5" Target="../media/image97.png" Type="http://schemas.openxmlformats.org/officeDocument/2006/relationships/image"/><Relationship Id="rId6" Target="../media/image98.png" Type="http://schemas.openxmlformats.org/officeDocument/2006/relationships/image"/><Relationship Id="rId7" Target="../media/image5.png" Type="http://schemas.openxmlformats.org/officeDocument/2006/relationships/image"/><Relationship Id="rId8" Target="../media/image6.svg" Type="http://schemas.openxmlformats.org/officeDocument/2006/relationships/image"/><Relationship Id="rId9" Target="../media/image7.pn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9.png" Type="http://schemas.openxmlformats.org/officeDocument/2006/relationships/image"/><Relationship Id="rId3" Target="../media/image100.svg" Type="http://schemas.openxmlformats.org/officeDocument/2006/relationships/image"/><Relationship Id="rId4" Target="../media/image13.pn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7.png" Type="http://schemas.openxmlformats.org/officeDocument/2006/relationships/image"/><Relationship Id="rId8" Target="../media/image8.sv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.png" Type="http://schemas.openxmlformats.org/officeDocument/2006/relationships/image"/><Relationship Id="rId11" Target="../media/image6.svg" Type="http://schemas.openxmlformats.org/officeDocument/2006/relationships/image"/><Relationship Id="rId2" Target="../media/image18.png" Type="http://schemas.openxmlformats.org/officeDocument/2006/relationships/image"/><Relationship Id="rId3" Target="../media/image19.svg" Type="http://schemas.openxmlformats.org/officeDocument/2006/relationships/image"/><Relationship Id="rId4" Target="../media/image101.png" Type="http://schemas.openxmlformats.org/officeDocument/2006/relationships/image"/><Relationship Id="rId5" Target="../media/image13.png" Type="http://schemas.openxmlformats.org/officeDocument/2006/relationships/image"/><Relationship Id="rId6" Target="../media/image102.png" Type="http://schemas.openxmlformats.org/officeDocument/2006/relationships/image"/><Relationship Id="rId7" Target="../media/image103.png" Type="http://schemas.openxmlformats.org/officeDocument/2006/relationships/image"/><Relationship Id="rId8" Target="../media/image104.jpeg" Type="http://schemas.openxmlformats.org/officeDocument/2006/relationships/image"/><Relationship Id="rId9" Target="../media/image105.jpe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svg" Type="http://schemas.openxmlformats.org/officeDocument/2006/relationships/image"/><Relationship Id="rId4" Target="../media/image106.png" Type="http://schemas.openxmlformats.org/officeDocument/2006/relationships/image"/><Relationship Id="rId5" Target="../media/image13.pn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2.svg" Type="http://schemas.openxmlformats.org/officeDocument/2006/relationships/image"/><Relationship Id="rId11" Target="../media/image113.png" Type="http://schemas.openxmlformats.org/officeDocument/2006/relationships/image"/><Relationship Id="rId12" Target="../media/image114.svg" Type="http://schemas.openxmlformats.org/officeDocument/2006/relationships/image"/><Relationship Id="rId13" Target="../media/image115.png" Type="http://schemas.openxmlformats.org/officeDocument/2006/relationships/image"/><Relationship Id="rId14" Target="../media/image116.svg" Type="http://schemas.openxmlformats.org/officeDocument/2006/relationships/image"/><Relationship Id="rId15" Target="../media/image7.png" Type="http://schemas.openxmlformats.org/officeDocument/2006/relationships/image"/><Relationship Id="rId16" Target="../media/image8.svg" Type="http://schemas.openxmlformats.org/officeDocument/2006/relationships/image"/><Relationship Id="rId17" Target="../media/image4.png" Type="http://schemas.openxmlformats.org/officeDocument/2006/relationships/image"/><Relationship Id="rId18" Target="../media/image5.png" Type="http://schemas.openxmlformats.org/officeDocument/2006/relationships/image"/><Relationship Id="rId19" Target="../media/image6.svg" Type="http://schemas.openxmlformats.org/officeDocument/2006/relationships/image"/><Relationship Id="rId2" Target="../media/image17.jpeg" Type="http://schemas.openxmlformats.org/officeDocument/2006/relationships/image"/><Relationship Id="rId3" Target="../media/image18.png" Type="http://schemas.openxmlformats.org/officeDocument/2006/relationships/image"/><Relationship Id="rId4" Target="../media/image19.svg" Type="http://schemas.openxmlformats.org/officeDocument/2006/relationships/image"/><Relationship Id="rId5" Target="../media/image107.png" Type="http://schemas.openxmlformats.org/officeDocument/2006/relationships/image"/><Relationship Id="rId6" Target="../media/image108.svg" Type="http://schemas.openxmlformats.org/officeDocument/2006/relationships/image"/><Relationship Id="rId7" Target="../media/image109.png" Type="http://schemas.openxmlformats.org/officeDocument/2006/relationships/image"/><Relationship Id="rId8" Target="../media/image110.svg" Type="http://schemas.openxmlformats.org/officeDocument/2006/relationships/image"/><Relationship Id="rId9" Target="../media/image111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svg" Type="http://schemas.openxmlformats.org/officeDocument/2006/relationships/image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4.pn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9.png" Type="http://schemas.openxmlformats.org/officeDocument/2006/relationships/image"/><Relationship Id="rId8" Target="../media/image10.svg" Type="http://schemas.openxmlformats.org/officeDocument/2006/relationships/image"/><Relationship Id="rId9" Target="../media/image7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13.png" Type="http://schemas.openxmlformats.org/officeDocument/2006/relationships/image"/><Relationship Id="rId5" Target="../media/image14.jpe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.png" Type="http://schemas.openxmlformats.org/officeDocument/2006/relationships/image"/><Relationship Id="rId11" Target="../media/image6.svg" Type="http://schemas.openxmlformats.org/officeDocument/2006/relationships/image"/><Relationship Id="rId2" Target="../media/image13.png" Type="http://schemas.openxmlformats.org/officeDocument/2006/relationships/image"/><Relationship Id="rId3" Target="../media/image15.png" Type="http://schemas.openxmlformats.org/officeDocument/2006/relationships/image"/><Relationship Id="rId4" Target="../media/image16.svg" Type="http://schemas.openxmlformats.org/officeDocument/2006/relationships/image"/><Relationship Id="rId5" Target="../media/image17.jpeg" Type="http://schemas.openxmlformats.org/officeDocument/2006/relationships/image"/><Relationship Id="rId6" Target="../media/image11.png" Type="http://schemas.openxmlformats.org/officeDocument/2006/relationships/image"/><Relationship Id="rId7" Target="../media/image12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.svg" Type="http://schemas.openxmlformats.org/officeDocument/2006/relationships/image"/><Relationship Id="rId2" Target="../media/image13.png" Type="http://schemas.openxmlformats.org/officeDocument/2006/relationships/image"/><Relationship Id="rId3" Target="../media/image18.png" Type="http://schemas.openxmlformats.org/officeDocument/2006/relationships/image"/><Relationship Id="rId4" Target="../media/image19.svg" Type="http://schemas.openxmlformats.org/officeDocument/2006/relationships/image"/><Relationship Id="rId5" Target="../media/image20.png" Type="http://schemas.openxmlformats.org/officeDocument/2006/relationships/image"/><Relationship Id="rId6" Target="../media/image21.png" Type="http://schemas.openxmlformats.org/officeDocument/2006/relationships/image"/><Relationship Id="rId7" Target="../media/image22.png" Type="http://schemas.openxmlformats.org/officeDocument/2006/relationships/image"/><Relationship Id="rId8" Target="../media/image23.png" Type="http://schemas.openxmlformats.org/officeDocument/2006/relationships/image"/><Relationship Id="rId9" Target="../media/image5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24.png" Type="http://schemas.openxmlformats.org/officeDocument/2006/relationships/image"/><Relationship Id="rId8" Target="../media/image5.png" Type="http://schemas.openxmlformats.org/officeDocument/2006/relationships/image"/><Relationship Id="rId9" Target="../media/image6.sv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0.svg" Type="http://schemas.openxmlformats.org/officeDocument/2006/relationships/image"/><Relationship Id="rId11" Target="../media/image31.png" Type="http://schemas.openxmlformats.org/officeDocument/2006/relationships/image"/><Relationship Id="rId12" Target="../media/image32.svg" Type="http://schemas.openxmlformats.org/officeDocument/2006/relationships/image"/><Relationship Id="rId13" Target="../media/image33.jpeg" Type="http://schemas.openxmlformats.org/officeDocument/2006/relationships/image"/><Relationship Id="rId14" Target="../media/image34.jpeg" Type="http://schemas.openxmlformats.org/officeDocument/2006/relationships/image"/><Relationship Id="rId15" Target="../media/image35.jpeg" Type="http://schemas.openxmlformats.org/officeDocument/2006/relationships/image"/><Relationship Id="rId16" Target="../media/image36.png" Type="http://schemas.openxmlformats.org/officeDocument/2006/relationships/image"/><Relationship Id="rId17" Target="../media/image37.jpeg" Type="http://schemas.openxmlformats.org/officeDocument/2006/relationships/image"/><Relationship Id="rId18" Target="../media/image38.jpeg" Type="http://schemas.openxmlformats.org/officeDocument/2006/relationships/image"/><Relationship Id="rId19" Target="../media/image5.png" Type="http://schemas.openxmlformats.org/officeDocument/2006/relationships/image"/><Relationship Id="rId2" Target="../media/image13.png" Type="http://schemas.openxmlformats.org/officeDocument/2006/relationships/image"/><Relationship Id="rId20" Target="../media/image6.sv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25.png" Type="http://schemas.openxmlformats.org/officeDocument/2006/relationships/image"/><Relationship Id="rId6" Target="../media/image26.svg" Type="http://schemas.openxmlformats.org/officeDocument/2006/relationships/image"/><Relationship Id="rId7" Target="../media/image27.png" Type="http://schemas.openxmlformats.org/officeDocument/2006/relationships/image"/><Relationship Id="rId8" Target="../media/image28.svg" Type="http://schemas.openxmlformats.org/officeDocument/2006/relationships/image"/><Relationship Id="rId9" Target="../media/image29.pn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4.png" Type="http://schemas.openxmlformats.org/officeDocument/2006/relationships/image"/><Relationship Id="rId11" Target="../media/image45.svg" Type="http://schemas.openxmlformats.org/officeDocument/2006/relationships/image"/><Relationship Id="rId12" Target="../media/image46.png" Type="http://schemas.openxmlformats.org/officeDocument/2006/relationships/image"/><Relationship Id="rId13" Target="../media/image47.png" Type="http://schemas.openxmlformats.org/officeDocument/2006/relationships/image"/><Relationship Id="rId14" Target="../media/image48.png" Type="http://schemas.openxmlformats.org/officeDocument/2006/relationships/image"/><Relationship Id="rId15" Target="../media/image49.svg" Type="http://schemas.openxmlformats.org/officeDocument/2006/relationships/image"/><Relationship Id="rId16" Target="../media/image5.png" Type="http://schemas.openxmlformats.org/officeDocument/2006/relationships/image"/><Relationship Id="rId17" Target="../media/image6.svg" Type="http://schemas.openxmlformats.org/officeDocument/2006/relationships/image"/><Relationship Id="rId18" Target="../media/image7.png" Type="http://schemas.openxmlformats.org/officeDocument/2006/relationships/image"/><Relationship Id="rId19" Target="../media/image8.svg" Type="http://schemas.openxmlformats.org/officeDocument/2006/relationships/image"/><Relationship Id="rId2" Target="../media/image13.png" Type="http://schemas.openxmlformats.org/officeDocument/2006/relationships/image"/><Relationship Id="rId3" Target="../media/image18.png" Type="http://schemas.openxmlformats.org/officeDocument/2006/relationships/image"/><Relationship Id="rId4" Target="../media/image19.svg" Type="http://schemas.openxmlformats.org/officeDocument/2006/relationships/image"/><Relationship Id="rId5" Target="../media/image39.png" Type="http://schemas.openxmlformats.org/officeDocument/2006/relationships/image"/><Relationship Id="rId6" Target="../media/image40.png" Type="http://schemas.openxmlformats.org/officeDocument/2006/relationships/image"/><Relationship Id="rId7" Target="../media/image41.svg" Type="http://schemas.openxmlformats.org/officeDocument/2006/relationships/image"/><Relationship Id="rId8" Target="../media/image42.png" Type="http://schemas.openxmlformats.org/officeDocument/2006/relationships/image"/><Relationship Id="rId9" Target="../media/image43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058405" y="-1942095"/>
            <a:ext cx="14171191" cy="14171191"/>
          </a:xfrm>
          <a:custGeom>
            <a:avLst/>
            <a:gdLst/>
            <a:ahLst/>
            <a:cxnLst/>
            <a:rect r="r" b="b" t="t" l="l"/>
            <a:pathLst>
              <a:path h="14171191" w="14171191">
                <a:moveTo>
                  <a:pt x="0" y="0"/>
                </a:moveTo>
                <a:lnTo>
                  <a:pt x="14171190" y="0"/>
                </a:lnTo>
                <a:lnTo>
                  <a:pt x="14171190" y="14171190"/>
                </a:lnTo>
                <a:lnTo>
                  <a:pt x="0" y="141711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846030" y="528925"/>
            <a:ext cx="2814350" cy="2814350"/>
          </a:xfrm>
          <a:custGeom>
            <a:avLst/>
            <a:gdLst/>
            <a:ahLst/>
            <a:cxnLst/>
            <a:rect r="r" b="b" t="t" l="l"/>
            <a:pathLst>
              <a:path h="2814350" w="2814350">
                <a:moveTo>
                  <a:pt x="0" y="0"/>
                </a:moveTo>
                <a:lnTo>
                  <a:pt x="2814350" y="0"/>
                </a:lnTo>
                <a:lnTo>
                  <a:pt x="2814350" y="2814350"/>
                </a:lnTo>
                <a:lnTo>
                  <a:pt x="0" y="28143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671569" y="959621"/>
            <a:ext cx="343948" cy="335779"/>
          </a:xfrm>
          <a:custGeom>
            <a:avLst/>
            <a:gdLst/>
            <a:ahLst/>
            <a:cxnLst/>
            <a:rect r="r" b="b" t="t" l="l"/>
            <a:pathLst>
              <a:path h="335779" w="343948">
                <a:moveTo>
                  <a:pt x="0" y="0"/>
                </a:moveTo>
                <a:lnTo>
                  <a:pt x="343948" y="0"/>
                </a:lnTo>
                <a:lnTo>
                  <a:pt x="343948" y="335779"/>
                </a:lnTo>
                <a:lnTo>
                  <a:pt x="0" y="335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458322" y="2667000"/>
            <a:ext cx="11589765" cy="2571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00"/>
              </a:lnSpc>
              <a:spcBef>
                <a:spcPct val="0"/>
              </a:spcBef>
            </a:pPr>
            <a:r>
              <a:rPr lang="en-US" sz="15000">
                <a:solidFill>
                  <a:srgbClr val="FFF3DF"/>
                </a:solidFill>
                <a:latin typeface="Montserrat 1 Bold"/>
              </a:rPr>
              <a:t>ADOR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442425" y="6918666"/>
            <a:ext cx="9621559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3DF"/>
                </a:solidFill>
                <a:latin typeface="Montserrat Classic Bold"/>
              </a:rPr>
              <a:t>INDIA'S FIRST HOLISTIC RELATIONSHIP AND GROWTH PLATFORM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333221" y="4922825"/>
            <a:ext cx="9621559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3DF"/>
                </a:solidFill>
                <a:latin typeface="Montserrat 1 Bold"/>
              </a:rPr>
              <a:t>RISE IN LOVE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-135446" y="10039752"/>
            <a:ext cx="18558893" cy="438665"/>
          </a:xfrm>
          <a:custGeom>
            <a:avLst/>
            <a:gdLst/>
            <a:ahLst/>
            <a:cxnLst/>
            <a:rect r="r" b="b" t="t" l="l"/>
            <a:pathLst>
              <a:path h="438665" w="18558893">
                <a:moveTo>
                  <a:pt x="0" y="0"/>
                </a:moveTo>
                <a:lnTo>
                  <a:pt x="18558892" y="0"/>
                </a:lnTo>
                <a:lnTo>
                  <a:pt x="18558892" y="438665"/>
                </a:lnTo>
                <a:lnTo>
                  <a:pt x="0" y="4386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D1D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749419" y="0"/>
            <a:ext cx="1445179" cy="1445179"/>
          </a:xfrm>
          <a:custGeom>
            <a:avLst/>
            <a:gdLst/>
            <a:ahLst/>
            <a:cxnLst/>
            <a:rect r="r" b="b" t="t" l="l"/>
            <a:pathLst>
              <a:path h="1445179" w="1445179">
                <a:moveTo>
                  <a:pt x="0" y="0"/>
                </a:moveTo>
                <a:lnTo>
                  <a:pt x="1445179" y="0"/>
                </a:lnTo>
                <a:lnTo>
                  <a:pt x="1445179" y="1445179"/>
                </a:lnTo>
                <a:lnTo>
                  <a:pt x="0" y="14451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499535" y="2429095"/>
            <a:ext cx="5081424" cy="8195845"/>
          </a:xfrm>
          <a:custGeom>
            <a:avLst/>
            <a:gdLst/>
            <a:ahLst/>
            <a:cxnLst/>
            <a:rect r="r" b="b" t="t" l="l"/>
            <a:pathLst>
              <a:path h="8195845" w="5081424">
                <a:moveTo>
                  <a:pt x="0" y="0"/>
                </a:moveTo>
                <a:lnTo>
                  <a:pt x="5081423" y="0"/>
                </a:lnTo>
                <a:lnTo>
                  <a:pt x="5081423" y="8195845"/>
                </a:lnTo>
                <a:lnTo>
                  <a:pt x="0" y="81958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6972104" y="3178944"/>
            <a:ext cx="796697" cy="795701"/>
            <a:chOff x="0" y="0"/>
            <a:chExt cx="1062262" cy="106093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062262" cy="1060934"/>
            </a:xfrm>
            <a:custGeom>
              <a:avLst/>
              <a:gdLst/>
              <a:ahLst/>
              <a:cxnLst/>
              <a:rect r="r" b="b" t="t" l="l"/>
              <a:pathLst>
                <a:path h="1060934" w="1062262">
                  <a:moveTo>
                    <a:pt x="0" y="0"/>
                  </a:moveTo>
                  <a:lnTo>
                    <a:pt x="1062262" y="0"/>
                  </a:lnTo>
                  <a:lnTo>
                    <a:pt x="1062262" y="1060934"/>
                  </a:lnTo>
                  <a:lnTo>
                    <a:pt x="0" y="1060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grpSp>
          <p:nvGrpSpPr>
            <p:cNvPr name="Group 6" id="6"/>
            <p:cNvGrpSpPr/>
            <p:nvPr/>
          </p:nvGrpSpPr>
          <p:grpSpPr>
            <a:xfrm rot="0">
              <a:off x="241258" y="240594"/>
              <a:ext cx="579746" cy="579746"/>
              <a:chOff x="0" y="0"/>
              <a:chExt cx="6350000" cy="635000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5E5"/>
              </a:solidFill>
            </p:spPr>
          </p:sp>
        </p:grpSp>
      </p:grpSp>
      <p:grpSp>
        <p:nvGrpSpPr>
          <p:cNvPr name="Group 8" id="8"/>
          <p:cNvGrpSpPr/>
          <p:nvPr/>
        </p:nvGrpSpPr>
        <p:grpSpPr>
          <a:xfrm rot="0">
            <a:off x="7183959" y="7784579"/>
            <a:ext cx="796697" cy="795701"/>
            <a:chOff x="0" y="0"/>
            <a:chExt cx="1062262" cy="106093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062262" cy="1060934"/>
            </a:xfrm>
            <a:custGeom>
              <a:avLst/>
              <a:gdLst/>
              <a:ahLst/>
              <a:cxnLst/>
              <a:rect r="r" b="b" t="t" l="l"/>
              <a:pathLst>
                <a:path h="1060934" w="1062262">
                  <a:moveTo>
                    <a:pt x="0" y="0"/>
                  </a:moveTo>
                  <a:lnTo>
                    <a:pt x="1062262" y="0"/>
                  </a:lnTo>
                  <a:lnTo>
                    <a:pt x="1062262" y="1060934"/>
                  </a:lnTo>
                  <a:lnTo>
                    <a:pt x="0" y="1060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grpSp>
          <p:nvGrpSpPr>
            <p:cNvPr name="Group 10" id="10"/>
            <p:cNvGrpSpPr/>
            <p:nvPr/>
          </p:nvGrpSpPr>
          <p:grpSpPr>
            <a:xfrm rot="0">
              <a:off x="241258" y="240594"/>
              <a:ext cx="579746" cy="579746"/>
              <a:chOff x="0" y="0"/>
              <a:chExt cx="6350000" cy="6350000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DF6CF"/>
              </a:solidFill>
            </p:spPr>
          </p:sp>
        </p:grpSp>
      </p:grpSp>
      <p:grpSp>
        <p:nvGrpSpPr>
          <p:cNvPr name="Group 12" id="12"/>
          <p:cNvGrpSpPr/>
          <p:nvPr/>
        </p:nvGrpSpPr>
        <p:grpSpPr>
          <a:xfrm rot="0">
            <a:off x="10242883" y="3178944"/>
            <a:ext cx="796697" cy="795701"/>
            <a:chOff x="0" y="0"/>
            <a:chExt cx="1062262" cy="1060934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062262" cy="1060934"/>
            </a:xfrm>
            <a:custGeom>
              <a:avLst/>
              <a:gdLst/>
              <a:ahLst/>
              <a:cxnLst/>
              <a:rect r="r" b="b" t="t" l="l"/>
              <a:pathLst>
                <a:path h="1060934" w="1062262">
                  <a:moveTo>
                    <a:pt x="0" y="0"/>
                  </a:moveTo>
                  <a:lnTo>
                    <a:pt x="1062262" y="0"/>
                  </a:lnTo>
                  <a:lnTo>
                    <a:pt x="1062262" y="1060934"/>
                  </a:lnTo>
                  <a:lnTo>
                    <a:pt x="0" y="1060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grpSp>
          <p:nvGrpSpPr>
            <p:cNvPr name="Group 14" id="14"/>
            <p:cNvGrpSpPr/>
            <p:nvPr/>
          </p:nvGrpSpPr>
          <p:grpSpPr>
            <a:xfrm rot="0">
              <a:off x="241258" y="240594"/>
              <a:ext cx="579746" cy="579746"/>
              <a:chOff x="0" y="0"/>
              <a:chExt cx="6350000" cy="6350000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5E5"/>
              </a:solidFill>
            </p:spPr>
          </p:sp>
        </p:grpSp>
      </p:grpSp>
      <p:grpSp>
        <p:nvGrpSpPr>
          <p:cNvPr name="Group 16" id="16"/>
          <p:cNvGrpSpPr/>
          <p:nvPr/>
        </p:nvGrpSpPr>
        <p:grpSpPr>
          <a:xfrm rot="0">
            <a:off x="10222947" y="7784579"/>
            <a:ext cx="796697" cy="795701"/>
            <a:chOff x="0" y="0"/>
            <a:chExt cx="1062262" cy="1060934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062262" cy="1060934"/>
            </a:xfrm>
            <a:custGeom>
              <a:avLst/>
              <a:gdLst/>
              <a:ahLst/>
              <a:cxnLst/>
              <a:rect r="r" b="b" t="t" l="l"/>
              <a:pathLst>
                <a:path h="1060934" w="1062262">
                  <a:moveTo>
                    <a:pt x="0" y="0"/>
                  </a:moveTo>
                  <a:lnTo>
                    <a:pt x="1062262" y="0"/>
                  </a:lnTo>
                  <a:lnTo>
                    <a:pt x="1062262" y="1060934"/>
                  </a:lnTo>
                  <a:lnTo>
                    <a:pt x="0" y="1060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grpSp>
          <p:nvGrpSpPr>
            <p:cNvPr name="Group 18" id="18"/>
            <p:cNvGrpSpPr/>
            <p:nvPr/>
          </p:nvGrpSpPr>
          <p:grpSpPr>
            <a:xfrm rot="0">
              <a:off x="241258" y="240594"/>
              <a:ext cx="579746" cy="579746"/>
              <a:chOff x="0" y="0"/>
              <a:chExt cx="6350000" cy="635000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DF6CF"/>
              </a:solidFill>
            </p:spPr>
          </p:sp>
        </p:grpSp>
      </p:grpSp>
      <p:sp>
        <p:nvSpPr>
          <p:cNvPr name="Freeform 20" id="20"/>
          <p:cNvSpPr/>
          <p:nvPr/>
        </p:nvSpPr>
        <p:spPr>
          <a:xfrm flipH="false" flipV="false" rot="0">
            <a:off x="876300" y="7185530"/>
            <a:ext cx="4689491" cy="2634641"/>
          </a:xfrm>
          <a:custGeom>
            <a:avLst/>
            <a:gdLst/>
            <a:ahLst/>
            <a:cxnLst/>
            <a:rect r="r" b="b" t="t" l="l"/>
            <a:pathLst>
              <a:path h="2634641" w="4689491">
                <a:moveTo>
                  <a:pt x="0" y="0"/>
                </a:moveTo>
                <a:lnTo>
                  <a:pt x="4689491" y="0"/>
                </a:lnTo>
                <a:lnTo>
                  <a:pt x="4689491" y="2634642"/>
                </a:lnTo>
                <a:lnTo>
                  <a:pt x="0" y="26346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4784237" y="8182429"/>
            <a:ext cx="2798071" cy="621793"/>
          </a:xfrm>
          <a:custGeom>
            <a:avLst/>
            <a:gdLst/>
            <a:ahLst/>
            <a:cxnLst/>
            <a:rect r="r" b="b" t="t" l="l"/>
            <a:pathLst>
              <a:path h="621793" w="2798071">
                <a:moveTo>
                  <a:pt x="0" y="0"/>
                </a:moveTo>
                <a:lnTo>
                  <a:pt x="2798071" y="0"/>
                </a:lnTo>
                <a:lnTo>
                  <a:pt x="2798071" y="621794"/>
                </a:lnTo>
                <a:lnTo>
                  <a:pt x="0" y="6217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25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876300" y="2457670"/>
            <a:ext cx="4689491" cy="2634641"/>
          </a:xfrm>
          <a:custGeom>
            <a:avLst/>
            <a:gdLst/>
            <a:ahLst/>
            <a:cxnLst/>
            <a:rect r="r" b="b" t="t" l="l"/>
            <a:pathLst>
              <a:path h="2634641" w="4689491">
                <a:moveTo>
                  <a:pt x="0" y="0"/>
                </a:moveTo>
                <a:lnTo>
                  <a:pt x="4689491" y="0"/>
                </a:lnTo>
                <a:lnTo>
                  <a:pt x="4689491" y="2634642"/>
                </a:lnTo>
                <a:lnTo>
                  <a:pt x="0" y="26346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true" rot="0">
            <a:off x="4704349" y="3465198"/>
            <a:ext cx="2666104" cy="767846"/>
          </a:xfrm>
          <a:custGeom>
            <a:avLst/>
            <a:gdLst/>
            <a:ahLst/>
            <a:cxnLst/>
            <a:rect r="r" b="b" t="t" l="l"/>
            <a:pathLst>
              <a:path h="767846" w="2666104">
                <a:moveTo>
                  <a:pt x="0" y="767846"/>
                </a:moveTo>
                <a:lnTo>
                  <a:pt x="2666104" y="767846"/>
                </a:lnTo>
                <a:lnTo>
                  <a:pt x="2666104" y="0"/>
                </a:lnTo>
                <a:lnTo>
                  <a:pt x="0" y="0"/>
                </a:lnTo>
                <a:lnTo>
                  <a:pt x="0" y="767846"/>
                </a:lnTo>
                <a:close/>
              </a:path>
            </a:pathLst>
          </a:custGeom>
          <a:blipFill>
            <a:blip r:embed="rId10">
              <a:alphaModFix amt="25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-29601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2456606" y="7185530"/>
            <a:ext cx="4689491" cy="2634641"/>
          </a:xfrm>
          <a:custGeom>
            <a:avLst/>
            <a:gdLst/>
            <a:ahLst/>
            <a:cxnLst/>
            <a:rect r="r" b="b" t="t" l="l"/>
            <a:pathLst>
              <a:path h="2634641" w="4689491">
                <a:moveTo>
                  <a:pt x="0" y="0"/>
                </a:moveTo>
                <a:lnTo>
                  <a:pt x="4689490" y="0"/>
                </a:lnTo>
                <a:lnTo>
                  <a:pt x="4689490" y="2634642"/>
                </a:lnTo>
                <a:lnTo>
                  <a:pt x="0" y="26346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true" flipV="false" rot="0">
            <a:off x="10621295" y="8182429"/>
            <a:ext cx="2159500" cy="479889"/>
          </a:xfrm>
          <a:custGeom>
            <a:avLst/>
            <a:gdLst/>
            <a:ahLst/>
            <a:cxnLst/>
            <a:rect r="r" b="b" t="t" l="l"/>
            <a:pathLst>
              <a:path h="479889" w="2159500">
                <a:moveTo>
                  <a:pt x="2159500" y="0"/>
                </a:moveTo>
                <a:lnTo>
                  <a:pt x="0" y="0"/>
                </a:lnTo>
                <a:lnTo>
                  <a:pt x="0" y="479889"/>
                </a:lnTo>
                <a:lnTo>
                  <a:pt x="2159500" y="479889"/>
                </a:lnTo>
                <a:lnTo>
                  <a:pt x="2159500" y="0"/>
                </a:lnTo>
                <a:close/>
              </a:path>
            </a:pathLst>
          </a:custGeom>
          <a:blipFill>
            <a:blip r:embed="rId12">
              <a:alphaModFix amt="25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2360411" y="2457670"/>
            <a:ext cx="4689491" cy="2634641"/>
          </a:xfrm>
          <a:custGeom>
            <a:avLst/>
            <a:gdLst/>
            <a:ahLst/>
            <a:cxnLst/>
            <a:rect r="r" b="b" t="t" l="l"/>
            <a:pathLst>
              <a:path h="2634641" w="4689491">
                <a:moveTo>
                  <a:pt x="0" y="0"/>
                </a:moveTo>
                <a:lnTo>
                  <a:pt x="4689491" y="0"/>
                </a:lnTo>
                <a:lnTo>
                  <a:pt x="4689491" y="2634642"/>
                </a:lnTo>
                <a:lnTo>
                  <a:pt x="0" y="26346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true" flipV="true" rot="0">
            <a:off x="10641231" y="3493773"/>
            <a:ext cx="2035675" cy="586280"/>
          </a:xfrm>
          <a:custGeom>
            <a:avLst/>
            <a:gdLst/>
            <a:ahLst/>
            <a:cxnLst/>
            <a:rect r="r" b="b" t="t" l="l"/>
            <a:pathLst>
              <a:path h="586280" w="2035675">
                <a:moveTo>
                  <a:pt x="2035675" y="586281"/>
                </a:moveTo>
                <a:lnTo>
                  <a:pt x="0" y="586281"/>
                </a:lnTo>
                <a:lnTo>
                  <a:pt x="0" y="0"/>
                </a:lnTo>
                <a:lnTo>
                  <a:pt x="2035675" y="0"/>
                </a:lnTo>
                <a:lnTo>
                  <a:pt x="2035675" y="586281"/>
                </a:lnTo>
                <a:close/>
              </a:path>
            </a:pathLst>
          </a:custGeom>
          <a:blipFill>
            <a:blip r:embed="rId12">
              <a:alphaModFix amt="25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-29601" b="0"/>
            </a:stretch>
          </a:blipFill>
        </p:spPr>
      </p:sp>
      <p:grpSp>
        <p:nvGrpSpPr>
          <p:cNvPr name="Group 28" id="28"/>
          <p:cNvGrpSpPr>
            <a:grpSpLocks noChangeAspect="true"/>
          </p:cNvGrpSpPr>
          <p:nvPr/>
        </p:nvGrpSpPr>
        <p:grpSpPr>
          <a:xfrm rot="0">
            <a:off x="7921201" y="3634069"/>
            <a:ext cx="2238091" cy="4548360"/>
            <a:chOff x="0" y="0"/>
            <a:chExt cx="5001260" cy="1016381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5000993" cy="10163632"/>
            </a:xfrm>
            <a:custGeom>
              <a:avLst/>
              <a:gdLst/>
              <a:ahLst/>
              <a:cxnLst/>
              <a:rect r="r" b="b" t="t" l="l"/>
              <a:pathLst>
                <a:path h="10163632" w="5000993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14"/>
              <a:stretch>
                <a:fillRect l="-45" t="0" r="-45" b="0"/>
              </a:stretch>
            </a:blip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338760" y="288798"/>
              <a:ext cx="4330776" cy="9398000"/>
            </a:xfrm>
            <a:custGeom>
              <a:avLst/>
              <a:gdLst/>
              <a:ahLst/>
              <a:cxnLst/>
              <a:rect r="r" b="b" t="t" l="l"/>
              <a:pathLst>
                <a:path h="9398000" w="4330776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15"/>
              <a:stretch>
                <a:fillRect l="-108" t="0" r="-108" b="0"/>
              </a:stretch>
            </a:blipFill>
          </p:spPr>
        </p:sp>
      </p:grpSp>
      <p:sp>
        <p:nvSpPr>
          <p:cNvPr name="Freeform 31" id="31"/>
          <p:cNvSpPr/>
          <p:nvPr/>
        </p:nvSpPr>
        <p:spPr>
          <a:xfrm flipH="false" flipV="false" rot="0">
            <a:off x="18003885" y="252944"/>
            <a:ext cx="242006" cy="236258"/>
          </a:xfrm>
          <a:custGeom>
            <a:avLst/>
            <a:gdLst/>
            <a:ahLst/>
            <a:cxnLst/>
            <a:rect r="r" b="b" t="t" l="l"/>
            <a:pathLst>
              <a:path h="236258" w="242006">
                <a:moveTo>
                  <a:pt x="0" y="0"/>
                </a:moveTo>
                <a:lnTo>
                  <a:pt x="242006" y="0"/>
                </a:lnTo>
                <a:lnTo>
                  <a:pt x="242006" y="236258"/>
                </a:lnTo>
                <a:lnTo>
                  <a:pt x="0" y="23625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2" id="32"/>
          <p:cNvSpPr txBox="true"/>
          <p:nvPr/>
        </p:nvSpPr>
        <p:spPr>
          <a:xfrm rot="0">
            <a:off x="12990345" y="3033994"/>
            <a:ext cx="3193580" cy="1257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1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FFF3DF"/>
                </a:solidFill>
                <a:latin typeface="Montserrat 1"/>
              </a:rPr>
              <a:t>Holistic Relationship Tech enabling content, search, interactive activities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204955" y="2803441"/>
            <a:ext cx="3346993" cy="1885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1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FFF3DF"/>
                </a:solidFill>
                <a:latin typeface="Montserrat 1"/>
              </a:rPr>
              <a:t>5x Improved connections with recommendation tech - 50% males receive engagement compared to 50% females 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214164" y="7743494"/>
            <a:ext cx="3208123" cy="1257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1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FFF3DF"/>
                </a:solidFill>
                <a:latin typeface="Montserrat 1"/>
              </a:rPr>
              <a:t>2 Industry First Innovations, 2 copyrights, Brand Ador Registered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2990345" y="7743494"/>
            <a:ext cx="3905333" cy="1257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1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FFF3DF"/>
                </a:solidFill>
                <a:latin typeface="Montserrat 1"/>
              </a:rPr>
              <a:t>Advanced and aspirational brand  with message “Interests at the core of Growth and Relationships”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766271" y="635725"/>
            <a:ext cx="15958419" cy="931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80"/>
              </a:lnSpc>
              <a:spcBef>
                <a:spcPct val="0"/>
              </a:spcBef>
            </a:pPr>
            <a:r>
              <a:rPr lang="en-US" sz="2700">
                <a:solidFill>
                  <a:srgbClr val="FFF3DF"/>
                </a:solidFill>
                <a:latin typeface="Montserrat 2 Bold"/>
              </a:rPr>
              <a:t>DIFFERENTIATOR:</a:t>
            </a:r>
            <a:r>
              <a:rPr lang="en-US" sz="2700">
                <a:solidFill>
                  <a:srgbClr val="FFF3DF"/>
                </a:solidFill>
                <a:latin typeface="Montserrat 2 Medium"/>
              </a:rPr>
              <a:t> ASPIRATIONAL BRAND WITH 5X IMPROVED CONNECTIONS PROPELLED WITH RECOMMENDATION TECH AND INDUSTRY FIRST FEATURES</a:t>
            </a:r>
          </a:p>
        </p:txBody>
      </p:sp>
      <p:sp>
        <p:nvSpPr>
          <p:cNvPr name="Freeform 37" id="37"/>
          <p:cNvSpPr/>
          <p:nvPr/>
        </p:nvSpPr>
        <p:spPr>
          <a:xfrm flipH="false" flipV="false" rot="0">
            <a:off x="-135446" y="10039752"/>
            <a:ext cx="18558893" cy="438665"/>
          </a:xfrm>
          <a:custGeom>
            <a:avLst/>
            <a:gdLst/>
            <a:ahLst/>
            <a:cxnLst/>
            <a:rect r="r" b="b" t="t" l="l"/>
            <a:pathLst>
              <a:path h="438665" w="18558893">
                <a:moveTo>
                  <a:pt x="0" y="0"/>
                </a:moveTo>
                <a:lnTo>
                  <a:pt x="18558892" y="0"/>
                </a:lnTo>
                <a:lnTo>
                  <a:pt x="18558892" y="438665"/>
                </a:lnTo>
                <a:lnTo>
                  <a:pt x="0" y="43866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D1D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680381" y="4077830"/>
            <a:ext cx="4130200" cy="4130200"/>
            <a:chOff x="0" y="0"/>
            <a:chExt cx="5506933" cy="5506933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840666" y="1234558"/>
              <a:ext cx="4474835" cy="3919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623"/>
                </a:lnSpc>
              </a:pP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840666" y="281510"/>
              <a:ext cx="4474835" cy="6145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519"/>
                </a:lnSpc>
              </a:pPr>
              <a:r>
                <a:rPr lang="en-US" sz="3060" spc="107">
                  <a:solidFill>
                    <a:srgbClr val="F4F4F4"/>
                  </a:solidFill>
                  <a:latin typeface="Nunito Sans Heavy"/>
                </a:rPr>
                <a:t>Priority SDGs</a:t>
              </a:r>
            </a:p>
          </p:txBody>
        </p:sp>
        <p:sp>
          <p:nvSpPr>
            <p:cNvPr name="Freeform 5" id="5"/>
            <p:cNvSpPr/>
            <p:nvPr/>
          </p:nvSpPr>
          <p:spPr>
            <a:xfrm flipH="false" flipV="false" rot="0">
              <a:off x="1907729" y="4221886"/>
              <a:ext cx="784273" cy="784273"/>
            </a:xfrm>
            <a:custGeom>
              <a:avLst/>
              <a:gdLst/>
              <a:ahLst/>
              <a:cxnLst/>
              <a:rect r="r" b="b" t="t" l="l"/>
              <a:pathLst>
                <a:path h="784273" w="784273">
                  <a:moveTo>
                    <a:pt x="0" y="0"/>
                  </a:moveTo>
                  <a:lnTo>
                    <a:pt x="784273" y="0"/>
                  </a:lnTo>
                  <a:lnTo>
                    <a:pt x="784273" y="784273"/>
                  </a:lnTo>
                  <a:lnTo>
                    <a:pt x="0" y="7842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393001" y="1101056"/>
              <a:ext cx="784273" cy="784273"/>
            </a:xfrm>
            <a:custGeom>
              <a:avLst/>
              <a:gdLst/>
              <a:ahLst/>
              <a:cxnLst/>
              <a:rect r="r" b="b" t="t" l="l"/>
              <a:pathLst>
                <a:path h="784273" w="784273">
                  <a:moveTo>
                    <a:pt x="0" y="0"/>
                  </a:moveTo>
                  <a:lnTo>
                    <a:pt x="784272" y="0"/>
                  </a:lnTo>
                  <a:lnTo>
                    <a:pt x="784272" y="784273"/>
                  </a:lnTo>
                  <a:lnTo>
                    <a:pt x="0" y="7842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3401767" y="1101056"/>
              <a:ext cx="784273" cy="784273"/>
            </a:xfrm>
            <a:custGeom>
              <a:avLst/>
              <a:gdLst/>
              <a:ahLst/>
              <a:cxnLst/>
              <a:rect r="r" b="b" t="t" l="l"/>
              <a:pathLst>
                <a:path h="784273" w="784273">
                  <a:moveTo>
                    <a:pt x="0" y="0"/>
                  </a:moveTo>
                  <a:lnTo>
                    <a:pt x="784273" y="0"/>
                  </a:lnTo>
                  <a:lnTo>
                    <a:pt x="784273" y="784273"/>
                  </a:lnTo>
                  <a:lnTo>
                    <a:pt x="0" y="7842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2398845" y="1101056"/>
              <a:ext cx="784273" cy="784273"/>
            </a:xfrm>
            <a:custGeom>
              <a:avLst/>
              <a:gdLst/>
              <a:ahLst/>
              <a:cxnLst/>
              <a:rect r="r" b="b" t="t" l="l"/>
              <a:pathLst>
                <a:path h="784273" w="784273">
                  <a:moveTo>
                    <a:pt x="0" y="0"/>
                  </a:moveTo>
                  <a:lnTo>
                    <a:pt x="784273" y="0"/>
                  </a:lnTo>
                  <a:lnTo>
                    <a:pt x="784273" y="784273"/>
                  </a:lnTo>
                  <a:lnTo>
                    <a:pt x="0" y="7842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4404690" y="1101056"/>
              <a:ext cx="784273" cy="784273"/>
            </a:xfrm>
            <a:custGeom>
              <a:avLst/>
              <a:gdLst/>
              <a:ahLst/>
              <a:cxnLst/>
              <a:rect r="r" b="b" t="t" l="l"/>
              <a:pathLst>
                <a:path h="784273" w="784273">
                  <a:moveTo>
                    <a:pt x="0" y="0"/>
                  </a:moveTo>
                  <a:lnTo>
                    <a:pt x="784272" y="0"/>
                  </a:lnTo>
                  <a:lnTo>
                    <a:pt x="784272" y="784273"/>
                  </a:lnTo>
                  <a:lnTo>
                    <a:pt x="0" y="7842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395923" y="1101056"/>
              <a:ext cx="784273" cy="784273"/>
            </a:xfrm>
            <a:custGeom>
              <a:avLst/>
              <a:gdLst/>
              <a:ahLst/>
              <a:cxnLst/>
              <a:rect r="r" b="b" t="t" l="l"/>
              <a:pathLst>
                <a:path h="784273" w="784273">
                  <a:moveTo>
                    <a:pt x="0" y="0"/>
                  </a:moveTo>
                  <a:lnTo>
                    <a:pt x="784273" y="0"/>
                  </a:lnTo>
                  <a:lnTo>
                    <a:pt x="784273" y="784273"/>
                  </a:lnTo>
                  <a:lnTo>
                    <a:pt x="0" y="7842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2398845" y="2142476"/>
              <a:ext cx="784273" cy="784273"/>
            </a:xfrm>
            <a:custGeom>
              <a:avLst/>
              <a:gdLst/>
              <a:ahLst/>
              <a:cxnLst/>
              <a:rect r="r" b="b" t="t" l="l"/>
              <a:pathLst>
                <a:path h="784273" w="784273">
                  <a:moveTo>
                    <a:pt x="0" y="0"/>
                  </a:moveTo>
                  <a:lnTo>
                    <a:pt x="784273" y="0"/>
                  </a:lnTo>
                  <a:lnTo>
                    <a:pt x="784273" y="784272"/>
                  </a:lnTo>
                  <a:lnTo>
                    <a:pt x="0" y="784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1395923" y="2142476"/>
              <a:ext cx="784273" cy="784273"/>
            </a:xfrm>
            <a:custGeom>
              <a:avLst/>
              <a:gdLst/>
              <a:ahLst/>
              <a:cxnLst/>
              <a:rect r="r" b="b" t="t" l="l"/>
              <a:pathLst>
                <a:path h="784273" w="784273">
                  <a:moveTo>
                    <a:pt x="0" y="0"/>
                  </a:moveTo>
                  <a:lnTo>
                    <a:pt x="784273" y="0"/>
                  </a:lnTo>
                  <a:lnTo>
                    <a:pt x="784273" y="784272"/>
                  </a:lnTo>
                  <a:lnTo>
                    <a:pt x="0" y="784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393001" y="2142476"/>
              <a:ext cx="784273" cy="784273"/>
            </a:xfrm>
            <a:custGeom>
              <a:avLst/>
              <a:gdLst/>
              <a:ahLst/>
              <a:cxnLst/>
              <a:rect r="r" b="b" t="t" l="l"/>
              <a:pathLst>
                <a:path h="784273" w="784273">
                  <a:moveTo>
                    <a:pt x="0" y="0"/>
                  </a:moveTo>
                  <a:lnTo>
                    <a:pt x="784272" y="0"/>
                  </a:lnTo>
                  <a:lnTo>
                    <a:pt x="784272" y="784272"/>
                  </a:lnTo>
                  <a:lnTo>
                    <a:pt x="0" y="784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3401767" y="2142476"/>
              <a:ext cx="784273" cy="784273"/>
            </a:xfrm>
            <a:custGeom>
              <a:avLst/>
              <a:gdLst/>
              <a:ahLst/>
              <a:cxnLst/>
              <a:rect r="r" b="b" t="t" l="l"/>
              <a:pathLst>
                <a:path h="784273" w="784273">
                  <a:moveTo>
                    <a:pt x="0" y="0"/>
                  </a:moveTo>
                  <a:lnTo>
                    <a:pt x="784273" y="0"/>
                  </a:lnTo>
                  <a:lnTo>
                    <a:pt x="784273" y="784272"/>
                  </a:lnTo>
                  <a:lnTo>
                    <a:pt x="0" y="784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4404690" y="2142476"/>
              <a:ext cx="784273" cy="784273"/>
            </a:xfrm>
            <a:custGeom>
              <a:avLst/>
              <a:gdLst/>
              <a:ahLst/>
              <a:cxnLst/>
              <a:rect r="r" b="b" t="t" l="l"/>
              <a:pathLst>
                <a:path h="784273" w="784273">
                  <a:moveTo>
                    <a:pt x="0" y="0"/>
                  </a:moveTo>
                  <a:lnTo>
                    <a:pt x="784272" y="0"/>
                  </a:lnTo>
                  <a:lnTo>
                    <a:pt x="784272" y="784272"/>
                  </a:lnTo>
                  <a:lnTo>
                    <a:pt x="0" y="784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4404690" y="3182181"/>
              <a:ext cx="784273" cy="784273"/>
            </a:xfrm>
            <a:custGeom>
              <a:avLst/>
              <a:gdLst/>
              <a:ahLst/>
              <a:cxnLst/>
              <a:rect r="r" b="b" t="t" l="l"/>
              <a:pathLst>
                <a:path h="784273" w="784273">
                  <a:moveTo>
                    <a:pt x="0" y="0"/>
                  </a:moveTo>
                  <a:lnTo>
                    <a:pt x="784272" y="0"/>
                  </a:lnTo>
                  <a:lnTo>
                    <a:pt x="784272" y="784273"/>
                  </a:lnTo>
                  <a:lnTo>
                    <a:pt x="0" y="7842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3401767" y="3182181"/>
              <a:ext cx="784273" cy="784273"/>
            </a:xfrm>
            <a:custGeom>
              <a:avLst/>
              <a:gdLst/>
              <a:ahLst/>
              <a:cxnLst/>
              <a:rect r="r" b="b" t="t" l="l"/>
              <a:pathLst>
                <a:path h="784273" w="784273">
                  <a:moveTo>
                    <a:pt x="0" y="0"/>
                  </a:moveTo>
                  <a:lnTo>
                    <a:pt x="784273" y="0"/>
                  </a:lnTo>
                  <a:lnTo>
                    <a:pt x="784273" y="784273"/>
                  </a:lnTo>
                  <a:lnTo>
                    <a:pt x="0" y="7842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1395923" y="3182181"/>
              <a:ext cx="784273" cy="784273"/>
            </a:xfrm>
            <a:custGeom>
              <a:avLst/>
              <a:gdLst/>
              <a:ahLst/>
              <a:cxnLst/>
              <a:rect r="r" b="b" t="t" l="l"/>
              <a:pathLst>
                <a:path h="784273" w="784273">
                  <a:moveTo>
                    <a:pt x="0" y="0"/>
                  </a:moveTo>
                  <a:lnTo>
                    <a:pt x="784273" y="0"/>
                  </a:lnTo>
                  <a:lnTo>
                    <a:pt x="784273" y="784273"/>
                  </a:lnTo>
                  <a:lnTo>
                    <a:pt x="0" y="7842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2398845" y="3182181"/>
              <a:ext cx="784273" cy="784273"/>
            </a:xfrm>
            <a:custGeom>
              <a:avLst/>
              <a:gdLst/>
              <a:ahLst/>
              <a:cxnLst/>
              <a:rect r="r" b="b" t="t" l="l"/>
              <a:pathLst>
                <a:path h="784273" w="784273">
                  <a:moveTo>
                    <a:pt x="0" y="0"/>
                  </a:moveTo>
                  <a:lnTo>
                    <a:pt x="784273" y="0"/>
                  </a:lnTo>
                  <a:lnTo>
                    <a:pt x="784273" y="784273"/>
                  </a:lnTo>
                  <a:lnTo>
                    <a:pt x="0" y="7842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393001" y="3182181"/>
              <a:ext cx="784273" cy="784273"/>
            </a:xfrm>
            <a:custGeom>
              <a:avLst/>
              <a:gdLst/>
              <a:ahLst/>
              <a:cxnLst/>
              <a:rect r="r" b="b" t="t" l="l"/>
              <a:pathLst>
                <a:path h="784273" w="784273">
                  <a:moveTo>
                    <a:pt x="0" y="0"/>
                  </a:moveTo>
                  <a:lnTo>
                    <a:pt x="784272" y="0"/>
                  </a:lnTo>
                  <a:lnTo>
                    <a:pt x="784272" y="784273"/>
                  </a:lnTo>
                  <a:lnTo>
                    <a:pt x="0" y="7842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2889961" y="4221886"/>
              <a:ext cx="784273" cy="784273"/>
            </a:xfrm>
            <a:custGeom>
              <a:avLst/>
              <a:gdLst/>
              <a:ahLst/>
              <a:cxnLst/>
              <a:rect r="r" b="b" t="t" l="l"/>
              <a:pathLst>
                <a:path h="784273" w="784273">
                  <a:moveTo>
                    <a:pt x="0" y="0"/>
                  </a:moveTo>
                  <a:lnTo>
                    <a:pt x="784273" y="0"/>
                  </a:lnTo>
                  <a:lnTo>
                    <a:pt x="784273" y="784273"/>
                  </a:lnTo>
                  <a:lnTo>
                    <a:pt x="0" y="7842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extLst>
                  <a:ext uri="{96DAC541-7B7A-43D3-8B79-37D633B846F1}">
                    <asvg:svgBlip xmlns:asvg="http://schemas.microsoft.com/office/drawing/2016/SVG/main" r:embed="rId3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5506933" cy="5506933"/>
            </a:xfrm>
            <a:custGeom>
              <a:avLst/>
              <a:gdLst/>
              <a:ahLst/>
              <a:cxnLst/>
              <a:rect r="r" b="b" t="t" l="l"/>
              <a:pathLst>
                <a:path h="5506933" w="5506933">
                  <a:moveTo>
                    <a:pt x="0" y="0"/>
                  </a:moveTo>
                  <a:lnTo>
                    <a:pt x="5506933" y="0"/>
                  </a:lnTo>
                  <a:lnTo>
                    <a:pt x="5506933" y="5506933"/>
                  </a:lnTo>
                  <a:lnTo>
                    <a:pt x="0" y="55069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>
                <a:extLst>
                  <a:ext uri="{96DAC541-7B7A-43D3-8B79-37D633B846F1}">
                    <asvg:svgBlip xmlns:asvg="http://schemas.microsoft.com/office/drawing/2016/SVG/main" r:embed="rId37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11329042" y="2760860"/>
            <a:ext cx="1316970" cy="1316970"/>
            <a:chOff x="0" y="0"/>
            <a:chExt cx="1755960" cy="1755960"/>
          </a:xfrm>
        </p:grpSpPr>
        <p:grpSp>
          <p:nvGrpSpPr>
            <p:cNvPr name="Group 24" id="24"/>
            <p:cNvGrpSpPr/>
            <p:nvPr/>
          </p:nvGrpSpPr>
          <p:grpSpPr>
            <a:xfrm rot="0">
              <a:off x="0" y="0"/>
              <a:ext cx="1755960" cy="1755960"/>
              <a:chOff x="0" y="0"/>
              <a:chExt cx="812800" cy="812800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B6CE6"/>
              </a:solidFill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anchor="ctr" rtlCol="false" tIns="63297" lIns="63297" bIns="63297" rIns="63297"/>
              <a:lstStyle/>
              <a:p>
                <a:pPr algn="ctr">
                  <a:lnSpc>
                    <a:spcPts val="2901"/>
                  </a:lnSpc>
                </a:pPr>
              </a:p>
            </p:txBody>
          </p:sp>
        </p:grpSp>
        <p:sp>
          <p:nvSpPr>
            <p:cNvPr name="Freeform 27" id="27"/>
            <p:cNvSpPr/>
            <p:nvPr/>
          </p:nvSpPr>
          <p:spPr>
            <a:xfrm flipH="false" flipV="false" rot="0">
              <a:off x="441765" y="441765"/>
              <a:ext cx="872431" cy="872431"/>
            </a:xfrm>
            <a:custGeom>
              <a:avLst/>
              <a:gdLst/>
              <a:ahLst/>
              <a:cxnLst/>
              <a:rect r="r" b="b" t="t" l="l"/>
              <a:pathLst>
                <a:path h="872431" w="872431">
                  <a:moveTo>
                    <a:pt x="0" y="0"/>
                  </a:moveTo>
                  <a:lnTo>
                    <a:pt x="872430" y="0"/>
                  </a:lnTo>
                  <a:lnTo>
                    <a:pt x="872430" y="872430"/>
                  </a:lnTo>
                  <a:lnTo>
                    <a:pt x="0" y="8724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8">
                <a:extLst>
                  <a:ext uri="{96DAC541-7B7A-43D3-8B79-37D633B846F1}">
                    <asvg:svgBlip xmlns:asvg="http://schemas.microsoft.com/office/drawing/2016/SVG/main" r:embed="rId39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8" id="28"/>
          <p:cNvGrpSpPr/>
          <p:nvPr/>
        </p:nvGrpSpPr>
        <p:grpSpPr>
          <a:xfrm rot="0">
            <a:off x="5109863" y="8208030"/>
            <a:ext cx="1316970" cy="1316970"/>
            <a:chOff x="0" y="0"/>
            <a:chExt cx="1755960" cy="1755960"/>
          </a:xfrm>
        </p:grpSpPr>
        <p:grpSp>
          <p:nvGrpSpPr>
            <p:cNvPr name="Group 29" id="29"/>
            <p:cNvGrpSpPr/>
            <p:nvPr/>
          </p:nvGrpSpPr>
          <p:grpSpPr>
            <a:xfrm rot="0">
              <a:off x="0" y="0"/>
              <a:ext cx="1755960" cy="1755960"/>
              <a:chOff x="0" y="0"/>
              <a:chExt cx="812800" cy="812800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B6CE6"/>
              </a:solidFill>
            </p:spPr>
          </p:sp>
          <p:sp>
            <p:nvSpPr>
              <p:cNvPr name="TextBox 31" id="31"/>
              <p:cNvSpPr txBox="true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anchor="ctr" rtlCol="false" tIns="63297" lIns="63297" bIns="63297" rIns="63297"/>
              <a:lstStyle/>
              <a:p>
                <a:pPr algn="ctr">
                  <a:lnSpc>
                    <a:spcPts val="2901"/>
                  </a:lnSpc>
                </a:pPr>
              </a:p>
            </p:txBody>
          </p:sp>
        </p:grpSp>
        <p:sp>
          <p:nvSpPr>
            <p:cNvPr name="Freeform 32" id="32"/>
            <p:cNvSpPr/>
            <p:nvPr/>
          </p:nvSpPr>
          <p:spPr>
            <a:xfrm flipH="false" flipV="false" rot="0">
              <a:off x="466118" y="466118"/>
              <a:ext cx="823723" cy="823723"/>
            </a:xfrm>
            <a:custGeom>
              <a:avLst/>
              <a:gdLst/>
              <a:ahLst/>
              <a:cxnLst/>
              <a:rect r="r" b="b" t="t" l="l"/>
              <a:pathLst>
                <a:path h="823723" w="823723">
                  <a:moveTo>
                    <a:pt x="0" y="0"/>
                  </a:moveTo>
                  <a:lnTo>
                    <a:pt x="823724" y="0"/>
                  </a:lnTo>
                  <a:lnTo>
                    <a:pt x="823724" y="823724"/>
                  </a:lnTo>
                  <a:lnTo>
                    <a:pt x="0" y="823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:asvg="http://schemas.microsoft.com/office/drawing/2016/SVG/main" r:embed="rId41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3" id="33"/>
          <p:cNvGrpSpPr/>
          <p:nvPr/>
        </p:nvGrpSpPr>
        <p:grpSpPr>
          <a:xfrm rot="0">
            <a:off x="5109863" y="2782204"/>
            <a:ext cx="1316970" cy="1316970"/>
            <a:chOff x="0" y="0"/>
            <a:chExt cx="1755960" cy="1755960"/>
          </a:xfrm>
        </p:grpSpPr>
        <p:grpSp>
          <p:nvGrpSpPr>
            <p:cNvPr name="Group 34" id="34"/>
            <p:cNvGrpSpPr/>
            <p:nvPr/>
          </p:nvGrpSpPr>
          <p:grpSpPr>
            <a:xfrm rot="0">
              <a:off x="0" y="0"/>
              <a:ext cx="1755960" cy="1755960"/>
              <a:chOff x="0" y="0"/>
              <a:chExt cx="812800" cy="812800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B6CE6"/>
              </a:solid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anchor="ctr" rtlCol="false" tIns="39435" lIns="39435" bIns="39435" rIns="39435"/>
              <a:lstStyle/>
              <a:p>
                <a:pPr algn="ctr">
                  <a:lnSpc>
                    <a:spcPts val="2328"/>
                  </a:lnSpc>
                </a:pPr>
              </a:p>
            </p:txBody>
          </p:sp>
        </p:grpSp>
        <p:sp>
          <p:nvSpPr>
            <p:cNvPr name="Freeform 37" id="37"/>
            <p:cNvSpPr/>
            <p:nvPr/>
          </p:nvSpPr>
          <p:spPr>
            <a:xfrm flipH="false" flipV="false" rot="0">
              <a:off x="396847" y="396847"/>
              <a:ext cx="962267" cy="962267"/>
            </a:xfrm>
            <a:custGeom>
              <a:avLst/>
              <a:gdLst/>
              <a:ahLst/>
              <a:cxnLst/>
              <a:rect r="r" b="b" t="t" l="l"/>
              <a:pathLst>
                <a:path h="962267" w="962267">
                  <a:moveTo>
                    <a:pt x="0" y="0"/>
                  </a:moveTo>
                  <a:lnTo>
                    <a:pt x="962266" y="0"/>
                  </a:lnTo>
                  <a:lnTo>
                    <a:pt x="962266" y="962266"/>
                  </a:lnTo>
                  <a:lnTo>
                    <a:pt x="0" y="962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>
                <a:extLst>
                  <a:ext uri="{96DAC541-7B7A-43D3-8B79-37D633B846F1}">
                    <asvg:svgBlip xmlns:asvg="http://schemas.microsoft.com/office/drawing/2016/SVG/main" r:embed="rId4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8" id="38"/>
          <p:cNvGrpSpPr/>
          <p:nvPr/>
        </p:nvGrpSpPr>
        <p:grpSpPr>
          <a:xfrm rot="0">
            <a:off x="11329042" y="8208030"/>
            <a:ext cx="1316970" cy="1316970"/>
            <a:chOff x="0" y="0"/>
            <a:chExt cx="1755960" cy="1755960"/>
          </a:xfrm>
        </p:grpSpPr>
        <p:grpSp>
          <p:nvGrpSpPr>
            <p:cNvPr name="Group 39" id="39"/>
            <p:cNvGrpSpPr/>
            <p:nvPr/>
          </p:nvGrpSpPr>
          <p:grpSpPr>
            <a:xfrm rot="0">
              <a:off x="0" y="0"/>
              <a:ext cx="1755960" cy="1755960"/>
              <a:chOff x="0" y="0"/>
              <a:chExt cx="812800" cy="812800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B6CE6"/>
              </a:solidFill>
            </p:spPr>
          </p:sp>
          <p:sp>
            <p:nvSpPr>
              <p:cNvPr name="TextBox 41" id="41"/>
              <p:cNvSpPr txBox="true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anchor="ctr" rtlCol="false" tIns="63297" lIns="63297" bIns="63297" rIns="63297"/>
              <a:lstStyle/>
              <a:p>
                <a:pPr algn="ctr">
                  <a:lnSpc>
                    <a:spcPts val="2901"/>
                  </a:lnSpc>
                </a:pPr>
              </a:p>
            </p:txBody>
          </p:sp>
        </p:grpSp>
        <p:sp>
          <p:nvSpPr>
            <p:cNvPr name="Freeform 42" id="42"/>
            <p:cNvSpPr/>
            <p:nvPr/>
          </p:nvSpPr>
          <p:spPr>
            <a:xfrm flipH="false" flipV="false" rot="0">
              <a:off x="485207" y="485207"/>
              <a:ext cx="785545" cy="785545"/>
            </a:xfrm>
            <a:custGeom>
              <a:avLst/>
              <a:gdLst/>
              <a:ahLst/>
              <a:cxnLst/>
              <a:rect r="r" b="b" t="t" l="l"/>
              <a:pathLst>
                <a:path h="785545" w="785545">
                  <a:moveTo>
                    <a:pt x="0" y="0"/>
                  </a:moveTo>
                  <a:lnTo>
                    <a:pt x="785546" y="0"/>
                  </a:lnTo>
                  <a:lnTo>
                    <a:pt x="785546" y="785546"/>
                  </a:lnTo>
                  <a:lnTo>
                    <a:pt x="0" y="7855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4">
                <a:extLst>
                  <a:ext uri="{96DAC541-7B7A-43D3-8B79-37D633B846F1}">
                    <asvg:svgBlip xmlns:asvg="http://schemas.microsoft.com/office/drawing/2016/SVG/main" r:embed="rId4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43" id="43"/>
          <p:cNvSpPr txBox="true"/>
          <p:nvPr/>
        </p:nvSpPr>
        <p:spPr>
          <a:xfrm rot="0">
            <a:off x="766271" y="635725"/>
            <a:ext cx="15958419" cy="931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80"/>
              </a:lnSpc>
              <a:spcBef>
                <a:spcPct val="0"/>
              </a:spcBef>
            </a:pPr>
            <a:r>
              <a:rPr lang="en-US" sz="2700">
                <a:solidFill>
                  <a:srgbClr val="FFF3DF"/>
                </a:solidFill>
                <a:latin typeface="Montserrat 2 Medium"/>
              </a:rPr>
              <a:t>IMPLEMENTATION OF </a:t>
            </a:r>
            <a:r>
              <a:rPr lang="en-US" sz="2700" u="sng">
                <a:solidFill>
                  <a:srgbClr val="FFF3DF"/>
                </a:solidFill>
                <a:latin typeface="Montserrat 2 Bold"/>
              </a:rPr>
              <a:t>SUSTAINABLE DEVELOPMENT GOALS (SDGS)</a:t>
            </a:r>
            <a:r>
              <a:rPr lang="en-US" sz="2700">
                <a:solidFill>
                  <a:srgbClr val="FFF3DF"/>
                </a:solidFill>
                <a:latin typeface="Montserrat 2 Medium"/>
              </a:rPr>
              <a:t> IN ADOR - ENABLING INDIVIDUALS TO EXPRESS AND CONNECT BASED ON THEIR IMPACT QUOTIENT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3312712" y="1957339"/>
            <a:ext cx="3594301" cy="4419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600"/>
              </a:lnSpc>
            </a:pPr>
            <a:r>
              <a:rPr lang="en-US" sz="2400">
                <a:solidFill>
                  <a:srgbClr val="FFF5E5"/>
                </a:solidFill>
                <a:latin typeface="Montserrat Classic Bold"/>
              </a:rPr>
              <a:t>Unique Features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0848861" y="1957339"/>
            <a:ext cx="3594301" cy="4419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2400">
                <a:solidFill>
                  <a:srgbClr val="FFF5E5"/>
                </a:solidFill>
                <a:latin typeface="Montserrat Classic Bold"/>
              </a:rPr>
              <a:t>Development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2746053" y="7561846"/>
            <a:ext cx="3680780" cy="4419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600"/>
              </a:lnSpc>
            </a:pPr>
            <a:r>
              <a:rPr lang="en-US" sz="2400">
                <a:solidFill>
                  <a:srgbClr val="FFF5E5"/>
                </a:solidFill>
                <a:latin typeface="Montserrat Classic Bold"/>
              </a:rPr>
              <a:t>Customers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11067756" y="7561846"/>
            <a:ext cx="3681631" cy="4419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2400">
                <a:solidFill>
                  <a:srgbClr val="FFF5E5"/>
                </a:solidFill>
                <a:latin typeface="Montserrat Classic Bold"/>
              </a:rPr>
              <a:t>Distribution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1301997" y="2623969"/>
            <a:ext cx="3248287" cy="2933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1500">
                <a:solidFill>
                  <a:srgbClr val="FFFFFF"/>
                </a:solidFill>
                <a:latin typeface="Montserrat 1"/>
              </a:rPr>
              <a:t>I</a:t>
            </a:r>
            <a:r>
              <a:rPr lang="en-US" sz="1500">
                <a:solidFill>
                  <a:srgbClr val="FFFFFF"/>
                </a:solidFill>
                <a:latin typeface="Montserrat 1 Bold"/>
              </a:rPr>
              <a:t>ndividuals can showcase</a:t>
            </a:r>
          </a:p>
          <a:p>
            <a:pPr>
              <a:lnSpc>
                <a:spcPts val="2100"/>
              </a:lnSpc>
            </a:pPr>
            <a:r>
              <a:rPr lang="en-US" sz="1500">
                <a:solidFill>
                  <a:srgbClr val="FFFFFF"/>
                </a:solidFill>
                <a:latin typeface="Montserrat 1 Bold"/>
              </a:rPr>
              <a:t>their SDG Goal on profile</a:t>
            </a:r>
          </a:p>
          <a:p>
            <a:pPr>
              <a:lnSpc>
                <a:spcPts val="2100"/>
              </a:lnSpc>
            </a:pPr>
          </a:p>
          <a:p>
            <a:pPr marL="323855" indent="-161927" lvl="1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FFFFFF"/>
                </a:solidFill>
                <a:latin typeface="Montserrat 1"/>
              </a:rPr>
              <a:t>Cause that appeals them the most</a:t>
            </a:r>
          </a:p>
          <a:p>
            <a:pPr marL="323855" indent="-161927" lvl="1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FFFFFF"/>
                </a:solidFill>
                <a:latin typeface="Montserrat 1"/>
              </a:rPr>
              <a:t>Preference to connect with like </a:t>
            </a:r>
          </a:p>
          <a:p>
            <a:pPr>
              <a:lnSpc>
                <a:spcPts val="2100"/>
              </a:lnSpc>
            </a:pPr>
            <a:r>
              <a:rPr lang="en-US" sz="1500">
                <a:solidFill>
                  <a:srgbClr val="FFFFFF"/>
                </a:solidFill>
                <a:latin typeface="Montserrat 1"/>
              </a:rPr>
              <a:t>       minded individuals</a:t>
            </a:r>
          </a:p>
          <a:p>
            <a:pPr marL="323855" indent="-161927" lvl="1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FFFFFF"/>
                </a:solidFill>
                <a:latin typeface="Montserrat 1"/>
              </a:rPr>
              <a:t>Having conversations around causes</a:t>
            </a:r>
          </a:p>
          <a:p>
            <a:pPr>
              <a:lnSpc>
                <a:spcPts val="2100"/>
              </a:lnSpc>
            </a:pPr>
            <a:r>
              <a:rPr lang="en-US" sz="1500">
                <a:solidFill>
                  <a:srgbClr val="FFFFFF"/>
                </a:solidFill>
                <a:latin typeface="Montserrat 1"/>
              </a:rPr>
              <a:t>       with common appeal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1301997" y="6699519"/>
            <a:ext cx="3017291" cy="2933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1500">
                <a:solidFill>
                  <a:srgbClr val="FFFFFF"/>
                </a:solidFill>
                <a:latin typeface="Montserrat 1 Bold"/>
              </a:rPr>
              <a:t>Major User Personas</a:t>
            </a:r>
          </a:p>
          <a:p>
            <a:pPr>
              <a:lnSpc>
                <a:spcPts val="2100"/>
              </a:lnSpc>
            </a:pPr>
          </a:p>
          <a:p>
            <a:pPr>
              <a:lnSpc>
                <a:spcPts val="2100"/>
              </a:lnSpc>
            </a:pPr>
            <a:r>
              <a:rPr lang="en-US" sz="1500">
                <a:solidFill>
                  <a:srgbClr val="FFFFFF"/>
                </a:solidFill>
                <a:latin typeface="Montserrat 1"/>
              </a:rPr>
              <a:t>Persona 1: Individuals who are above 20+ years in age enrolled in educational courses or pursuing education </a:t>
            </a:r>
          </a:p>
          <a:p>
            <a:pPr>
              <a:lnSpc>
                <a:spcPts val="2100"/>
              </a:lnSpc>
            </a:pPr>
            <a:r>
              <a:rPr lang="en-US" sz="1500">
                <a:solidFill>
                  <a:srgbClr val="FFFFFF"/>
                </a:solidFill>
                <a:latin typeface="Montserrat 1"/>
              </a:rPr>
              <a:t>Persona 2: Individuals who are emotionally driven for a cause </a:t>
            </a:r>
          </a:p>
          <a:p>
            <a:pPr>
              <a:lnSpc>
                <a:spcPts val="2100"/>
              </a:lnSpc>
            </a:pPr>
            <a:r>
              <a:rPr lang="en-US" sz="1500">
                <a:solidFill>
                  <a:srgbClr val="FFFFFF"/>
                </a:solidFill>
                <a:latin typeface="Montserrat 1"/>
              </a:rPr>
              <a:t>Persona 3: Recently employed individuals with disposable income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13441221" y="2561224"/>
            <a:ext cx="3941277" cy="2933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1500">
                <a:solidFill>
                  <a:srgbClr val="FFFFFF"/>
                </a:solidFill>
                <a:latin typeface="Montserrat 1"/>
              </a:rPr>
              <a:t>Roadmap for development of SDG</a:t>
            </a:r>
          </a:p>
          <a:p>
            <a:pPr>
              <a:lnSpc>
                <a:spcPts val="2100"/>
              </a:lnSpc>
            </a:pPr>
          </a:p>
          <a:p>
            <a:pPr>
              <a:lnSpc>
                <a:spcPts val="2100"/>
              </a:lnSpc>
            </a:pPr>
            <a:r>
              <a:rPr lang="en-US" sz="1500">
                <a:solidFill>
                  <a:srgbClr val="FFFFFF"/>
                </a:solidFill>
                <a:latin typeface="Montserrat 1"/>
              </a:rPr>
              <a:t>Phase 1: Rolling out integration for SDG Goal based expression and connection on Ador </a:t>
            </a:r>
          </a:p>
          <a:p>
            <a:pPr>
              <a:lnSpc>
                <a:spcPts val="2100"/>
              </a:lnSpc>
            </a:pPr>
            <a:r>
              <a:rPr lang="en-US" sz="1500">
                <a:solidFill>
                  <a:srgbClr val="FFFFFF"/>
                </a:solidFill>
                <a:latin typeface="Montserrat 1"/>
              </a:rPr>
              <a:t>Phase 2: Actively instigating algorithm to connect individuals based on their SDG Impact preference</a:t>
            </a:r>
          </a:p>
          <a:p>
            <a:pPr>
              <a:lnSpc>
                <a:spcPts val="2100"/>
              </a:lnSpc>
            </a:pPr>
            <a:r>
              <a:rPr lang="en-US" sz="1500">
                <a:solidFill>
                  <a:srgbClr val="FFFFFF"/>
                </a:solidFill>
                <a:latin typeface="Montserrat 1"/>
              </a:rPr>
              <a:t>Phase 3: Enabling gateways for enabling conversations and other activities based on SDG goals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13436587" y="6699519"/>
            <a:ext cx="3525483" cy="3200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1500">
                <a:solidFill>
                  <a:srgbClr val="FFFFFF"/>
                </a:solidFill>
                <a:latin typeface="Montserrat 1"/>
              </a:rPr>
              <a:t>Roadmap fo</a:t>
            </a:r>
            <a:r>
              <a:rPr lang="en-US" sz="1500">
                <a:solidFill>
                  <a:srgbClr val="FFFFFF"/>
                </a:solidFill>
                <a:latin typeface="Montserrat 1 Bold"/>
              </a:rPr>
              <a:t>r impact driven distribution</a:t>
            </a:r>
          </a:p>
          <a:p>
            <a:pPr>
              <a:lnSpc>
                <a:spcPts val="2100"/>
              </a:lnSpc>
            </a:pPr>
          </a:p>
          <a:p>
            <a:pPr>
              <a:lnSpc>
                <a:spcPts val="2100"/>
              </a:lnSpc>
            </a:pPr>
            <a:r>
              <a:rPr lang="en-US" sz="1500">
                <a:solidFill>
                  <a:srgbClr val="FFFFFF"/>
                </a:solidFill>
                <a:latin typeface="Montserrat 1 Bold"/>
              </a:rPr>
              <a:t>Phase 1: </a:t>
            </a:r>
            <a:r>
              <a:rPr lang="en-US" sz="1500">
                <a:solidFill>
                  <a:srgbClr val="FFFFFF"/>
                </a:solidFill>
                <a:latin typeface="Montserrat 1"/>
              </a:rPr>
              <a:t>Individuals can express and connect based on SDG goals</a:t>
            </a:r>
          </a:p>
          <a:p>
            <a:pPr>
              <a:lnSpc>
                <a:spcPts val="2100"/>
              </a:lnSpc>
            </a:pPr>
          </a:p>
          <a:p>
            <a:pPr>
              <a:lnSpc>
                <a:spcPts val="2100"/>
              </a:lnSpc>
            </a:pPr>
            <a:r>
              <a:rPr lang="en-US" sz="1500">
                <a:solidFill>
                  <a:srgbClr val="FFFFFF"/>
                </a:solidFill>
                <a:latin typeface="Montserrat 1 Bold"/>
              </a:rPr>
              <a:t>Phase 2:</a:t>
            </a:r>
            <a:r>
              <a:rPr lang="en-US" sz="1500">
                <a:solidFill>
                  <a:srgbClr val="FFFFFF"/>
                </a:solidFill>
                <a:latin typeface="Montserrat 1"/>
              </a:rPr>
              <a:t> Individuals can have conversations around similar topics</a:t>
            </a:r>
          </a:p>
          <a:p>
            <a:pPr>
              <a:lnSpc>
                <a:spcPts val="2100"/>
              </a:lnSpc>
            </a:pPr>
          </a:p>
          <a:p>
            <a:pPr>
              <a:lnSpc>
                <a:spcPts val="2100"/>
              </a:lnSpc>
            </a:pPr>
            <a:r>
              <a:rPr lang="en-US" sz="1500">
                <a:solidFill>
                  <a:srgbClr val="FFFFFF"/>
                </a:solidFill>
                <a:latin typeface="Montserrat 1 Bold"/>
              </a:rPr>
              <a:t>Phase 3:</a:t>
            </a:r>
            <a:r>
              <a:rPr lang="en-US" sz="1500">
                <a:solidFill>
                  <a:srgbClr val="FFFFFF"/>
                </a:solidFill>
                <a:latin typeface="Montserrat 1"/>
              </a:rPr>
              <a:t> Individulas get gate-way to donate or create campaigns around similar causes </a:t>
            </a:r>
          </a:p>
        </p:txBody>
      </p:sp>
      <p:sp>
        <p:nvSpPr>
          <p:cNvPr name="Freeform 52" id="52"/>
          <p:cNvSpPr/>
          <p:nvPr/>
        </p:nvSpPr>
        <p:spPr>
          <a:xfrm flipH="false" flipV="false" rot="0">
            <a:off x="16749419" y="0"/>
            <a:ext cx="1445179" cy="1445179"/>
          </a:xfrm>
          <a:custGeom>
            <a:avLst/>
            <a:gdLst/>
            <a:ahLst/>
            <a:cxnLst/>
            <a:rect r="r" b="b" t="t" l="l"/>
            <a:pathLst>
              <a:path h="1445179" w="1445179">
                <a:moveTo>
                  <a:pt x="0" y="0"/>
                </a:moveTo>
                <a:lnTo>
                  <a:pt x="1445179" y="0"/>
                </a:lnTo>
                <a:lnTo>
                  <a:pt x="1445179" y="1445179"/>
                </a:lnTo>
                <a:lnTo>
                  <a:pt x="0" y="1445179"/>
                </a:lnTo>
                <a:lnTo>
                  <a:pt x="0" y="0"/>
                </a:lnTo>
                <a:close/>
              </a:path>
            </a:pathLst>
          </a:custGeom>
          <a:blipFill>
            <a:blip r:embed="rId46"/>
            <a:stretch>
              <a:fillRect l="0" t="0" r="0" b="0"/>
            </a:stretch>
          </a:blipFill>
        </p:spPr>
      </p:sp>
      <p:sp>
        <p:nvSpPr>
          <p:cNvPr name="Freeform 53" id="53"/>
          <p:cNvSpPr/>
          <p:nvPr/>
        </p:nvSpPr>
        <p:spPr>
          <a:xfrm flipH="false" flipV="false" rot="0">
            <a:off x="18003885" y="252944"/>
            <a:ext cx="242006" cy="236258"/>
          </a:xfrm>
          <a:custGeom>
            <a:avLst/>
            <a:gdLst/>
            <a:ahLst/>
            <a:cxnLst/>
            <a:rect r="r" b="b" t="t" l="l"/>
            <a:pathLst>
              <a:path h="236258" w="242006">
                <a:moveTo>
                  <a:pt x="0" y="0"/>
                </a:moveTo>
                <a:lnTo>
                  <a:pt x="242006" y="0"/>
                </a:lnTo>
                <a:lnTo>
                  <a:pt x="242006" y="236258"/>
                </a:lnTo>
                <a:lnTo>
                  <a:pt x="0" y="236258"/>
                </a:lnTo>
                <a:lnTo>
                  <a:pt x="0" y="0"/>
                </a:lnTo>
                <a:close/>
              </a:path>
            </a:pathLst>
          </a:custGeom>
          <a:blipFill>
            <a:blip r:embed="rId47">
              <a:extLst>
                <a:ext uri="{96DAC541-7B7A-43D3-8B79-37D633B846F1}">
                  <asvg:svgBlip xmlns:asvg="http://schemas.microsoft.com/office/drawing/2016/SVG/main" r:embed="rId4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4" id="54"/>
          <p:cNvSpPr/>
          <p:nvPr/>
        </p:nvSpPr>
        <p:spPr>
          <a:xfrm flipH="false" flipV="false" rot="0">
            <a:off x="-135446" y="10039752"/>
            <a:ext cx="18558893" cy="438665"/>
          </a:xfrm>
          <a:custGeom>
            <a:avLst/>
            <a:gdLst/>
            <a:ahLst/>
            <a:cxnLst/>
            <a:rect r="r" b="b" t="t" l="l"/>
            <a:pathLst>
              <a:path h="438665" w="18558893">
                <a:moveTo>
                  <a:pt x="0" y="0"/>
                </a:moveTo>
                <a:lnTo>
                  <a:pt x="18558892" y="0"/>
                </a:lnTo>
                <a:lnTo>
                  <a:pt x="18558892" y="438665"/>
                </a:lnTo>
                <a:lnTo>
                  <a:pt x="0" y="438665"/>
                </a:lnTo>
                <a:lnTo>
                  <a:pt x="0" y="0"/>
                </a:lnTo>
                <a:close/>
              </a:path>
            </a:pathLst>
          </a:custGeom>
          <a:blipFill>
            <a:blip r:embed="rId49">
              <a:extLst>
                <a:ext uri="{96DAC541-7B7A-43D3-8B79-37D633B846F1}">
                  <asvg:svgBlip xmlns:asvg="http://schemas.microsoft.com/office/drawing/2016/SVG/main" r:embed="rId5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D1D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65641" y="-1480800"/>
            <a:ext cx="10415239" cy="16798772"/>
          </a:xfrm>
          <a:custGeom>
            <a:avLst/>
            <a:gdLst/>
            <a:ahLst/>
            <a:cxnLst/>
            <a:rect r="r" b="b" t="t" l="l"/>
            <a:pathLst>
              <a:path h="16798772" w="10415239">
                <a:moveTo>
                  <a:pt x="0" y="0"/>
                </a:moveTo>
                <a:lnTo>
                  <a:pt x="10415239" y="0"/>
                </a:lnTo>
                <a:lnTo>
                  <a:pt x="10415239" y="16798772"/>
                </a:lnTo>
                <a:lnTo>
                  <a:pt x="0" y="167987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390445" y="2032294"/>
            <a:ext cx="6041708" cy="422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FFFFFF"/>
                </a:solidFill>
                <a:latin typeface="Montserrat 1 Bold"/>
              </a:rPr>
              <a:t>INTEREST AND PERSONALITY BASED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4420377" y="2649813"/>
            <a:ext cx="368842" cy="8981510"/>
            <a:chOff x="0" y="0"/>
            <a:chExt cx="491789" cy="11975346"/>
          </a:xfrm>
        </p:grpSpPr>
        <p:sp>
          <p:nvSpPr>
            <p:cNvPr name="AutoShape 5" id="5"/>
            <p:cNvSpPr/>
            <p:nvPr/>
          </p:nvSpPr>
          <p:spPr>
            <a:xfrm rot="0">
              <a:off x="187423" y="0"/>
              <a:ext cx="116943" cy="11708737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name="AutoShape 6" id="6"/>
            <p:cNvSpPr/>
            <p:nvPr/>
          </p:nvSpPr>
          <p:spPr>
            <a:xfrm rot="0">
              <a:off x="0" y="11484113"/>
              <a:ext cx="491789" cy="491233"/>
            </a:xfrm>
            <a:prstGeom prst="rect">
              <a:avLst/>
            </a:prstGeom>
            <a:solidFill>
              <a:srgbClr val="FFFFFF"/>
            </a:solidFill>
          </p:spPr>
        </p:sp>
      </p:grpSp>
      <p:grpSp>
        <p:nvGrpSpPr>
          <p:cNvPr name="Group 7" id="7"/>
          <p:cNvGrpSpPr/>
          <p:nvPr/>
        </p:nvGrpSpPr>
        <p:grpSpPr>
          <a:xfrm rot="-5400000">
            <a:off x="8149379" y="-3728106"/>
            <a:ext cx="523841" cy="12755839"/>
            <a:chOff x="0" y="0"/>
            <a:chExt cx="698455" cy="17007785"/>
          </a:xfrm>
        </p:grpSpPr>
        <p:sp>
          <p:nvSpPr>
            <p:cNvPr name="AutoShape 8" id="8"/>
            <p:cNvSpPr/>
            <p:nvPr/>
          </p:nvSpPr>
          <p:spPr>
            <a:xfrm rot="0">
              <a:off x="266185" y="0"/>
              <a:ext cx="166086" cy="16629137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name="AutoShape 9" id="9"/>
            <p:cNvSpPr/>
            <p:nvPr/>
          </p:nvSpPr>
          <p:spPr>
            <a:xfrm rot="0">
              <a:off x="0" y="16310119"/>
              <a:ext cx="698455" cy="697666"/>
            </a:xfrm>
            <a:prstGeom prst="rect">
              <a:avLst/>
            </a:prstGeom>
            <a:solidFill>
              <a:srgbClr val="FFFFFF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1735245" y="3056225"/>
            <a:ext cx="2302214" cy="2302214"/>
          </a:xfrm>
          <a:custGeom>
            <a:avLst/>
            <a:gdLst/>
            <a:ahLst/>
            <a:cxnLst/>
            <a:rect r="r" b="b" t="t" l="l"/>
            <a:pathLst>
              <a:path h="2302214" w="2302214">
                <a:moveTo>
                  <a:pt x="0" y="0"/>
                </a:moveTo>
                <a:lnTo>
                  <a:pt x="2302214" y="0"/>
                </a:lnTo>
                <a:lnTo>
                  <a:pt x="2302214" y="2302214"/>
                </a:lnTo>
                <a:lnTo>
                  <a:pt x="0" y="23022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390445" y="6404236"/>
            <a:ext cx="4295191" cy="2254975"/>
          </a:xfrm>
          <a:custGeom>
            <a:avLst/>
            <a:gdLst/>
            <a:ahLst/>
            <a:cxnLst/>
            <a:rect r="r" b="b" t="t" l="l"/>
            <a:pathLst>
              <a:path h="2254975" w="4295191">
                <a:moveTo>
                  <a:pt x="0" y="0"/>
                </a:moveTo>
                <a:lnTo>
                  <a:pt x="4295192" y="0"/>
                </a:lnTo>
                <a:lnTo>
                  <a:pt x="4295192" y="2254976"/>
                </a:lnTo>
                <a:lnTo>
                  <a:pt x="0" y="22549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425204" y="7722224"/>
            <a:ext cx="1503551" cy="1503551"/>
          </a:xfrm>
          <a:custGeom>
            <a:avLst/>
            <a:gdLst/>
            <a:ahLst/>
            <a:cxnLst/>
            <a:rect r="r" b="b" t="t" l="l"/>
            <a:pathLst>
              <a:path h="1503551" w="1503551">
                <a:moveTo>
                  <a:pt x="0" y="0"/>
                </a:moveTo>
                <a:lnTo>
                  <a:pt x="1503551" y="0"/>
                </a:lnTo>
                <a:lnTo>
                  <a:pt x="1503551" y="1503551"/>
                </a:lnTo>
                <a:lnTo>
                  <a:pt x="0" y="15035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781476" y="559508"/>
            <a:ext cx="16477824" cy="9315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80"/>
              </a:lnSpc>
              <a:spcBef>
                <a:spcPct val="0"/>
              </a:spcBef>
            </a:pPr>
            <a:r>
              <a:rPr lang="en-US" sz="2700">
                <a:solidFill>
                  <a:srgbClr val="FFF3DF"/>
                </a:solidFill>
                <a:latin typeface="Montserrat 1 Bold"/>
              </a:rPr>
              <a:t>INDIRECT COMPETITION: INDIRECT COMPETITION IN THE “CONNECTIONS AND SEARCH” ASPECT. NO DIRECT COMPETITOR SERVING ALL ASPECTS OF RELATIONSHIP TECH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4903519" y="5788286"/>
            <a:ext cx="2470081" cy="12985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FFFFFF"/>
                </a:solidFill>
                <a:latin typeface="Montserrat 1 Bold"/>
              </a:rPr>
              <a:t>HOLISTIC</a:t>
            </a:r>
          </a:p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FFFFFF"/>
                </a:solidFill>
                <a:latin typeface="Montserrat 1 Bold"/>
              </a:rPr>
              <a:t>RELATIONSHIP TECH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6749419" y="0"/>
            <a:ext cx="1445179" cy="1445179"/>
          </a:xfrm>
          <a:custGeom>
            <a:avLst/>
            <a:gdLst/>
            <a:ahLst/>
            <a:cxnLst/>
            <a:rect r="r" b="b" t="t" l="l"/>
            <a:pathLst>
              <a:path h="1445179" w="1445179">
                <a:moveTo>
                  <a:pt x="0" y="0"/>
                </a:moveTo>
                <a:lnTo>
                  <a:pt x="1445179" y="0"/>
                </a:lnTo>
                <a:lnTo>
                  <a:pt x="1445179" y="1445179"/>
                </a:lnTo>
                <a:lnTo>
                  <a:pt x="0" y="14451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8003885" y="252944"/>
            <a:ext cx="242006" cy="236258"/>
          </a:xfrm>
          <a:custGeom>
            <a:avLst/>
            <a:gdLst/>
            <a:ahLst/>
            <a:cxnLst/>
            <a:rect r="r" b="b" t="t" l="l"/>
            <a:pathLst>
              <a:path h="236258" w="242006">
                <a:moveTo>
                  <a:pt x="0" y="0"/>
                </a:moveTo>
                <a:lnTo>
                  <a:pt x="242006" y="0"/>
                </a:lnTo>
                <a:lnTo>
                  <a:pt x="242006" y="236258"/>
                </a:lnTo>
                <a:lnTo>
                  <a:pt x="0" y="2362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-135446" y="10039752"/>
            <a:ext cx="18558893" cy="438665"/>
          </a:xfrm>
          <a:custGeom>
            <a:avLst/>
            <a:gdLst/>
            <a:ahLst/>
            <a:cxnLst/>
            <a:rect r="r" b="b" t="t" l="l"/>
            <a:pathLst>
              <a:path h="438665" w="18558893">
                <a:moveTo>
                  <a:pt x="0" y="0"/>
                </a:moveTo>
                <a:lnTo>
                  <a:pt x="18558892" y="0"/>
                </a:lnTo>
                <a:lnTo>
                  <a:pt x="18558892" y="438665"/>
                </a:lnTo>
                <a:lnTo>
                  <a:pt x="0" y="4386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D1D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79209" y="3317928"/>
            <a:ext cx="3347233" cy="6451495"/>
            <a:chOff x="0" y="0"/>
            <a:chExt cx="881576" cy="169915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81576" cy="1699159"/>
            </a:xfrm>
            <a:custGeom>
              <a:avLst/>
              <a:gdLst/>
              <a:ahLst/>
              <a:cxnLst/>
              <a:rect r="r" b="b" t="t" l="l"/>
              <a:pathLst>
                <a:path h="1699159" w="881576">
                  <a:moveTo>
                    <a:pt x="117960" y="0"/>
                  </a:moveTo>
                  <a:lnTo>
                    <a:pt x="763616" y="0"/>
                  </a:lnTo>
                  <a:cubicBezTo>
                    <a:pt x="828763" y="0"/>
                    <a:pt x="881576" y="52812"/>
                    <a:pt x="881576" y="117960"/>
                  </a:cubicBezTo>
                  <a:lnTo>
                    <a:pt x="881576" y="1581200"/>
                  </a:lnTo>
                  <a:cubicBezTo>
                    <a:pt x="881576" y="1612485"/>
                    <a:pt x="869148" y="1642488"/>
                    <a:pt x="847026" y="1664610"/>
                  </a:cubicBezTo>
                  <a:cubicBezTo>
                    <a:pt x="824904" y="1686731"/>
                    <a:pt x="794901" y="1699159"/>
                    <a:pt x="763616" y="1699159"/>
                  </a:cubicBezTo>
                  <a:lnTo>
                    <a:pt x="117960" y="1699159"/>
                  </a:lnTo>
                  <a:cubicBezTo>
                    <a:pt x="86675" y="1699159"/>
                    <a:pt x="56671" y="1686731"/>
                    <a:pt x="34550" y="1664610"/>
                  </a:cubicBezTo>
                  <a:cubicBezTo>
                    <a:pt x="12428" y="1642488"/>
                    <a:pt x="0" y="1612485"/>
                    <a:pt x="0" y="1581200"/>
                  </a:cubicBezTo>
                  <a:lnTo>
                    <a:pt x="0" y="117960"/>
                  </a:lnTo>
                  <a:cubicBezTo>
                    <a:pt x="0" y="86675"/>
                    <a:pt x="12428" y="56671"/>
                    <a:pt x="34550" y="34550"/>
                  </a:cubicBezTo>
                  <a:cubicBezTo>
                    <a:pt x="56671" y="12428"/>
                    <a:pt x="86675" y="0"/>
                    <a:pt x="117960" y="0"/>
                  </a:cubicBezTo>
                  <a:close/>
                </a:path>
              </a:pathLst>
            </a:custGeom>
            <a:solidFill>
              <a:srgbClr val="FFF5E5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881576" cy="17277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3841710" y="3317928"/>
            <a:ext cx="3347233" cy="6451495"/>
            <a:chOff x="0" y="0"/>
            <a:chExt cx="881576" cy="169915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81576" cy="1699159"/>
            </a:xfrm>
            <a:custGeom>
              <a:avLst/>
              <a:gdLst/>
              <a:ahLst/>
              <a:cxnLst/>
              <a:rect r="r" b="b" t="t" l="l"/>
              <a:pathLst>
                <a:path h="1699159" w="881576">
                  <a:moveTo>
                    <a:pt x="117960" y="0"/>
                  </a:moveTo>
                  <a:lnTo>
                    <a:pt x="763616" y="0"/>
                  </a:lnTo>
                  <a:cubicBezTo>
                    <a:pt x="828763" y="0"/>
                    <a:pt x="881576" y="52812"/>
                    <a:pt x="881576" y="117960"/>
                  </a:cubicBezTo>
                  <a:lnTo>
                    <a:pt x="881576" y="1581200"/>
                  </a:lnTo>
                  <a:cubicBezTo>
                    <a:pt x="881576" y="1612485"/>
                    <a:pt x="869148" y="1642488"/>
                    <a:pt x="847026" y="1664610"/>
                  </a:cubicBezTo>
                  <a:cubicBezTo>
                    <a:pt x="824904" y="1686731"/>
                    <a:pt x="794901" y="1699159"/>
                    <a:pt x="763616" y="1699159"/>
                  </a:cubicBezTo>
                  <a:lnTo>
                    <a:pt x="117960" y="1699159"/>
                  </a:lnTo>
                  <a:cubicBezTo>
                    <a:pt x="86675" y="1699159"/>
                    <a:pt x="56671" y="1686731"/>
                    <a:pt x="34550" y="1664610"/>
                  </a:cubicBezTo>
                  <a:cubicBezTo>
                    <a:pt x="12428" y="1642488"/>
                    <a:pt x="0" y="1612485"/>
                    <a:pt x="0" y="1581200"/>
                  </a:cubicBezTo>
                  <a:lnTo>
                    <a:pt x="0" y="117960"/>
                  </a:lnTo>
                  <a:cubicBezTo>
                    <a:pt x="0" y="86675"/>
                    <a:pt x="12428" y="56671"/>
                    <a:pt x="34550" y="34550"/>
                  </a:cubicBezTo>
                  <a:cubicBezTo>
                    <a:pt x="56671" y="12428"/>
                    <a:pt x="86675" y="0"/>
                    <a:pt x="117960" y="0"/>
                  </a:cubicBezTo>
                  <a:close/>
                </a:path>
              </a:pathLst>
            </a:custGeom>
            <a:solidFill>
              <a:srgbClr val="FFF5E5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881576" cy="17277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7421350" y="3317928"/>
            <a:ext cx="3347233" cy="6451495"/>
            <a:chOff x="0" y="0"/>
            <a:chExt cx="881576" cy="169915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81576" cy="1699159"/>
            </a:xfrm>
            <a:custGeom>
              <a:avLst/>
              <a:gdLst/>
              <a:ahLst/>
              <a:cxnLst/>
              <a:rect r="r" b="b" t="t" l="l"/>
              <a:pathLst>
                <a:path h="1699159" w="881576">
                  <a:moveTo>
                    <a:pt x="117960" y="0"/>
                  </a:moveTo>
                  <a:lnTo>
                    <a:pt x="763616" y="0"/>
                  </a:lnTo>
                  <a:cubicBezTo>
                    <a:pt x="828763" y="0"/>
                    <a:pt x="881576" y="52812"/>
                    <a:pt x="881576" y="117960"/>
                  </a:cubicBezTo>
                  <a:lnTo>
                    <a:pt x="881576" y="1581200"/>
                  </a:lnTo>
                  <a:cubicBezTo>
                    <a:pt x="881576" y="1612485"/>
                    <a:pt x="869148" y="1642488"/>
                    <a:pt x="847026" y="1664610"/>
                  </a:cubicBezTo>
                  <a:cubicBezTo>
                    <a:pt x="824904" y="1686731"/>
                    <a:pt x="794901" y="1699159"/>
                    <a:pt x="763616" y="1699159"/>
                  </a:cubicBezTo>
                  <a:lnTo>
                    <a:pt x="117960" y="1699159"/>
                  </a:lnTo>
                  <a:cubicBezTo>
                    <a:pt x="86675" y="1699159"/>
                    <a:pt x="56671" y="1686731"/>
                    <a:pt x="34550" y="1664610"/>
                  </a:cubicBezTo>
                  <a:cubicBezTo>
                    <a:pt x="12428" y="1642488"/>
                    <a:pt x="0" y="1612485"/>
                    <a:pt x="0" y="1581200"/>
                  </a:cubicBezTo>
                  <a:lnTo>
                    <a:pt x="0" y="117960"/>
                  </a:lnTo>
                  <a:cubicBezTo>
                    <a:pt x="0" y="86675"/>
                    <a:pt x="12428" y="56671"/>
                    <a:pt x="34550" y="34550"/>
                  </a:cubicBezTo>
                  <a:cubicBezTo>
                    <a:pt x="56671" y="12428"/>
                    <a:pt x="86675" y="0"/>
                    <a:pt x="117960" y="0"/>
                  </a:cubicBezTo>
                  <a:close/>
                </a:path>
              </a:pathLst>
            </a:custGeom>
            <a:solidFill>
              <a:srgbClr val="FFF5E5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28575"/>
              <a:ext cx="881576" cy="17277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1038325" y="3317928"/>
            <a:ext cx="3347233" cy="6451495"/>
            <a:chOff x="0" y="0"/>
            <a:chExt cx="881576" cy="169915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81576" cy="1699159"/>
            </a:xfrm>
            <a:custGeom>
              <a:avLst/>
              <a:gdLst/>
              <a:ahLst/>
              <a:cxnLst/>
              <a:rect r="r" b="b" t="t" l="l"/>
              <a:pathLst>
                <a:path h="1699159" w="881576">
                  <a:moveTo>
                    <a:pt x="117960" y="0"/>
                  </a:moveTo>
                  <a:lnTo>
                    <a:pt x="763616" y="0"/>
                  </a:lnTo>
                  <a:cubicBezTo>
                    <a:pt x="828763" y="0"/>
                    <a:pt x="881576" y="52812"/>
                    <a:pt x="881576" y="117960"/>
                  </a:cubicBezTo>
                  <a:lnTo>
                    <a:pt x="881576" y="1581200"/>
                  </a:lnTo>
                  <a:cubicBezTo>
                    <a:pt x="881576" y="1612485"/>
                    <a:pt x="869148" y="1642488"/>
                    <a:pt x="847026" y="1664610"/>
                  </a:cubicBezTo>
                  <a:cubicBezTo>
                    <a:pt x="824904" y="1686731"/>
                    <a:pt x="794901" y="1699159"/>
                    <a:pt x="763616" y="1699159"/>
                  </a:cubicBezTo>
                  <a:lnTo>
                    <a:pt x="117960" y="1699159"/>
                  </a:lnTo>
                  <a:cubicBezTo>
                    <a:pt x="86675" y="1699159"/>
                    <a:pt x="56671" y="1686731"/>
                    <a:pt x="34550" y="1664610"/>
                  </a:cubicBezTo>
                  <a:cubicBezTo>
                    <a:pt x="12428" y="1642488"/>
                    <a:pt x="0" y="1612485"/>
                    <a:pt x="0" y="1581200"/>
                  </a:cubicBezTo>
                  <a:lnTo>
                    <a:pt x="0" y="117960"/>
                  </a:lnTo>
                  <a:cubicBezTo>
                    <a:pt x="0" y="86675"/>
                    <a:pt x="12428" y="56671"/>
                    <a:pt x="34550" y="34550"/>
                  </a:cubicBezTo>
                  <a:cubicBezTo>
                    <a:pt x="56671" y="12428"/>
                    <a:pt x="86675" y="0"/>
                    <a:pt x="117960" y="0"/>
                  </a:cubicBezTo>
                  <a:close/>
                </a:path>
              </a:pathLst>
            </a:custGeom>
            <a:solidFill>
              <a:srgbClr val="FFF5E5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28575"/>
              <a:ext cx="881576" cy="17277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4655299" y="3317928"/>
            <a:ext cx="3347233" cy="6451495"/>
            <a:chOff x="0" y="0"/>
            <a:chExt cx="881576" cy="1699159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81576" cy="1699159"/>
            </a:xfrm>
            <a:custGeom>
              <a:avLst/>
              <a:gdLst/>
              <a:ahLst/>
              <a:cxnLst/>
              <a:rect r="r" b="b" t="t" l="l"/>
              <a:pathLst>
                <a:path h="1699159" w="881576">
                  <a:moveTo>
                    <a:pt x="117960" y="0"/>
                  </a:moveTo>
                  <a:lnTo>
                    <a:pt x="763616" y="0"/>
                  </a:lnTo>
                  <a:cubicBezTo>
                    <a:pt x="828763" y="0"/>
                    <a:pt x="881576" y="52812"/>
                    <a:pt x="881576" y="117960"/>
                  </a:cubicBezTo>
                  <a:lnTo>
                    <a:pt x="881576" y="1581200"/>
                  </a:lnTo>
                  <a:cubicBezTo>
                    <a:pt x="881576" y="1612485"/>
                    <a:pt x="869148" y="1642488"/>
                    <a:pt x="847026" y="1664610"/>
                  </a:cubicBezTo>
                  <a:cubicBezTo>
                    <a:pt x="824904" y="1686731"/>
                    <a:pt x="794901" y="1699159"/>
                    <a:pt x="763616" y="1699159"/>
                  </a:cubicBezTo>
                  <a:lnTo>
                    <a:pt x="117960" y="1699159"/>
                  </a:lnTo>
                  <a:cubicBezTo>
                    <a:pt x="86675" y="1699159"/>
                    <a:pt x="56671" y="1686731"/>
                    <a:pt x="34550" y="1664610"/>
                  </a:cubicBezTo>
                  <a:cubicBezTo>
                    <a:pt x="12428" y="1642488"/>
                    <a:pt x="0" y="1612485"/>
                    <a:pt x="0" y="1581200"/>
                  </a:cubicBezTo>
                  <a:lnTo>
                    <a:pt x="0" y="117960"/>
                  </a:lnTo>
                  <a:cubicBezTo>
                    <a:pt x="0" y="86675"/>
                    <a:pt x="12428" y="56671"/>
                    <a:pt x="34550" y="34550"/>
                  </a:cubicBezTo>
                  <a:cubicBezTo>
                    <a:pt x="56671" y="12428"/>
                    <a:pt x="86675" y="0"/>
                    <a:pt x="117960" y="0"/>
                  </a:cubicBezTo>
                  <a:close/>
                </a:path>
              </a:pathLst>
            </a:custGeom>
            <a:solidFill>
              <a:srgbClr val="FFF5E5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28575"/>
              <a:ext cx="881576" cy="17277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251933" y="1949526"/>
            <a:ext cx="3374510" cy="1061437"/>
          </a:xfrm>
          <a:custGeom>
            <a:avLst/>
            <a:gdLst/>
            <a:ahLst/>
            <a:cxnLst/>
            <a:rect r="r" b="b" t="t" l="l"/>
            <a:pathLst>
              <a:path h="1061437" w="3374510">
                <a:moveTo>
                  <a:pt x="0" y="0"/>
                </a:moveTo>
                <a:lnTo>
                  <a:pt x="3374509" y="0"/>
                </a:lnTo>
                <a:lnTo>
                  <a:pt x="3374509" y="1061436"/>
                </a:lnTo>
                <a:lnTo>
                  <a:pt x="0" y="10614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3814433" y="1949526"/>
            <a:ext cx="3374510" cy="1061437"/>
          </a:xfrm>
          <a:custGeom>
            <a:avLst/>
            <a:gdLst/>
            <a:ahLst/>
            <a:cxnLst/>
            <a:rect r="r" b="b" t="t" l="l"/>
            <a:pathLst>
              <a:path h="1061437" w="3374510">
                <a:moveTo>
                  <a:pt x="0" y="0"/>
                </a:moveTo>
                <a:lnTo>
                  <a:pt x="3374510" y="0"/>
                </a:lnTo>
                <a:lnTo>
                  <a:pt x="3374510" y="1061436"/>
                </a:lnTo>
                <a:lnTo>
                  <a:pt x="0" y="10614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3899606" y="1744600"/>
            <a:ext cx="608931" cy="608931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5E5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0">
            <a:off x="7379443" y="1914101"/>
            <a:ext cx="3374510" cy="1061437"/>
          </a:xfrm>
          <a:custGeom>
            <a:avLst/>
            <a:gdLst/>
            <a:ahLst/>
            <a:cxnLst/>
            <a:rect r="r" b="b" t="t" l="l"/>
            <a:pathLst>
              <a:path h="1061437" w="3374510">
                <a:moveTo>
                  <a:pt x="0" y="0"/>
                </a:moveTo>
                <a:lnTo>
                  <a:pt x="3374509" y="0"/>
                </a:lnTo>
                <a:lnTo>
                  <a:pt x="3374509" y="1061437"/>
                </a:lnTo>
                <a:lnTo>
                  <a:pt x="0" y="10614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0">
            <a:off x="7470731" y="1709176"/>
            <a:ext cx="608931" cy="608931"/>
            <a:chOff x="0" y="0"/>
            <a:chExt cx="812800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5E5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Freeform 26" id="26"/>
          <p:cNvSpPr/>
          <p:nvPr/>
        </p:nvSpPr>
        <p:spPr>
          <a:xfrm flipH="false" flipV="false" rot="0">
            <a:off x="11011048" y="1914101"/>
            <a:ext cx="3374510" cy="1061437"/>
          </a:xfrm>
          <a:custGeom>
            <a:avLst/>
            <a:gdLst/>
            <a:ahLst/>
            <a:cxnLst/>
            <a:rect r="r" b="b" t="t" l="l"/>
            <a:pathLst>
              <a:path h="1061437" w="3374510">
                <a:moveTo>
                  <a:pt x="0" y="0"/>
                </a:moveTo>
                <a:lnTo>
                  <a:pt x="3374509" y="0"/>
                </a:lnTo>
                <a:lnTo>
                  <a:pt x="3374509" y="1061437"/>
                </a:lnTo>
                <a:lnTo>
                  <a:pt x="0" y="10614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7" id="27"/>
          <p:cNvGrpSpPr/>
          <p:nvPr/>
        </p:nvGrpSpPr>
        <p:grpSpPr>
          <a:xfrm rot="0">
            <a:off x="10988115" y="1729850"/>
            <a:ext cx="608931" cy="608931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5E5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Freeform 30" id="30"/>
          <p:cNvSpPr/>
          <p:nvPr/>
        </p:nvSpPr>
        <p:spPr>
          <a:xfrm flipH="false" flipV="false" rot="0">
            <a:off x="14655299" y="1878677"/>
            <a:ext cx="3374510" cy="1061437"/>
          </a:xfrm>
          <a:custGeom>
            <a:avLst/>
            <a:gdLst/>
            <a:ahLst/>
            <a:cxnLst/>
            <a:rect r="r" b="b" t="t" l="l"/>
            <a:pathLst>
              <a:path h="1061437" w="3374510">
                <a:moveTo>
                  <a:pt x="0" y="0"/>
                </a:moveTo>
                <a:lnTo>
                  <a:pt x="3374510" y="0"/>
                </a:lnTo>
                <a:lnTo>
                  <a:pt x="3374510" y="1061436"/>
                </a:lnTo>
                <a:lnTo>
                  <a:pt x="0" y="10614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1" id="31"/>
          <p:cNvGrpSpPr/>
          <p:nvPr/>
        </p:nvGrpSpPr>
        <p:grpSpPr>
          <a:xfrm rot="0">
            <a:off x="14746587" y="1709176"/>
            <a:ext cx="608931" cy="608931"/>
            <a:chOff x="0" y="0"/>
            <a:chExt cx="812800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5E5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419769" y="1800464"/>
            <a:ext cx="608931" cy="608931"/>
            <a:chOff x="0" y="0"/>
            <a:chExt cx="812800" cy="81280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5E5"/>
            </a:solidFill>
          </p:spPr>
        </p:sp>
        <p:sp>
          <p:nvSpPr>
            <p:cNvPr name="TextBox 36" id="36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37" id="37"/>
          <p:cNvGrpSpPr/>
          <p:nvPr/>
        </p:nvGrpSpPr>
        <p:grpSpPr>
          <a:xfrm rot="0">
            <a:off x="447184" y="3210474"/>
            <a:ext cx="3011283" cy="6520266"/>
            <a:chOff x="0" y="0"/>
            <a:chExt cx="4015044" cy="8693688"/>
          </a:xfrm>
        </p:grpSpPr>
        <p:sp>
          <p:nvSpPr>
            <p:cNvPr name="TextBox 38" id="38"/>
            <p:cNvSpPr txBox="true"/>
            <p:nvPr/>
          </p:nvSpPr>
          <p:spPr>
            <a:xfrm rot="0">
              <a:off x="0" y="-38100"/>
              <a:ext cx="4015044" cy="43919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844"/>
                </a:lnSpc>
              </a:pPr>
            </a:p>
          </p:txBody>
        </p:sp>
        <p:sp>
          <p:nvSpPr>
            <p:cNvPr name="TextBox 39" id="39"/>
            <p:cNvSpPr txBox="true"/>
            <p:nvPr/>
          </p:nvSpPr>
          <p:spPr>
            <a:xfrm rot="0">
              <a:off x="0" y="718935"/>
              <a:ext cx="4015044" cy="797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660"/>
                </a:lnSpc>
              </a:pPr>
              <a:r>
                <a:rPr lang="en-US" sz="1900">
                  <a:solidFill>
                    <a:srgbClr val="8A30BB"/>
                  </a:solidFill>
                  <a:latin typeface="Montserrat 1 Bold"/>
                </a:rPr>
                <a:t>CLUB MEMBERSHIPS </a:t>
              </a:r>
            </a:p>
            <a:p>
              <a:pPr>
                <a:lnSpc>
                  <a:spcPts val="2660"/>
                </a:lnSpc>
              </a:pPr>
            </a:p>
            <a:p>
              <a:pPr>
                <a:lnSpc>
                  <a:spcPts val="2660"/>
                </a:lnSpc>
              </a:pPr>
              <a:r>
                <a:rPr lang="en-US" sz="1900">
                  <a:solidFill>
                    <a:srgbClr val="8A30BB"/>
                  </a:solidFill>
                  <a:latin typeface="Montserrat 1 Bold"/>
                </a:rPr>
                <a:t>PRESTIGE CLUB    </a:t>
              </a:r>
            </a:p>
            <a:p>
              <a:pPr>
                <a:lnSpc>
                  <a:spcPts val="2660"/>
                </a:lnSpc>
              </a:pPr>
              <a:r>
                <a:rPr lang="en-US" sz="1900">
                  <a:solidFill>
                    <a:srgbClr val="8A30BB"/>
                  </a:solidFill>
                  <a:latin typeface="Montserrat 1 Bold"/>
                </a:rPr>
                <a:t>9 BENEFITS - INR 799 per month</a:t>
              </a:r>
            </a:p>
            <a:p>
              <a:pPr>
                <a:lnSpc>
                  <a:spcPts val="2660"/>
                </a:lnSpc>
              </a:pPr>
            </a:p>
            <a:p>
              <a:pPr>
                <a:lnSpc>
                  <a:spcPts val="2660"/>
                </a:lnSpc>
              </a:pPr>
              <a:r>
                <a:rPr lang="en-US" sz="1900">
                  <a:solidFill>
                    <a:srgbClr val="8A30BB"/>
                  </a:solidFill>
                  <a:latin typeface="Montserrat 1 Bold"/>
                </a:rPr>
                <a:t>PRIME CLUB          </a:t>
              </a:r>
            </a:p>
            <a:p>
              <a:pPr>
                <a:lnSpc>
                  <a:spcPts val="2660"/>
                </a:lnSpc>
              </a:pPr>
              <a:r>
                <a:rPr lang="en-US" sz="1900">
                  <a:solidFill>
                    <a:srgbClr val="8A30BB"/>
                  </a:solidFill>
                  <a:latin typeface="Montserrat 1 Bold"/>
                </a:rPr>
                <a:t>6 BENEFITS - INR 499 per month</a:t>
              </a:r>
            </a:p>
            <a:p>
              <a:pPr>
                <a:lnSpc>
                  <a:spcPts val="2660"/>
                </a:lnSpc>
              </a:pPr>
            </a:p>
            <a:p>
              <a:pPr>
                <a:lnSpc>
                  <a:spcPts val="2660"/>
                </a:lnSpc>
              </a:pPr>
              <a:r>
                <a:rPr lang="en-US" sz="1900">
                  <a:solidFill>
                    <a:srgbClr val="8A30BB"/>
                  </a:solidFill>
                  <a:latin typeface="Montserrat 1 Bold"/>
                </a:rPr>
                <a:t>PROFILE BOOST STICKERS - INR 399 per month</a:t>
              </a:r>
            </a:p>
            <a:p>
              <a:pPr>
                <a:lnSpc>
                  <a:spcPts val="2660"/>
                </a:lnSpc>
              </a:pPr>
            </a:p>
            <a:p>
              <a:pPr>
                <a:lnSpc>
                  <a:spcPts val="2660"/>
                </a:lnSpc>
              </a:pPr>
              <a:r>
                <a:rPr lang="en-US" sz="1900">
                  <a:solidFill>
                    <a:srgbClr val="8A30BB"/>
                  </a:solidFill>
                  <a:latin typeface="Montserrat 1 Bold"/>
                </a:rPr>
                <a:t>ADOR PACKS - INR 199 per month</a:t>
              </a:r>
            </a:p>
            <a:p>
              <a:pPr>
                <a:lnSpc>
                  <a:spcPts val="2660"/>
                </a:lnSpc>
              </a:pPr>
            </a:p>
            <a:p>
              <a:pPr>
                <a:lnSpc>
                  <a:spcPts val="2660"/>
                </a:lnSpc>
              </a:pPr>
            </a:p>
          </p:txBody>
        </p:sp>
      </p:grpSp>
      <p:sp>
        <p:nvSpPr>
          <p:cNvPr name="TextBox 40" id="40"/>
          <p:cNvSpPr txBox="true"/>
          <p:nvPr/>
        </p:nvSpPr>
        <p:spPr>
          <a:xfrm rot="0">
            <a:off x="4181109" y="3689351"/>
            <a:ext cx="2287741" cy="4921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8A30BB"/>
                </a:solidFill>
                <a:latin typeface="Montserrat 1 Bold"/>
              </a:rPr>
              <a:t>SELF HOSTED ADS NETWORK TO PROVIDE </a:t>
            </a:r>
          </a:p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8A30BB"/>
                </a:solidFill>
                <a:latin typeface="Montserrat 1 Bold"/>
              </a:rPr>
              <a:t>CONTEXTUAL, </a:t>
            </a:r>
          </a:p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8A30BB"/>
                </a:solidFill>
                <a:latin typeface="Montserrat 1 Bold"/>
              </a:rPr>
              <a:t>SELF-ENGAGING </a:t>
            </a:r>
          </a:p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8A30BB"/>
                </a:solidFill>
                <a:latin typeface="Montserrat 1 Bold"/>
              </a:rPr>
              <a:t>RELEVANT ENGAGEMENT</a:t>
            </a:r>
          </a:p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8A30BB"/>
                </a:solidFill>
                <a:latin typeface="Montserrat 1 Bold"/>
              </a:rPr>
              <a:t>SIMILAR TO BILLION DOLLAR SOCIAL MEDIA COMPANIES- Pricing will be based on engagement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7809783" y="3689351"/>
            <a:ext cx="2276042" cy="4921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8A30BB"/>
                </a:solidFill>
                <a:latin typeface="Montserrat 1 Bold"/>
              </a:rPr>
              <a:t>Online Paid Interest or Passion Based Networking Events hosted by Leader: INR 399 - INR 999 per month</a:t>
            </a:r>
          </a:p>
          <a:p>
            <a:pPr>
              <a:lnSpc>
                <a:spcPts val="2800"/>
              </a:lnSpc>
            </a:pPr>
          </a:p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8A30BB"/>
                </a:solidFill>
                <a:latin typeface="Montserrat 1 Bold"/>
              </a:rPr>
              <a:t>Example - Dancing Karaoke, Stand Up Comedy, Music Jams, etc.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5008337" y="3651524"/>
            <a:ext cx="2250963" cy="5978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8A30BB"/>
                </a:solidFill>
                <a:latin typeface="Montserrat 1 Bold"/>
              </a:rPr>
              <a:t>Gateway to provide Paid Digital Gifts to the profiles of preference.</a:t>
            </a:r>
          </a:p>
          <a:p>
            <a:pPr>
              <a:lnSpc>
                <a:spcPts val="2800"/>
              </a:lnSpc>
            </a:pPr>
          </a:p>
          <a:p>
            <a:pPr>
              <a:lnSpc>
                <a:spcPts val="2800"/>
              </a:lnSpc>
            </a:pPr>
            <a:r>
              <a:rPr lang="en-US" sz="2000">
                <a:solidFill>
                  <a:srgbClr val="8A30BB"/>
                </a:solidFill>
                <a:latin typeface="Montserrat 1 Bold"/>
              </a:rPr>
              <a:t>Paid Digital Gifts provide access to multiple options for connecting with the other profile </a:t>
            </a:r>
          </a:p>
          <a:p>
            <a:pPr>
              <a:lnSpc>
                <a:spcPts val="2800"/>
              </a:lnSpc>
            </a:pPr>
          </a:p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8A30BB"/>
                </a:solidFill>
                <a:latin typeface="Montserrat 1 Bold"/>
              </a:rPr>
              <a:t>Pricing range from INR 19 to INR 999 per month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1387708" y="3689351"/>
            <a:ext cx="2382018" cy="4657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60"/>
              </a:lnSpc>
            </a:pPr>
            <a:r>
              <a:rPr lang="en-US" sz="1900">
                <a:solidFill>
                  <a:srgbClr val="8A30BB"/>
                </a:solidFill>
                <a:latin typeface="Montserrat 1 Bold"/>
              </a:rPr>
              <a:t>Online Courses around Relationship - Courses : INR 499 to INR 2999 per course</a:t>
            </a:r>
          </a:p>
          <a:p>
            <a:pPr>
              <a:lnSpc>
                <a:spcPts val="2660"/>
              </a:lnSpc>
            </a:pPr>
          </a:p>
          <a:p>
            <a:pPr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8A30BB"/>
                </a:solidFill>
                <a:latin typeface="Montserrat 1 Bold"/>
              </a:rPr>
              <a:t>Includes Freemium type of offering with courses ranging from intermediate to advanced level curriculum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411454" y="2451669"/>
            <a:ext cx="3047014" cy="3727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FFF5E5"/>
                </a:solidFill>
                <a:latin typeface="Montserrat Classic Bold"/>
              </a:rPr>
              <a:t>In-app Purchases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3978181" y="2435295"/>
            <a:ext cx="3047014" cy="3727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FFF5E5"/>
                </a:solidFill>
                <a:latin typeface="Montserrat Classic Bold"/>
              </a:rPr>
              <a:t>Ads- Network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7535409" y="2416245"/>
            <a:ext cx="3047014" cy="3727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FFF5E5"/>
                </a:solidFill>
                <a:latin typeface="Montserrat Classic Bold"/>
              </a:rPr>
              <a:t>Online Events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11106377" y="2380820"/>
            <a:ext cx="3047014" cy="3727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FFF5E5"/>
                </a:solidFill>
                <a:latin typeface="Montserrat Classic Bold"/>
              </a:rPr>
              <a:t>University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14852282" y="2399870"/>
            <a:ext cx="3047014" cy="3727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FFF5E5"/>
                </a:solidFill>
                <a:latin typeface="Montserrat Classic Bold"/>
              </a:rPr>
              <a:t>Digital Gifting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474639" y="1876001"/>
            <a:ext cx="480140" cy="3492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nva Sans Bold"/>
              </a:rPr>
              <a:t>1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3954476" y="1866476"/>
            <a:ext cx="480140" cy="3492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nva Sans Bold"/>
              </a:rPr>
              <a:t>2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7522318" y="1805679"/>
            <a:ext cx="480140" cy="3492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nva Sans Bold"/>
              </a:rPr>
              <a:t>3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11052511" y="1831052"/>
            <a:ext cx="480140" cy="3492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nva Sans Bold"/>
              </a:rPr>
              <a:t>4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14810983" y="1815204"/>
            <a:ext cx="480140" cy="3492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nva Sans Bold"/>
              </a:rPr>
              <a:t>5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766271" y="635725"/>
            <a:ext cx="15958419" cy="931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80"/>
              </a:lnSpc>
              <a:spcBef>
                <a:spcPct val="0"/>
              </a:spcBef>
            </a:pPr>
            <a:r>
              <a:rPr lang="en-US" sz="2700">
                <a:solidFill>
                  <a:srgbClr val="FFF3DF"/>
                </a:solidFill>
                <a:latin typeface="Montserrat 2 Bold"/>
              </a:rPr>
              <a:t>BUSINESS MODEL:</a:t>
            </a:r>
            <a:r>
              <a:rPr lang="en-US" sz="2700">
                <a:solidFill>
                  <a:srgbClr val="FFF3DF"/>
                </a:solidFill>
                <a:latin typeface="Montserrat 2 Medium"/>
              </a:rPr>
              <a:t> DRIVING TOP-LINE REVENUE POWERED WITH 5+ MODELS ACROSS SUBSCRIPTIONS, ADS, ONLINE EVENTS, UNIVERSITY AND DIGITAL GIFTING</a:t>
            </a:r>
          </a:p>
        </p:txBody>
      </p:sp>
      <p:sp>
        <p:nvSpPr>
          <p:cNvPr name="Freeform 55" id="55"/>
          <p:cNvSpPr/>
          <p:nvPr/>
        </p:nvSpPr>
        <p:spPr>
          <a:xfrm flipH="false" flipV="false" rot="0">
            <a:off x="16749419" y="0"/>
            <a:ext cx="1445179" cy="1445179"/>
          </a:xfrm>
          <a:custGeom>
            <a:avLst/>
            <a:gdLst/>
            <a:ahLst/>
            <a:cxnLst/>
            <a:rect r="r" b="b" t="t" l="l"/>
            <a:pathLst>
              <a:path h="1445179" w="1445179">
                <a:moveTo>
                  <a:pt x="0" y="0"/>
                </a:moveTo>
                <a:lnTo>
                  <a:pt x="1445179" y="0"/>
                </a:lnTo>
                <a:lnTo>
                  <a:pt x="1445179" y="1445179"/>
                </a:lnTo>
                <a:lnTo>
                  <a:pt x="0" y="14451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6" id="56"/>
          <p:cNvSpPr/>
          <p:nvPr/>
        </p:nvSpPr>
        <p:spPr>
          <a:xfrm flipH="false" flipV="false" rot="0">
            <a:off x="18003885" y="252944"/>
            <a:ext cx="242006" cy="236258"/>
          </a:xfrm>
          <a:custGeom>
            <a:avLst/>
            <a:gdLst/>
            <a:ahLst/>
            <a:cxnLst/>
            <a:rect r="r" b="b" t="t" l="l"/>
            <a:pathLst>
              <a:path h="236258" w="242006">
                <a:moveTo>
                  <a:pt x="0" y="0"/>
                </a:moveTo>
                <a:lnTo>
                  <a:pt x="242006" y="0"/>
                </a:lnTo>
                <a:lnTo>
                  <a:pt x="242006" y="236258"/>
                </a:lnTo>
                <a:lnTo>
                  <a:pt x="0" y="2362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7" id="57"/>
          <p:cNvSpPr/>
          <p:nvPr/>
        </p:nvSpPr>
        <p:spPr>
          <a:xfrm flipH="false" flipV="false" rot="0">
            <a:off x="-135446" y="10039752"/>
            <a:ext cx="18558893" cy="438665"/>
          </a:xfrm>
          <a:custGeom>
            <a:avLst/>
            <a:gdLst/>
            <a:ahLst/>
            <a:cxnLst/>
            <a:rect r="r" b="b" t="t" l="l"/>
            <a:pathLst>
              <a:path h="438665" w="18558893">
                <a:moveTo>
                  <a:pt x="0" y="0"/>
                </a:moveTo>
                <a:lnTo>
                  <a:pt x="18558892" y="0"/>
                </a:lnTo>
                <a:lnTo>
                  <a:pt x="18558892" y="438665"/>
                </a:lnTo>
                <a:lnTo>
                  <a:pt x="0" y="4386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D1D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710375" y="-3000960"/>
            <a:ext cx="15201277" cy="24518189"/>
          </a:xfrm>
          <a:custGeom>
            <a:avLst/>
            <a:gdLst/>
            <a:ahLst/>
            <a:cxnLst/>
            <a:rect r="r" b="b" t="t" l="l"/>
            <a:pathLst>
              <a:path h="24518189" w="15201277">
                <a:moveTo>
                  <a:pt x="0" y="0"/>
                </a:moveTo>
                <a:lnTo>
                  <a:pt x="15201278" y="0"/>
                </a:lnTo>
                <a:lnTo>
                  <a:pt x="15201278" y="24518190"/>
                </a:lnTo>
                <a:lnTo>
                  <a:pt x="0" y="245181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541997" y="2508432"/>
            <a:ext cx="2492627" cy="2489512"/>
          </a:xfrm>
          <a:custGeom>
            <a:avLst/>
            <a:gdLst/>
            <a:ahLst/>
            <a:cxnLst/>
            <a:rect r="r" b="b" t="t" l="l"/>
            <a:pathLst>
              <a:path h="2489512" w="2492627">
                <a:moveTo>
                  <a:pt x="0" y="0"/>
                </a:moveTo>
                <a:lnTo>
                  <a:pt x="2492627" y="0"/>
                </a:lnTo>
                <a:lnTo>
                  <a:pt x="2492627" y="2489511"/>
                </a:lnTo>
                <a:lnTo>
                  <a:pt x="0" y="24895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643792" y="2508432"/>
            <a:ext cx="2492627" cy="2489512"/>
          </a:xfrm>
          <a:custGeom>
            <a:avLst/>
            <a:gdLst/>
            <a:ahLst/>
            <a:cxnLst/>
            <a:rect r="r" b="b" t="t" l="l"/>
            <a:pathLst>
              <a:path h="2489512" w="2492627">
                <a:moveTo>
                  <a:pt x="0" y="0"/>
                </a:moveTo>
                <a:lnTo>
                  <a:pt x="2492628" y="0"/>
                </a:lnTo>
                <a:lnTo>
                  <a:pt x="2492628" y="2489511"/>
                </a:lnTo>
                <a:lnTo>
                  <a:pt x="0" y="24895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AutoShape 5" id="5"/>
          <p:cNvSpPr/>
          <p:nvPr/>
        </p:nvSpPr>
        <p:spPr>
          <a:xfrm flipH="true">
            <a:off x="9654810" y="1657661"/>
            <a:ext cx="15400" cy="6898680"/>
          </a:xfrm>
          <a:prstGeom prst="line">
            <a:avLst/>
          </a:prstGeom>
          <a:ln cap="flat" w="47625">
            <a:solidFill>
              <a:srgbClr val="FFF5E5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6" id="6"/>
          <p:cNvGrpSpPr/>
          <p:nvPr/>
        </p:nvGrpSpPr>
        <p:grpSpPr>
          <a:xfrm rot="0">
            <a:off x="10412935" y="5149021"/>
            <a:ext cx="7059074" cy="3526117"/>
            <a:chOff x="0" y="0"/>
            <a:chExt cx="9412099" cy="4701490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9525"/>
              <a:ext cx="9412099" cy="7905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799"/>
                </a:lnSpc>
              </a:pPr>
              <a:r>
                <a:rPr lang="en-US" sz="3999">
                  <a:solidFill>
                    <a:srgbClr val="FFF5E5"/>
                  </a:solidFill>
                  <a:latin typeface="Montserrat 1 Bold"/>
                </a:rPr>
                <a:t>VISHAL RAO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997958"/>
              <a:ext cx="9412099" cy="370353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20"/>
                </a:lnSpc>
              </a:pPr>
              <a:r>
                <a:rPr lang="en-US" sz="2300">
                  <a:solidFill>
                    <a:srgbClr val="FFF5E5"/>
                  </a:solidFill>
                  <a:latin typeface="Montserrat 1 Bold"/>
                </a:rPr>
                <a:t>Investor</a:t>
              </a:r>
            </a:p>
            <a:p>
              <a:pPr algn="ctr">
                <a:lnSpc>
                  <a:spcPts val="3220"/>
                </a:lnSpc>
              </a:pPr>
              <a:r>
                <a:rPr lang="en-US" sz="2300">
                  <a:solidFill>
                    <a:srgbClr val="FFF5E5"/>
                  </a:solidFill>
                  <a:latin typeface="Montserrat 1 Bold"/>
                </a:rPr>
                <a:t>Family Office of Vishal Rao and Sons</a:t>
              </a:r>
            </a:p>
            <a:p>
              <a:pPr algn="ctr">
                <a:lnSpc>
                  <a:spcPts val="3220"/>
                </a:lnSpc>
              </a:pPr>
              <a:r>
                <a:rPr lang="en-US" sz="2300">
                  <a:solidFill>
                    <a:srgbClr val="FFF5E5"/>
                  </a:solidFill>
                  <a:latin typeface="Montserrat 1 Bold"/>
                </a:rPr>
                <a:t>Sector Agnostic Investor and Mentor</a:t>
              </a:r>
            </a:p>
            <a:p>
              <a:pPr algn="ctr">
                <a:lnSpc>
                  <a:spcPts val="3220"/>
                </a:lnSpc>
              </a:pPr>
              <a:r>
                <a:rPr lang="en-US" sz="2300">
                  <a:solidFill>
                    <a:srgbClr val="FFF5E5"/>
                  </a:solidFill>
                  <a:latin typeface="Montserrat 1 Bold"/>
                </a:rPr>
                <a:t>Tech Expert </a:t>
              </a:r>
            </a:p>
            <a:p>
              <a:pPr algn="ctr">
                <a:lnSpc>
                  <a:spcPts val="3220"/>
                </a:lnSpc>
              </a:pPr>
              <a:r>
                <a:rPr lang="en-US" sz="2300">
                  <a:solidFill>
                    <a:srgbClr val="FFF5E5"/>
                  </a:solidFill>
                  <a:latin typeface="Montserrat 1 Bold"/>
                </a:rPr>
                <a:t>and </a:t>
              </a:r>
            </a:p>
            <a:p>
              <a:pPr algn="ctr">
                <a:lnSpc>
                  <a:spcPts val="3220"/>
                </a:lnSpc>
              </a:pPr>
              <a:r>
                <a:rPr lang="en-US" sz="2300">
                  <a:solidFill>
                    <a:srgbClr val="FFF5E5"/>
                  </a:solidFill>
                  <a:latin typeface="Montserrat 1 Bold"/>
                </a:rPr>
                <a:t>coined as "GOAT"</a:t>
              </a:r>
            </a:p>
            <a:p>
              <a:pPr algn="ctr">
                <a:lnSpc>
                  <a:spcPts val="3220"/>
                </a:lnSpc>
                <a:spcBef>
                  <a:spcPct val="0"/>
                </a:spcBef>
              </a:pPr>
            </a:p>
          </p:txBody>
        </p:sp>
      </p:grpSp>
      <p:sp>
        <p:nvSpPr>
          <p:cNvPr name="AutoShape 9" id="9"/>
          <p:cNvSpPr/>
          <p:nvPr/>
        </p:nvSpPr>
        <p:spPr>
          <a:xfrm>
            <a:off x="-19312" y="8580153"/>
            <a:ext cx="10266440" cy="0"/>
          </a:xfrm>
          <a:prstGeom prst="line">
            <a:avLst/>
          </a:prstGeom>
          <a:ln cap="rnd" w="47625">
            <a:solidFill>
              <a:srgbClr val="FFF3D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>
            <a:off x="10247128" y="8580153"/>
            <a:ext cx="9175013" cy="0"/>
          </a:xfrm>
          <a:prstGeom prst="line">
            <a:avLst/>
          </a:prstGeom>
          <a:ln cap="rnd" w="47625">
            <a:solidFill>
              <a:srgbClr val="FFF3D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1" id="11"/>
          <p:cNvSpPr/>
          <p:nvPr/>
        </p:nvSpPr>
        <p:spPr>
          <a:xfrm flipH="false" flipV="false" rot="0">
            <a:off x="16749419" y="0"/>
            <a:ext cx="1445179" cy="1445179"/>
          </a:xfrm>
          <a:custGeom>
            <a:avLst/>
            <a:gdLst/>
            <a:ahLst/>
            <a:cxnLst/>
            <a:rect r="r" b="b" t="t" l="l"/>
            <a:pathLst>
              <a:path h="1445179" w="1445179">
                <a:moveTo>
                  <a:pt x="0" y="0"/>
                </a:moveTo>
                <a:lnTo>
                  <a:pt x="1445179" y="0"/>
                </a:lnTo>
                <a:lnTo>
                  <a:pt x="1445179" y="1445179"/>
                </a:lnTo>
                <a:lnTo>
                  <a:pt x="0" y="14451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4947256" y="8992410"/>
            <a:ext cx="1179474" cy="448504"/>
            <a:chOff x="0" y="0"/>
            <a:chExt cx="485101" cy="18446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485101" cy="184463"/>
            </a:xfrm>
            <a:custGeom>
              <a:avLst/>
              <a:gdLst/>
              <a:ahLst/>
              <a:cxnLst/>
              <a:rect r="r" b="b" t="t" l="l"/>
              <a:pathLst>
                <a:path h="184463" w="485101">
                  <a:moveTo>
                    <a:pt x="92232" y="0"/>
                  </a:moveTo>
                  <a:lnTo>
                    <a:pt x="392869" y="0"/>
                  </a:lnTo>
                  <a:cubicBezTo>
                    <a:pt x="417330" y="0"/>
                    <a:pt x="440790" y="9717"/>
                    <a:pt x="458087" y="27014"/>
                  </a:cubicBezTo>
                  <a:cubicBezTo>
                    <a:pt x="475384" y="44311"/>
                    <a:pt x="485101" y="67770"/>
                    <a:pt x="485101" y="92232"/>
                  </a:cubicBezTo>
                  <a:lnTo>
                    <a:pt x="485101" y="92232"/>
                  </a:lnTo>
                  <a:cubicBezTo>
                    <a:pt x="485101" y="116693"/>
                    <a:pt x="475384" y="140153"/>
                    <a:pt x="458087" y="157449"/>
                  </a:cubicBezTo>
                  <a:cubicBezTo>
                    <a:pt x="440790" y="174746"/>
                    <a:pt x="417330" y="184463"/>
                    <a:pt x="392869" y="184463"/>
                  </a:cubicBezTo>
                  <a:lnTo>
                    <a:pt x="92232" y="184463"/>
                  </a:lnTo>
                  <a:cubicBezTo>
                    <a:pt x="67770" y="184463"/>
                    <a:pt x="44311" y="174746"/>
                    <a:pt x="27014" y="157449"/>
                  </a:cubicBezTo>
                  <a:cubicBezTo>
                    <a:pt x="9717" y="140153"/>
                    <a:pt x="0" y="116693"/>
                    <a:pt x="0" y="92232"/>
                  </a:cubicBezTo>
                  <a:lnTo>
                    <a:pt x="0" y="92232"/>
                  </a:lnTo>
                  <a:cubicBezTo>
                    <a:pt x="0" y="67770"/>
                    <a:pt x="9717" y="44311"/>
                    <a:pt x="27014" y="27014"/>
                  </a:cubicBezTo>
                  <a:cubicBezTo>
                    <a:pt x="44311" y="9717"/>
                    <a:pt x="67770" y="0"/>
                    <a:pt x="92232" y="0"/>
                  </a:cubicBezTo>
                  <a:close/>
                </a:path>
              </a:pathLst>
            </a:custGeom>
            <a:solidFill>
              <a:srgbClr val="3D1D66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28575"/>
              <a:ext cx="485101" cy="2130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5032583" y="9107299"/>
            <a:ext cx="943149" cy="250044"/>
          </a:xfrm>
          <a:custGeom>
            <a:avLst/>
            <a:gdLst/>
            <a:ahLst/>
            <a:cxnLst/>
            <a:rect r="r" b="b" t="t" l="l"/>
            <a:pathLst>
              <a:path h="250044" w="943149">
                <a:moveTo>
                  <a:pt x="0" y="0"/>
                </a:moveTo>
                <a:lnTo>
                  <a:pt x="943149" y="0"/>
                </a:lnTo>
                <a:lnTo>
                  <a:pt x="943149" y="250044"/>
                </a:lnTo>
                <a:lnTo>
                  <a:pt x="0" y="2500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9411328" y="8937341"/>
            <a:ext cx="641588" cy="641588"/>
          </a:xfrm>
          <a:custGeom>
            <a:avLst/>
            <a:gdLst/>
            <a:ahLst/>
            <a:cxnLst/>
            <a:rect r="r" b="b" t="t" l="l"/>
            <a:pathLst>
              <a:path h="641588" w="641588">
                <a:moveTo>
                  <a:pt x="0" y="0"/>
                </a:moveTo>
                <a:lnTo>
                  <a:pt x="641588" y="0"/>
                </a:lnTo>
                <a:lnTo>
                  <a:pt x="641588" y="641588"/>
                </a:lnTo>
                <a:lnTo>
                  <a:pt x="0" y="6415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4040753" y="2988699"/>
            <a:ext cx="1698706" cy="1603605"/>
          </a:xfrm>
          <a:custGeom>
            <a:avLst/>
            <a:gdLst/>
            <a:ahLst/>
            <a:cxnLst/>
            <a:rect r="r" b="b" t="t" l="l"/>
            <a:pathLst>
              <a:path h="1603605" w="1698706">
                <a:moveTo>
                  <a:pt x="0" y="0"/>
                </a:moveTo>
                <a:lnTo>
                  <a:pt x="1698706" y="0"/>
                </a:lnTo>
                <a:lnTo>
                  <a:pt x="1698706" y="1603605"/>
                </a:lnTo>
                <a:lnTo>
                  <a:pt x="0" y="16036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2907692" y="2914987"/>
            <a:ext cx="1790700" cy="1790700"/>
          </a:xfrm>
          <a:custGeom>
            <a:avLst/>
            <a:gdLst/>
            <a:ahLst/>
            <a:cxnLst/>
            <a:rect r="r" b="b" t="t" l="l"/>
            <a:pathLst>
              <a:path h="1790700" w="1790700">
                <a:moveTo>
                  <a:pt x="0" y="0"/>
                </a:moveTo>
                <a:lnTo>
                  <a:pt x="1790700" y="0"/>
                </a:lnTo>
                <a:lnTo>
                  <a:pt x="1790700" y="1790700"/>
                </a:lnTo>
                <a:lnTo>
                  <a:pt x="0" y="17907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4117470" y="1679029"/>
            <a:ext cx="1507173" cy="705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4099">
                <a:solidFill>
                  <a:srgbClr val="FFF5E5"/>
                </a:solidFill>
                <a:latin typeface="Montserrat Classic Bold"/>
              </a:rPr>
              <a:t>CORE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528197" y="8758923"/>
            <a:ext cx="1496306" cy="6629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459"/>
              </a:lnSpc>
            </a:pPr>
            <a:r>
              <a:rPr lang="en-US" sz="3899">
                <a:solidFill>
                  <a:srgbClr val="FFF3DF"/>
                </a:solidFill>
                <a:latin typeface="Montserrat 1"/>
              </a:rPr>
              <a:t>+10 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534892" y="8875087"/>
            <a:ext cx="2906428" cy="8719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338"/>
              </a:lnSpc>
            </a:pPr>
            <a:r>
              <a:rPr lang="en-US" sz="1670">
                <a:solidFill>
                  <a:srgbClr val="FFF3DF"/>
                </a:solidFill>
                <a:latin typeface="Montserrat 1 Bold"/>
              </a:rPr>
              <a:t>TEAM </a:t>
            </a:r>
          </a:p>
          <a:p>
            <a:pPr algn="just">
              <a:lnSpc>
                <a:spcPts val="2338"/>
              </a:lnSpc>
            </a:pPr>
            <a:r>
              <a:rPr lang="en-US" sz="1670">
                <a:solidFill>
                  <a:srgbClr val="FFF3DF"/>
                </a:solidFill>
                <a:latin typeface="Montserrat 1 Bold"/>
              </a:rPr>
              <a:t>MEMBERS IN </a:t>
            </a:r>
          </a:p>
          <a:p>
            <a:pPr algn="just">
              <a:lnSpc>
                <a:spcPts val="2338"/>
              </a:lnSpc>
            </a:pPr>
            <a:r>
              <a:rPr lang="en-US" sz="1670">
                <a:solidFill>
                  <a:srgbClr val="FFF3DF"/>
                </a:solidFill>
                <a:latin typeface="Montserrat 1 Bold"/>
              </a:rPr>
              <a:t>5 DOMAINS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4018380" y="9540829"/>
            <a:ext cx="5097381" cy="257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018"/>
              </a:lnSpc>
            </a:pPr>
            <a:r>
              <a:rPr lang="en-US" sz="1441">
                <a:solidFill>
                  <a:srgbClr val="FFF3DF"/>
                </a:solidFill>
                <a:latin typeface="Montserrat 1"/>
              </a:rPr>
              <a:t>Company is Startup India under DPIIT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8324844" y="9603305"/>
            <a:ext cx="2863351" cy="2214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805"/>
              </a:lnSpc>
            </a:pPr>
            <a:r>
              <a:rPr lang="en-US" sz="1289">
                <a:solidFill>
                  <a:srgbClr val="FFF3DF"/>
                </a:solidFill>
                <a:latin typeface="Montserrat 1"/>
              </a:rPr>
              <a:t>Go Global World Cohort Startup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2038497" y="9018322"/>
            <a:ext cx="6146577" cy="816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240"/>
              </a:lnSpc>
            </a:pPr>
            <a:r>
              <a:rPr lang="en-US" sz="1600">
                <a:solidFill>
                  <a:srgbClr val="FFF3DF"/>
                </a:solidFill>
                <a:latin typeface="Montserrat 2 Bold"/>
              </a:rPr>
              <a:t>Please Note:</a:t>
            </a:r>
            <a:r>
              <a:rPr lang="en-US" sz="1600">
                <a:solidFill>
                  <a:srgbClr val="000000"/>
                </a:solidFill>
                <a:latin typeface="Montserrat 2 Medium"/>
              </a:rPr>
              <a:t> </a:t>
            </a:r>
            <a:r>
              <a:rPr lang="en-US" sz="1600">
                <a:solidFill>
                  <a:srgbClr val="FFF3DF"/>
                </a:solidFill>
                <a:latin typeface="Montserrat 2 Medium"/>
              </a:rPr>
              <a:t>Ador has engaged with 5+ Mentors / Advisors. Individuals who have engaged since a long time or having position in the cap table are presented on the deck</a:t>
            </a:r>
          </a:p>
        </p:txBody>
      </p:sp>
      <p:grpSp>
        <p:nvGrpSpPr>
          <p:cNvPr name="Group 25" id="25"/>
          <p:cNvGrpSpPr/>
          <p:nvPr/>
        </p:nvGrpSpPr>
        <p:grpSpPr>
          <a:xfrm rot="0">
            <a:off x="2208750" y="5064618"/>
            <a:ext cx="5501319" cy="3540264"/>
            <a:chOff x="0" y="0"/>
            <a:chExt cx="7335091" cy="4720352"/>
          </a:xfrm>
        </p:grpSpPr>
        <p:sp>
          <p:nvSpPr>
            <p:cNvPr name="TextBox 26" id="26"/>
            <p:cNvSpPr txBox="true"/>
            <p:nvPr/>
          </p:nvSpPr>
          <p:spPr>
            <a:xfrm rot="0">
              <a:off x="0" y="9525"/>
              <a:ext cx="7335091" cy="7905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799"/>
                </a:lnSpc>
              </a:pPr>
              <a:r>
                <a:rPr lang="en-US" sz="3999">
                  <a:solidFill>
                    <a:srgbClr val="FFF5E5"/>
                  </a:solidFill>
                  <a:latin typeface="Montserrat 1 Bold"/>
                </a:rPr>
                <a:t>UDIT SHAH</a:t>
              </a:r>
            </a:p>
          </p:txBody>
        </p:sp>
        <p:sp>
          <p:nvSpPr>
            <p:cNvPr name="TextBox 27" id="27"/>
            <p:cNvSpPr txBox="true"/>
            <p:nvPr/>
          </p:nvSpPr>
          <p:spPr>
            <a:xfrm rot="0">
              <a:off x="0" y="1016819"/>
              <a:ext cx="7335091" cy="37035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19"/>
                </a:lnSpc>
              </a:pPr>
              <a:r>
                <a:rPr lang="en-US" sz="2299">
                  <a:solidFill>
                    <a:srgbClr val="FFF5E5"/>
                  </a:solidFill>
                  <a:latin typeface="Montserrat 1 Bold"/>
                </a:rPr>
                <a:t>Cofounder - Product</a:t>
              </a:r>
            </a:p>
            <a:p>
              <a:pPr algn="ctr">
                <a:lnSpc>
                  <a:spcPts val="3219"/>
                </a:lnSpc>
              </a:pPr>
              <a:r>
                <a:rPr lang="en-US" sz="2299">
                  <a:solidFill>
                    <a:srgbClr val="FFF5E5"/>
                  </a:solidFill>
                  <a:latin typeface="Montserrat 1 Bold"/>
                </a:rPr>
                <a:t> </a:t>
              </a:r>
            </a:p>
            <a:p>
              <a:pPr algn="ctr">
                <a:lnSpc>
                  <a:spcPts val="3219"/>
                </a:lnSpc>
              </a:pPr>
              <a:r>
                <a:rPr lang="en-US" sz="2299">
                  <a:solidFill>
                    <a:srgbClr val="FFF5E5"/>
                  </a:solidFill>
                  <a:latin typeface="Montserrat 1 Bold"/>
                </a:rPr>
                <a:t>MBA - IIFT ( Top 10 Indian B-schools )</a:t>
              </a:r>
            </a:p>
            <a:p>
              <a:pPr algn="ctr">
                <a:lnSpc>
                  <a:spcPts val="3219"/>
                </a:lnSpc>
              </a:pPr>
              <a:r>
                <a:rPr lang="en-US" sz="2299">
                  <a:solidFill>
                    <a:srgbClr val="FFF5E5"/>
                  </a:solidFill>
                  <a:latin typeface="Montserrat 1 Bold"/>
                </a:rPr>
                <a:t>Ex- MSIL</a:t>
              </a:r>
            </a:p>
            <a:p>
              <a:pPr algn="ctr">
                <a:lnSpc>
                  <a:spcPts val="3219"/>
                </a:lnSpc>
              </a:pPr>
              <a:r>
                <a:rPr lang="en-US" sz="2299">
                  <a:solidFill>
                    <a:srgbClr val="FFF5E5"/>
                  </a:solidFill>
                  <a:latin typeface="Montserrat 1 Bold"/>
                </a:rPr>
                <a:t>Ex- Consultant</a:t>
              </a:r>
            </a:p>
            <a:p>
              <a:pPr algn="ctr">
                <a:lnSpc>
                  <a:spcPts val="3219"/>
                </a:lnSpc>
              </a:pPr>
            </a:p>
            <a:p>
              <a:pPr algn="ctr">
                <a:lnSpc>
                  <a:spcPts val="321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8" id="28"/>
          <p:cNvSpPr txBox="true"/>
          <p:nvPr/>
        </p:nvSpPr>
        <p:spPr>
          <a:xfrm rot="0">
            <a:off x="766271" y="635725"/>
            <a:ext cx="15958419" cy="1407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80"/>
              </a:lnSpc>
            </a:pPr>
            <a:r>
              <a:rPr lang="en-US" sz="2700">
                <a:solidFill>
                  <a:srgbClr val="FFF3DF"/>
                </a:solidFill>
                <a:latin typeface="Montserrat 2 Bold"/>
              </a:rPr>
              <a:t>TEAM:</a:t>
            </a:r>
            <a:r>
              <a:rPr lang="en-US" sz="2700">
                <a:solidFill>
                  <a:srgbClr val="FFF3DF"/>
                </a:solidFill>
                <a:latin typeface="Montserrat 2 Medium"/>
              </a:rPr>
              <a:t> EXTENSIVE EXPERIENCE IN TECH, BUSINESS AND PRODUCT POWERED WITH</a:t>
            </a:r>
          </a:p>
          <a:p>
            <a:pPr>
              <a:lnSpc>
                <a:spcPts val="3780"/>
              </a:lnSpc>
            </a:pPr>
            <a:r>
              <a:rPr lang="en-US" sz="2700">
                <a:solidFill>
                  <a:srgbClr val="FFF3DF"/>
                </a:solidFill>
                <a:latin typeface="Montserrat 2 Medium"/>
              </a:rPr>
              <a:t>advisory having innovative experience of forging VENTURES</a:t>
            </a:r>
          </a:p>
          <a:p>
            <a:pPr>
              <a:lnSpc>
                <a:spcPts val="3780"/>
              </a:lnSpc>
              <a:spcBef>
                <a:spcPct val="0"/>
              </a:spcBef>
            </a:pPr>
          </a:p>
        </p:txBody>
      </p:sp>
      <p:sp>
        <p:nvSpPr>
          <p:cNvPr name="Freeform 29" id="29"/>
          <p:cNvSpPr/>
          <p:nvPr/>
        </p:nvSpPr>
        <p:spPr>
          <a:xfrm flipH="false" flipV="false" rot="0">
            <a:off x="18003885" y="252944"/>
            <a:ext cx="242006" cy="236258"/>
          </a:xfrm>
          <a:custGeom>
            <a:avLst/>
            <a:gdLst/>
            <a:ahLst/>
            <a:cxnLst/>
            <a:rect r="r" b="b" t="t" l="l"/>
            <a:pathLst>
              <a:path h="236258" w="242006">
                <a:moveTo>
                  <a:pt x="0" y="0"/>
                </a:moveTo>
                <a:lnTo>
                  <a:pt x="242006" y="0"/>
                </a:lnTo>
                <a:lnTo>
                  <a:pt x="242006" y="236258"/>
                </a:lnTo>
                <a:lnTo>
                  <a:pt x="0" y="2362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11173520" y="1766025"/>
            <a:ext cx="5278438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FFF5E5"/>
                </a:solidFill>
                <a:latin typeface="Montserrat Classic Bold"/>
              </a:rPr>
              <a:t>INVESTOR and MENTOR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D1D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10342645" y="958054"/>
            <a:ext cx="6678679" cy="10772063"/>
          </a:xfrm>
          <a:custGeom>
            <a:avLst/>
            <a:gdLst/>
            <a:ahLst/>
            <a:cxnLst/>
            <a:rect r="r" b="b" t="t" l="l"/>
            <a:pathLst>
              <a:path h="10772063" w="6678679">
                <a:moveTo>
                  <a:pt x="0" y="0"/>
                </a:moveTo>
                <a:lnTo>
                  <a:pt x="6678678" y="0"/>
                </a:lnTo>
                <a:lnTo>
                  <a:pt x="6678678" y="10772063"/>
                </a:lnTo>
                <a:lnTo>
                  <a:pt x="0" y="107720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-579185" y="2245486"/>
            <a:ext cx="9536496" cy="7519295"/>
          </a:xfrm>
          <a:prstGeom prst="rect">
            <a:avLst/>
          </a:prstGeom>
        </p:spPr>
      </p:pic>
      <p:grpSp>
        <p:nvGrpSpPr>
          <p:cNvPr name="Group 4" id="4"/>
          <p:cNvGrpSpPr>
            <a:grpSpLocks noChangeAspect="true"/>
          </p:cNvGrpSpPr>
          <p:nvPr/>
        </p:nvGrpSpPr>
        <p:grpSpPr>
          <a:xfrm rot="5400000">
            <a:off x="10251164" y="3271518"/>
            <a:ext cx="1562107" cy="1562107"/>
            <a:chOff x="0" y="0"/>
            <a:chExt cx="14400530" cy="1440053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4400530" cy="14399261"/>
            </a:xfrm>
            <a:custGeom>
              <a:avLst/>
              <a:gdLst/>
              <a:ahLst/>
              <a:cxnLst/>
              <a:rect r="r" b="b" t="t" l="l"/>
              <a:pathLst>
                <a:path h="14399261" w="14400530">
                  <a:moveTo>
                    <a:pt x="7199630" y="0"/>
                  </a:moveTo>
                  <a:cubicBezTo>
                    <a:pt x="3223260" y="0"/>
                    <a:pt x="0" y="3223260"/>
                    <a:pt x="0" y="7199630"/>
                  </a:cubicBezTo>
                  <a:cubicBezTo>
                    <a:pt x="0" y="11176001"/>
                    <a:pt x="3223260" y="14399261"/>
                    <a:pt x="7199630" y="14399261"/>
                  </a:cubicBezTo>
                  <a:lnTo>
                    <a:pt x="14399261" y="14399261"/>
                  </a:lnTo>
                  <a:lnTo>
                    <a:pt x="14399261" y="7199630"/>
                  </a:lnTo>
                  <a:cubicBezTo>
                    <a:pt x="14400530" y="3223260"/>
                    <a:pt x="11176000" y="0"/>
                    <a:pt x="7199630" y="0"/>
                  </a:cubicBezTo>
                  <a:close/>
                </a:path>
              </a:pathLst>
            </a:custGeom>
            <a:solidFill>
              <a:srgbClr val="FFF5E5"/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5400000">
            <a:off x="10251164" y="5444208"/>
            <a:ext cx="1562107" cy="1562107"/>
            <a:chOff x="0" y="0"/>
            <a:chExt cx="14400530" cy="1440053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4400530" cy="14399261"/>
            </a:xfrm>
            <a:custGeom>
              <a:avLst/>
              <a:gdLst/>
              <a:ahLst/>
              <a:cxnLst/>
              <a:rect r="r" b="b" t="t" l="l"/>
              <a:pathLst>
                <a:path h="14399261" w="14400530">
                  <a:moveTo>
                    <a:pt x="7199630" y="0"/>
                  </a:moveTo>
                  <a:cubicBezTo>
                    <a:pt x="3223260" y="0"/>
                    <a:pt x="0" y="3223260"/>
                    <a:pt x="0" y="7199630"/>
                  </a:cubicBezTo>
                  <a:cubicBezTo>
                    <a:pt x="0" y="11176001"/>
                    <a:pt x="3223260" y="14399261"/>
                    <a:pt x="7199630" y="14399261"/>
                  </a:cubicBezTo>
                  <a:lnTo>
                    <a:pt x="14399261" y="14399261"/>
                  </a:lnTo>
                  <a:lnTo>
                    <a:pt x="14399261" y="7199630"/>
                  </a:lnTo>
                  <a:cubicBezTo>
                    <a:pt x="14400530" y="3223260"/>
                    <a:pt x="11176000" y="0"/>
                    <a:pt x="7199630" y="0"/>
                  </a:cubicBezTo>
                  <a:close/>
                </a:path>
              </a:pathLst>
            </a:custGeom>
            <a:solidFill>
              <a:srgbClr val="FFF5E5"/>
            </a:solid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5400000">
            <a:off x="10218261" y="7715243"/>
            <a:ext cx="1562107" cy="1562107"/>
            <a:chOff x="0" y="0"/>
            <a:chExt cx="14400530" cy="1440053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4400530" cy="14399261"/>
            </a:xfrm>
            <a:custGeom>
              <a:avLst/>
              <a:gdLst/>
              <a:ahLst/>
              <a:cxnLst/>
              <a:rect r="r" b="b" t="t" l="l"/>
              <a:pathLst>
                <a:path h="14399261" w="14400530">
                  <a:moveTo>
                    <a:pt x="7199630" y="0"/>
                  </a:moveTo>
                  <a:cubicBezTo>
                    <a:pt x="3223260" y="0"/>
                    <a:pt x="0" y="3223260"/>
                    <a:pt x="0" y="7199630"/>
                  </a:cubicBezTo>
                  <a:cubicBezTo>
                    <a:pt x="0" y="11176001"/>
                    <a:pt x="3223260" y="14399261"/>
                    <a:pt x="7199630" y="14399261"/>
                  </a:cubicBezTo>
                  <a:lnTo>
                    <a:pt x="14399261" y="14399261"/>
                  </a:lnTo>
                  <a:lnTo>
                    <a:pt x="14399261" y="7199630"/>
                  </a:lnTo>
                  <a:cubicBezTo>
                    <a:pt x="14400530" y="3223260"/>
                    <a:pt x="11176000" y="0"/>
                    <a:pt x="7199630" y="0"/>
                  </a:cubicBezTo>
                  <a:close/>
                </a:path>
              </a:pathLst>
            </a:custGeom>
            <a:solidFill>
              <a:srgbClr val="FFF5E5"/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10296574" y="3811214"/>
            <a:ext cx="1405481" cy="6842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74"/>
              </a:lnSpc>
              <a:spcBef>
                <a:spcPct val="0"/>
              </a:spcBef>
            </a:pPr>
            <a:r>
              <a:rPr lang="en-US" sz="4801">
                <a:solidFill>
                  <a:srgbClr val="8A30BB"/>
                </a:solidFill>
                <a:latin typeface="Montserrat 1"/>
              </a:rPr>
              <a:t>1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96574" y="5951338"/>
            <a:ext cx="1405481" cy="6842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74"/>
              </a:lnSpc>
              <a:spcBef>
                <a:spcPct val="0"/>
              </a:spcBef>
            </a:pPr>
            <a:r>
              <a:rPr lang="en-US" sz="4801">
                <a:solidFill>
                  <a:srgbClr val="8A30BB"/>
                </a:solidFill>
                <a:latin typeface="Montserrat 1"/>
              </a:rPr>
              <a:t>2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296574" y="8254939"/>
            <a:ext cx="1405481" cy="6842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74"/>
              </a:lnSpc>
              <a:spcBef>
                <a:spcPct val="0"/>
              </a:spcBef>
            </a:pPr>
            <a:r>
              <a:rPr lang="en-US" sz="4801">
                <a:solidFill>
                  <a:srgbClr val="8A30BB"/>
                </a:solidFill>
                <a:latin typeface="Montserrat 1"/>
              </a:rPr>
              <a:t>3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153953" y="3557119"/>
            <a:ext cx="5921110" cy="10294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157"/>
              </a:lnSpc>
              <a:spcBef>
                <a:spcPct val="0"/>
              </a:spcBef>
            </a:pPr>
            <a:r>
              <a:rPr lang="en-US" sz="2969" spc="23">
                <a:solidFill>
                  <a:srgbClr val="FFF5E5"/>
                </a:solidFill>
                <a:latin typeface="Montserrat 1 Bold"/>
              </a:rPr>
              <a:t>2.8</a:t>
            </a:r>
            <a:r>
              <a:rPr lang="en-US" sz="2969" spc="23">
                <a:solidFill>
                  <a:srgbClr val="FFF5E5"/>
                </a:solidFill>
                <a:latin typeface="Montserrat 1 Bold"/>
              </a:rPr>
              <a:t> million installs in </a:t>
            </a:r>
          </a:p>
          <a:p>
            <a:pPr>
              <a:lnSpc>
                <a:spcPts val="4157"/>
              </a:lnSpc>
              <a:spcBef>
                <a:spcPct val="0"/>
              </a:spcBef>
            </a:pPr>
            <a:r>
              <a:rPr lang="en-US" sz="2969" spc="23">
                <a:solidFill>
                  <a:srgbClr val="FFF5E5"/>
                </a:solidFill>
                <a:latin typeface="Montserrat 1 Bold"/>
              </a:rPr>
              <a:t>top 20 cities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153953" y="5784524"/>
            <a:ext cx="5921110" cy="10294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157"/>
              </a:lnSpc>
              <a:spcBef>
                <a:spcPct val="0"/>
              </a:spcBef>
            </a:pPr>
            <a:r>
              <a:rPr lang="en-US" sz="2969" spc="23">
                <a:solidFill>
                  <a:srgbClr val="FFF5E5"/>
                </a:solidFill>
                <a:latin typeface="Montserrat 1 Bold"/>
              </a:rPr>
              <a:t>To achieve MRR of $30,000 and ARR of $400,000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153953" y="8088125"/>
            <a:ext cx="5340067" cy="10294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157"/>
              </a:lnSpc>
              <a:spcBef>
                <a:spcPct val="0"/>
              </a:spcBef>
            </a:pPr>
            <a:r>
              <a:rPr lang="en-US" sz="2969" spc="23">
                <a:solidFill>
                  <a:srgbClr val="FFF5E5"/>
                </a:solidFill>
                <a:latin typeface="Montserrat 1 Bold"/>
              </a:rPr>
              <a:t>To reach MAU of 120,000 and DAU of 7,500</a:t>
            </a:r>
          </a:p>
        </p:txBody>
      </p:sp>
      <p:grpSp>
        <p:nvGrpSpPr>
          <p:cNvPr name="Group 16" id="16"/>
          <p:cNvGrpSpPr/>
          <p:nvPr/>
        </p:nvGrpSpPr>
        <p:grpSpPr>
          <a:xfrm rot="-5400000">
            <a:off x="6416361" y="5594451"/>
            <a:ext cx="5931528" cy="1499268"/>
            <a:chOff x="0" y="0"/>
            <a:chExt cx="3071881" cy="776456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3071881" cy="776456"/>
            </a:xfrm>
            <a:custGeom>
              <a:avLst/>
              <a:gdLst/>
              <a:ahLst/>
              <a:cxnLst/>
              <a:rect r="r" b="b" t="t" l="l"/>
              <a:pathLst>
                <a:path h="776456" w="3071881">
                  <a:moveTo>
                    <a:pt x="0" y="0"/>
                  </a:moveTo>
                  <a:lnTo>
                    <a:pt x="1535941" y="776456"/>
                  </a:lnTo>
                  <a:lnTo>
                    <a:pt x="3071881" y="0"/>
                  </a:lnTo>
                  <a:close/>
                </a:path>
              </a:pathLst>
            </a:custGeom>
            <a:solidFill>
              <a:srgbClr val="FFF5E5"/>
            </a:solidFill>
          </p:spPr>
        </p:sp>
      </p:grpSp>
      <p:sp>
        <p:nvSpPr>
          <p:cNvPr name="TextBox 18" id="18"/>
          <p:cNvSpPr txBox="true"/>
          <p:nvPr/>
        </p:nvSpPr>
        <p:spPr>
          <a:xfrm rot="0">
            <a:off x="-880144" y="6038569"/>
            <a:ext cx="10369014" cy="5802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706"/>
              </a:lnSpc>
              <a:spcBef>
                <a:spcPct val="0"/>
              </a:spcBef>
            </a:pPr>
            <a:r>
              <a:rPr lang="en-US" sz="3734">
                <a:solidFill>
                  <a:srgbClr val="FFF5E5"/>
                </a:solidFill>
                <a:latin typeface="Montserrat 1 Bold"/>
              </a:rPr>
              <a:t>$1.0 M 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541374" y="9564335"/>
            <a:ext cx="7602179" cy="4541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654"/>
              </a:lnSpc>
              <a:spcBef>
                <a:spcPct val="0"/>
              </a:spcBef>
            </a:pPr>
            <a:r>
              <a:rPr lang="en-US" sz="2900">
                <a:solidFill>
                  <a:srgbClr val="FFF5E5"/>
                </a:solidFill>
                <a:latin typeface="Montserrat Classic Bold"/>
              </a:rPr>
              <a:t>TIMELINE: 24 Months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0">
            <a:off x="16749419" y="0"/>
            <a:ext cx="1445179" cy="1445179"/>
          </a:xfrm>
          <a:custGeom>
            <a:avLst/>
            <a:gdLst/>
            <a:ahLst/>
            <a:cxnLst/>
            <a:rect r="r" b="b" t="t" l="l"/>
            <a:pathLst>
              <a:path h="1445179" w="1445179">
                <a:moveTo>
                  <a:pt x="0" y="0"/>
                </a:moveTo>
                <a:lnTo>
                  <a:pt x="1445179" y="0"/>
                </a:lnTo>
                <a:lnTo>
                  <a:pt x="1445179" y="1445179"/>
                </a:lnTo>
                <a:lnTo>
                  <a:pt x="0" y="14451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10218261" y="1922275"/>
            <a:ext cx="7602179" cy="9361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434"/>
              </a:lnSpc>
              <a:spcBef>
                <a:spcPct val="0"/>
              </a:spcBef>
            </a:pPr>
            <a:r>
              <a:rPr lang="en-US" sz="5900">
                <a:solidFill>
                  <a:srgbClr val="FFF5E5"/>
                </a:solidFill>
                <a:latin typeface="Montserrat Classic Bold"/>
              </a:rPr>
              <a:t>MILESTONES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766271" y="635725"/>
            <a:ext cx="15958419" cy="931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80"/>
              </a:lnSpc>
              <a:spcBef>
                <a:spcPct val="0"/>
              </a:spcBef>
            </a:pPr>
            <a:r>
              <a:rPr lang="en-US" sz="2700">
                <a:solidFill>
                  <a:srgbClr val="FFF3DF"/>
                </a:solidFill>
                <a:latin typeface="Montserrat 2 Bold"/>
              </a:rPr>
              <a:t>FUNDRAISE ASK:</a:t>
            </a:r>
            <a:r>
              <a:rPr lang="en-US" sz="2700">
                <a:solidFill>
                  <a:srgbClr val="FFF3DF"/>
                </a:solidFill>
                <a:latin typeface="Montserrat 2 Medium"/>
              </a:rPr>
              <a:t> TO POWER ALL FIVE BUSINESS MODELS FOR HITTING TOPLINE REVENUE MILESTONES</a:t>
            </a:r>
            <a:r>
              <a:rPr lang="en-US" sz="2700">
                <a:solidFill>
                  <a:srgbClr val="FFF3DF"/>
                </a:solidFill>
                <a:latin typeface="Montserrat 2 Medium"/>
              </a:rPr>
              <a:t> </a:t>
            </a:r>
          </a:p>
        </p:txBody>
      </p:sp>
      <p:sp>
        <p:nvSpPr>
          <p:cNvPr name="Freeform 23" id="23"/>
          <p:cNvSpPr/>
          <p:nvPr/>
        </p:nvSpPr>
        <p:spPr>
          <a:xfrm flipH="false" flipV="false" rot="0">
            <a:off x="18003885" y="252944"/>
            <a:ext cx="242006" cy="236258"/>
          </a:xfrm>
          <a:custGeom>
            <a:avLst/>
            <a:gdLst/>
            <a:ahLst/>
            <a:cxnLst/>
            <a:rect r="r" b="b" t="t" l="l"/>
            <a:pathLst>
              <a:path h="236258" w="242006">
                <a:moveTo>
                  <a:pt x="0" y="0"/>
                </a:moveTo>
                <a:lnTo>
                  <a:pt x="242006" y="0"/>
                </a:lnTo>
                <a:lnTo>
                  <a:pt x="242006" y="236258"/>
                </a:lnTo>
                <a:lnTo>
                  <a:pt x="0" y="2362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-135446" y="10039752"/>
            <a:ext cx="18558893" cy="438665"/>
          </a:xfrm>
          <a:custGeom>
            <a:avLst/>
            <a:gdLst/>
            <a:ahLst/>
            <a:cxnLst/>
            <a:rect r="r" b="b" t="t" l="l"/>
            <a:pathLst>
              <a:path h="438665" w="18558893">
                <a:moveTo>
                  <a:pt x="0" y="0"/>
                </a:moveTo>
                <a:lnTo>
                  <a:pt x="18558892" y="0"/>
                </a:lnTo>
                <a:lnTo>
                  <a:pt x="18558892" y="438665"/>
                </a:lnTo>
                <a:lnTo>
                  <a:pt x="0" y="4386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D1D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4219579" y="-922066"/>
            <a:ext cx="18767815" cy="9383907"/>
            <a:chOff x="0" y="0"/>
            <a:chExt cx="6662420" cy="333121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662420" cy="3331210"/>
            </a:xfrm>
            <a:custGeom>
              <a:avLst/>
              <a:gdLst/>
              <a:ahLst/>
              <a:cxnLst/>
              <a:rect r="r" b="b" t="t" l="l"/>
              <a:pathLst>
                <a:path h="3331210" w="6662420">
                  <a:moveTo>
                    <a:pt x="3331210" y="0"/>
                  </a:moveTo>
                  <a:lnTo>
                    <a:pt x="6662420" y="0"/>
                  </a:lnTo>
                  <a:cubicBezTo>
                    <a:pt x="6662420" y="1840230"/>
                    <a:pt x="5171440" y="3331210"/>
                    <a:pt x="3331210" y="3331210"/>
                  </a:cubicBezTo>
                  <a:cubicBezTo>
                    <a:pt x="1490980" y="3331210"/>
                    <a:pt x="0" y="1840230"/>
                    <a:pt x="0" y="0"/>
                  </a:cubicBezTo>
                  <a:lnTo>
                    <a:pt x="3331210" y="0"/>
                  </a:lnTo>
                  <a:close/>
                </a:path>
              </a:pathLst>
            </a:custGeom>
            <a:blipFill>
              <a:blip r:embed="rId2">
                <a:alphaModFix amt="62000"/>
              </a:blip>
              <a:stretch>
                <a:fillRect l="0" t="-100000" r="0" b="-10000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3215326" y="447732"/>
            <a:ext cx="12200692" cy="19678536"/>
          </a:xfrm>
          <a:custGeom>
            <a:avLst/>
            <a:gdLst/>
            <a:ahLst/>
            <a:cxnLst/>
            <a:rect r="r" b="b" t="t" l="l"/>
            <a:pathLst>
              <a:path h="19678536" w="12200692">
                <a:moveTo>
                  <a:pt x="0" y="0"/>
                </a:moveTo>
                <a:lnTo>
                  <a:pt x="12200692" y="0"/>
                </a:lnTo>
                <a:lnTo>
                  <a:pt x="12200692" y="19678536"/>
                </a:lnTo>
                <a:lnTo>
                  <a:pt x="0" y="196785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012368" y="6278250"/>
            <a:ext cx="973645" cy="973645"/>
          </a:xfrm>
          <a:custGeom>
            <a:avLst/>
            <a:gdLst/>
            <a:ahLst/>
            <a:cxnLst/>
            <a:rect r="r" b="b" t="t" l="l"/>
            <a:pathLst>
              <a:path h="973645" w="973645">
                <a:moveTo>
                  <a:pt x="0" y="0"/>
                </a:moveTo>
                <a:lnTo>
                  <a:pt x="973645" y="0"/>
                </a:lnTo>
                <a:lnTo>
                  <a:pt x="973645" y="973645"/>
                </a:lnTo>
                <a:lnTo>
                  <a:pt x="0" y="9736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012368" y="3988943"/>
            <a:ext cx="973645" cy="973645"/>
          </a:xfrm>
          <a:custGeom>
            <a:avLst/>
            <a:gdLst/>
            <a:ahLst/>
            <a:cxnLst/>
            <a:rect r="r" b="b" t="t" l="l"/>
            <a:pathLst>
              <a:path h="973645" w="973645">
                <a:moveTo>
                  <a:pt x="0" y="0"/>
                </a:moveTo>
                <a:lnTo>
                  <a:pt x="973645" y="0"/>
                </a:lnTo>
                <a:lnTo>
                  <a:pt x="973645" y="973645"/>
                </a:lnTo>
                <a:lnTo>
                  <a:pt x="0" y="9736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012368" y="5135251"/>
            <a:ext cx="973645" cy="973645"/>
          </a:xfrm>
          <a:custGeom>
            <a:avLst/>
            <a:gdLst/>
            <a:ahLst/>
            <a:cxnLst/>
            <a:rect r="r" b="b" t="t" l="l"/>
            <a:pathLst>
              <a:path h="973645" w="973645">
                <a:moveTo>
                  <a:pt x="0" y="0"/>
                </a:moveTo>
                <a:lnTo>
                  <a:pt x="973645" y="0"/>
                </a:lnTo>
                <a:lnTo>
                  <a:pt x="973645" y="973644"/>
                </a:lnTo>
                <a:lnTo>
                  <a:pt x="0" y="9736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077493" y="7495296"/>
            <a:ext cx="908519" cy="908519"/>
          </a:xfrm>
          <a:custGeom>
            <a:avLst/>
            <a:gdLst/>
            <a:ahLst/>
            <a:cxnLst/>
            <a:rect r="r" b="b" t="t" l="l"/>
            <a:pathLst>
              <a:path h="908519" w="908519">
                <a:moveTo>
                  <a:pt x="0" y="0"/>
                </a:moveTo>
                <a:lnTo>
                  <a:pt x="908520" y="0"/>
                </a:lnTo>
                <a:lnTo>
                  <a:pt x="908520" y="908519"/>
                </a:lnTo>
                <a:lnTo>
                  <a:pt x="0" y="9085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094058" y="8640220"/>
            <a:ext cx="904232" cy="904232"/>
          </a:xfrm>
          <a:custGeom>
            <a:avLst/>
            <a:gdLst/>
            <a:ahLst/>
            <a:cxnLst/>
            <a:rect r="r" b="b" t="t" l="l"/>
            <a:pathLst>
              <a:path h="904232" w="904232">
                <a:moveTo>
                  <a:pt x="0" y="0"/>
                </a:moveTo>
                <a:lnTo>
                  <a:pt x="904233" y="0"/>
                </a:lnTo>
                <a:lnTo>
                  <a:pt x="904233" y="904232"/>
                </a:lnTo>
                <a:lnTo>
                  <a:pt x="0" y="90423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135446" y="10039752"/>
            <a:ext cx="18558893" cy="438665"/>
          </a:xfrm>
          <a:custGeom>
            <a:avLst/>
            <a:gdLst/>
            <a:ahLst/>
            <a:cxnLst/>
            <a:rect r="r" b="b" t="t" l="l"/>
            <a:pathLst>
              <a:path h="438665" w="18558893">
                <a:moveTo>
                  <a:pt x="0" y="0"/>
                </a:moveTo>
                <a:lnTo>
                  <a:pt x="18558892" y="0"/>
                </a:lnTo>
                <a:lnTo>
                  <a:pt x="18558892" y="438665"/>
                </a:lnTo>
                <a:lnTo>
                  <a:pt x="0" y="4386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16775457" y="148538"/>
            <a:ext cx="1332023" cy="1332018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7"/>
              <a:stretch>
                <a:fillRect l="0" t="0" r="0" b="0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5482420" y="1776640"/>
            <a:ext cx="9933598" cy="14509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1899"/>
              </a:lnSpc>
              <a:spcBef>
                <a:spcPct val="0"/>
              </a:spcBef>
            </a:pPr>
            <a:r>
              <a:rPr lang="en-US" sz="8499">
                <a:solidFill>
                  <a:srgbClr val="FFF3DF"/>
                </a:solidFill>
                <a:latin typeface="Montserrat Classic Bold"/>
              </a:rPr>
              <a:t>CONTACT US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345890" y="4056666"/>
            <a:ext cx="8764930" cy="762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99"/>
              </a:lnSpc>
            </a:pPr>
            <a:r>
              <a:rPr lang="en-US" sz="4500">
                <a:solidFill>
                  <a:srgbClr val="FFF3DF"/>
                </a:solidFill>
                <a:latin typeface="Montserrat 1 Bold"/>
              </a:rPr>
              <a:t>udit@adormatch.com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345890" y="5193972"/>
            <a:ext cx="10758965" cy="7715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300"/>
              </a:lnSpc>
            </a:pPr>
            <a:r>
              <a:rPr lang="en-US" sz="4500">
                <a:solidFill>
                  <a:srgbClr val="FFF3DF"/>
                </a:solidFill>
                <a:latin typeface="Montserrat 1 Bold"/>
              </a:rPr>
              <a:t>+91-9909945118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345890" y="6299395"/>
            <a:ext cx="10758965" cy="7715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300"/>
              </a:lnSpc>
            </a:pPr>
            <a:r>
              <a:rPr lang="en-US" sz="4500">
                <a:solidFill>
                  <a:srgbClr val="FFF3DF"/>
                </a:solidFill>
                <a:latin typeface="Montserrat 1 Bold"/>
              </a:rPr>
              <a:t>www.adormatch.com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28700" y="7490020"/>
            <a:ext cx="11970516" cy="762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FF5E5"/>
                </a:solidFill>
                <a:latin typeface="Montserrat 1 Bold"/>
              </a:rPr>
              <a:t>adormatch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5451811" y="8678168"/>
            <a:ext cx="9148446" cy="6778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88"/>
              </a:lnSpc>
              <a:spcBef>
                <a:spcPct val="0"/>
              </a:spcBef>
            </a:pPr>
            <a:r>
              <a:rPr lang="en-US" sz="4063">
                <a:solidFill>
                  <a:srgbClr val="FFF5E5"/>
                </a:solidFill>
                <a:latin typeface="Montserrat 1 Bold"/>
              </a:rPr>
              <a:t>linkedin.com/company/adormatch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18003885" y="252944"/>
            <a:ext cx="242006" cy="236258"/>
          </a:xfrm>
          <a:custGeom>
            <a:avLst/>
            <a:gdLst/>
            <a:ahLst/>
            <a:cxnLst/>
            <a:rect r="r" b="b" t="t" l="l"/>
            <a:pathLst>
              <a:path h="236258" w="242006">
                <a:moveTo>
                  <a:pt x="0" y="0"/>
                </a:moveTo>
                <a:lnTo>
                  <a:pt x="242006" y="0"/>
                </a:lnTo>
                <a:lnTo>
                  <a:pt x="242006" y="236258"/>
                </a:lnTo>
                <a:lnTo>
                  <a:pt x="0" y="23625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D1D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65809" y="-1942095"/>
            <a:ext cx="15025878" cy="15025878"/>
          </a:xfrm>
          <a:custGeom>
            <a:avLst/>
            <a:gdLst/>
            <a:ahLst/>
            <a:cxnLst/>
            <a:rect r="r" b="b" t="t" l="l"/>
            <a:pathLst>
              <a:path h="15025878" w="15025878">
                <a:moveTo>
                  <a:pt x="0" y="0"/>
                </a:moveTo>
                <a:lnTo>
                  <a:pt x="15025878" y="0"/>
                </a:lnTo>
                <a:lnTo>
                  <a:pt x="15025878" y="15025878"/>
                </a:lnTo>
                <a:lnTo>
                  <a:pt x="0" y="150258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552815" y="322215"/>
            <a:ext cx="1412971" cy="1412971"/>
          </a:xfrm>
          <a:custGeom>
            <a:avLst/>
            <a:gdLst/>
            <a:ahLst/>
            <a:cxnLst/>
            <a:rect r="r" b="b" t="t" l="l"/>
            <a:pathLst>
              <a:path h="1412971" w="1412971">
                <a:moveTo>
                  <a:pt x="0" y="0"/>
                </a:moveTo>
                <a:lnTo>
                  <a:pt x="1412970" y="0"/>
                </a:lnTo>
                <a:lnTo>
                  <a:pt x="1412970" y="1412970"/>
                </a:lnTo>
                <a:lnTo>
                  <a:pt x="0" y="14129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7975310" y="535267"/>
            <a:ext cx="242006" cy="236258"/>
          </a:xfrm>
          <a:custGeom>
            <a:avLst/>
            <a:gdLst/>
            <a:ahLst/>
            <a:cxnLst/>
            <a:rect r="r" b="b" t="t" l="l"/>
            <a:pathLst>
              <a:path h="236258" w="242006">
                <a:moveTo>
                  <a:pt x="0" y="0"/>
                </a:moveTo>
                <a:lnTo>
                  <a:pt x="242006" y="0"/>
                </a:lnTo>
                <a:lnTo>
                  <a:pt x="242006" y="236258"/>
                </a:lnTo>
                <a:lnTo>
                  <a:pt x="0" y="2362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173532" y="2212578"/>
            <a:ext cx="10210432" cy="5736406"/>
          </a:xfrm>
          <a:custGeom>
            <a:avLst/>
            <a:gdLst/>
            <a:ahLst/>
            <a:cxnLst/>
            <a:rect r="r" b="b" t="t" l="l"/>
            <a:pathLst>
              <a:path h="5736406" w="10210432">
                <a:moveTo>
                  <a:pt x="0" y="0"/>
                </a:moveTo>
                <a:lnTo>
                  <a:pt x="10210432" y="0"/>
                </a:lnTo>
                <a:lnTo>
                  <a:pt x="10210432" y="5736406"/>
                </a:lnTo>
                <a:lnTo>
                  <a:pt x="0" y="57364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-29007" b="-29007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250081" y="2431653"/>
            <a:ext cx="6057333" cy="17279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875"/>
              </a:lnSpc>
            </a:pPr>
            <a:r>
              <a:rPr lang="en-US" sz="10673">
                <a:solidFill>
                  <a:srgbClr val="FFFFFF"/>
                </a:solidFill>
                <a:latin typeface="Montserrat 1 Bold"/>
              </a:rPr>
              <a:t>MISSION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-2127232" y="4378699"/>
            <a:ext cx="22945310" cy="296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00"/>
              </a:lnSpc>
            </a:pPr>
          </a:p>
          <a:p>
            <a:pPr algn="ctr">
              <a:lnSpc>
                <a:spcPts val="3900"/>
              </a:lnSpc>
            </a:pPr>
            <a:r>
              <a:rPr lang="en-US" sz="3000" spc="-90">
                <a:solidFill>
                  <a:srgbClr val="FFFFFF"/>
                </a:solidFill>
                <a:latin typeface="Montserrat 2"/>
              </a:rPr>
              <a:t>TO TOUCH </a:t>
            </a:r>
            <a:r>
              <a:rPr lang="en-US" sz="3000" spc="-90">
                <a:solidFill>
                  <a:srgbClr val="FFFFFF"/>
                </a:solidFill>
                <a:latin typeface="Montserrat 2 Bold"/>
              </a:rPr>
              <a:t>10 MILLION LIVES</a:t>
            </a:r>
            <a:r>
              <a:rPr lang="en-US" sz="3000" spc="-90">
                <a:solidFill>
                  <a:srgbClr val="FFFFFF"/>
                </a:solidFill>
                <a:latin typeface="Montserrat 2"/>
              </a:rPr>
              <a:t> IN THE DOMAIN OF </a:t>
            </a:r>
          </a:p>
          <a:p>
            <a:pPr algn="ctr">
              <a:lnSpc>
                <a:spcPts val="3900"/>
              </a:lnSpc>
            </a:pPr>
            <a:r>
              <a:rPr lang="en-US" sz="3000" spc="-90">
                <a:solidFill>
                  <a:srgbClr val="FFFFFF"/>
                </a:solidFill>
                <a:latin typeface="Montserrat 2"/>
              </a:rPr>
              <a:t>RELATIONSHIP </a:t>
            </a:r>
          </a:p>
          <a:p>
            <a:pPr algn="ctr">
              <a:lnSpc>
                <a:spcPts val="3900"/>
              </a:lnSpc>
            </a:pPr>
            <a:r>
              <a:rPr lang="en-US" sz="3000" spc="-90">
                <a:solidFill>
                  <a:srgbClr val="FFFFFF"/>
                </a:solidFill>
                <a:latin typeface="Montserrat 2"/>
              </a:rPr>
              <a:t>BY</a:t>
            </a:r>
          </a:p>
          <a:p>
            <a:pPr algn="ctr">
              <a:lnSpc>
                <a:spcPts val="3900"/>
              </a:lnSpc>
            </a:pPr>
            <a:r>
              <a:rPr lang="en-US" sz="3000" spc="-90">
                <a:solidFill>
                  <a:srgbClr val="FFFFFF"/>
                </a:solidFill>
                <a:latin typeface="Montserrat 2"/>
              </a:rPr>
              <a:t> ENABLING </a:t>
            </a:r>
          </a:p>
          <a:p>
            <a:pPr algn="ctr" marL="0" indent="0" lvl="0">
              <a:lnSpc>
                <a:spcPts val="3900"/>
              </a:lnSpc>
              <a:spcBef>
                <a:spcPct val="0"/>
              </a:spcBef>
            </a:pPr>
            <a:r>
              <a:rPr lang="en-US" sz="3000" spc="-90">
                <a:solidFill>
                  <a:srgbClr val="FFFFFF"/>
                </a:solidFill>
                <a:latin typeface="Montserrat 2 Bold"/>
              </a:rPr>
              <a:t>CONNECTIONS, EDUCATION AND EXPERIENCES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-135446" y="10039752"/>
            <a:ext cx="18558893" cy="438665"/>
          </a:xfrm>
          <a:custGeom>
            <a:avLst/>
            <a:gdLst/>
            <a:ahLst/>
            <a:cxnLst/>
            <a:rect r="r" b="b" t="t" l="l"/>
            <a:pathLst>
              <a:path h="438665" w="18558893">
                <a:moveTo>
                  <a:pt x="0" y="0"/>
                </a:moveTo>
                <a:lnTo>
                  <a:pt x="18558892" y="0"/>
                </a:lnTo>
                <a:lnTo>
                  <a:pt x="18558892" y="438665"/>
                </a:lnTo>
                <a:lnTo>
                  <a:pt x="0" y="4386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D1D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13128" y="418698"/>
            <a:ext cx="17461745" cy="9449604"/>
            <a:chOff x="0" y="0"/>
            <a:chExt cx="5906812" cy="31965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906813" cy="3196533"/>
            </a:xfrm>
            <a:custGeom>
              <a:avLst/>
              <a:gdLst/>
              <a:ahLst/>
              <a:cxnLst/>
              <a:rect r="r" b="b" t="t" l="l"/>
              <a:pathLst>
                <a:path h="3196533" w="590681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3" y="55880"/>
                    <a:pt x="5906813" y="124460"/>
                  </a:cubicBezTo>
                  <a:lnTo>
                    <a:pt x="5906813" y="3072073"/>
                  </a:lnTo>
                  <a:cubicBezTo>
                    <a:pt x="5906813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5E5">
                <a:alpha val="2745"/>
              </a:srgbClr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8931812" y="4665980"/>
            <a:ext cx="8327488" cy="2619374"/>
          </a:xfrm>
          <a:custGeom>
            <a:avLst/>
            <a:gdLst/>
            <a:ahLst/>
            <a:cxnLst/>
            <a:rect r="r" b="b" t="t" l="l"/>
            <a:pathLst>
              <a:path h="2619374" w="8327488">
                <a:moveTo>
                  <a:pt x="0" y="0"/>
                </a:moveTo>
                <a:lnTo>
                  <a:pt x="8327488" y="0"/>
                </a:lnTo>
                <a:lnTo>
                  <a:pt x="8327488" y="2619374"/>
                </a:lnTo>
                <a:lnTo>
                  <a:pt x="0" y="26193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931812" y="2145702"/>
            <a:ext cx="8327488" cy="2619374"/>
          </a:xfrm>
          <a:custGeom>
            <a:avLst/>
            <a:gdLst/>
            <a:ahLst/>
            <a:cxnLst/>
            <a:rect r="r" b="b" t="t" l="l"/>
            <a:pathLst>
              <a:path h="2619374" w="8327488">
                <a:moveTo>
                  <a:pt x="0" y="0"/>
                </a:moveTo>
                <a:lnTo>
                  <a:pt x="8327488" y="0"/>
                </a:lnTo>
                <a:lnTo>
                  <a:pt x="8327488" y="2619374"/>
                </a:lnTo>
                <a:lnTo>
                  <a:pt x="0" y="26193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749419" y="0"/>
            <a:ext cx="1445179" cy="1445179"/>
          </a:xfrm>
          <a:custGeom>
            <a:avLst/>
            <a:gdLst/>
            <a:ahLst/>
            <a:cxnLst/>
            <a:rect r="r" b="b" t="t" l="l"/>
            <a:pathLst>
              <a:path h="1445179" w="1445179">
                <a:moveTo>
                  <a:pt x="0" y="0"/>
                </a:moveTo>
                <a:lnTo>
                  <a:pt x="1445179" y="0"/>
                </a:lnTo>
                <a:lnTo>
                  <a:pt x="1445179" y="1445179"/>
                </a:lnTo>
                <a:lnTo>
                  <a:pt x="0" y="14451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9441692" y="5422301"/>
            <a:ext cx="7307727" cy="1153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FFFFFF"/>
                </a:solidFill>
                <a:latin typeface="Montserrat 2 Medium"/>
              </a:rPr>
              <a:t>FOMO DRIVEN </a:t>
            </a:r>
            <a:r>
              <a:rPr lang="en-US" sz="2200">
                <a:solidFill>
                  <a:srgbClr val="FFFFFF"/>
                </a:solidFill>
                <a:latin typeface="Montserrat 2 Bold"/>
              </a:rPr>
              <a:t>CONNECTIONS’ EXPERIENCE, </a:t>
            </a:r>
          </a:p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FFFFFF"/>
                </a:solidFill>
                <a:latin typeface="Montserrat 2 Bold"/>
              </a:rPr>
              <a:t>ONLY TOP 10% MALE RECEIVE ENGAGEMENT SIMILAR TO 75% FEMALES</a:t>
            </a:r>
          </a:p>
        </p:txBody>
      </p: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791001" y="2145702"/>
            <a:ext cx="7523300" cy="7523300"/>
            <a:chOff x="0" y="0"/>
            <a:chExt cx="3282950" cy="328295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282950" cy="3282950"/>
            </a:xfrm>
            <a:custGeom>
              <a:avLst/>
              <a:gdLst/>
              <a:ahLst/>
              <a:cxnLst/>
              <a:rect r="r" b="b" t="t" l="l"/>
              <a:pathLst>
                <a:path h="3282950" w="3282950">
                  <a:moveTo>
                    <a:pt x="0" y="0"/>
                  </a:moveTo>
                  <a:lnTo>
                    <a:pt x="2532380" y="0"/>
                  </a:lnTo>
                  <a:cubicBezTo>
                    <a:pt x="2946400" y="0"/>
                    <a:pt x="3282950" y="336550"/>
                    <a:pt x="3282950" y="750570"/>
                  </a:cubicBezTo>
                  <a:lnTo>
                    <a:pt x="3282950" y="750570"/>
                  </a:lnTo>
                  <a:lnTo>
                    <a:pt x="3282950" y="3282950"/>
                  </a:lnTo>
                  <a:lnTo>
                    <a:pt x="3282950" y="3282950"/>
                  </a:lnTo>
                  <a:lnTo>
                    <a:pt x="0" y="3282950"/>
                  </a:lnTo>
                  <a:lnTo>
                    <a:pt x="0" y="328295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4906" t="0" r="-24906" b="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791001" y="559508"/>
            <a:ext cx="15958419" cy="931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80"/>
              </a:lnSpc>
              <a:spcBef>
                <a:spcPct val="0"/>
              </a:spcBef>
            </a:pPr>
            <a:r>
              <a:rPr lang="en-US" sz="2700">
                <a:solidFill>
                  <a:srgbClr val="FFF3DF"/>
                </a:solidFill>
                <a:latin typeface="Montserrat 2 Bold"/>
              </a:rPr>
              <a:t>PROBLEM:</a:t>
            </a:r>
            <a:r>
              <a:rPr lang="en-US" sz="2700">
                <a:solidFill>
                  <a:srgbClr val="FFF3DF"/>
                </a:solidFill>
                <a:latin typeface="Montserrat 2 Medium"/>
              </a:rPr>
              <a:t> NO ONE-STOP PLATFORM FOR INDIVIDUALS TO ACCESS HOLISTIC EXPERIENCE AROUND SERIOUS RELATIONSHIPS, INTERESTS AND GROWTH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8931812" y="7049629"/>
            <a:ext cx="8327488" cy="2619374"/>
          </a:xfrm>
          <a:custGeom>
            <a:avLst/>
            <a:gdLst/>
            <a:ahLst/>
            <a:cxnLst/>
            <a:rect r="r" b="b" t="t" l="l"/>
            <a:pathLst>
              <a:path h="2619374" w="8327488">
                <a:moveTo>
                  <a:pt x="0" y="0"/>
                </a:moveTo>
                <a:lnTo>
                  <a:pt x="8327488" y="0"/>
                </a:lnTo>
                <a:lnTo>
                  <a:pt x="8327488" y="2619373"/>
                </a:lnTo>
                <a:lnTo>
                  <a:pt x="0" y="26193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0174599" y="7811140"/>
            <a:ext cx="5841914" cy="763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FFFFFF"/>
                </a:solidFill>
                <a:latin typeface="Montserrat 2 Medium"/>
              </a:rPr>
              <a:t>LACK OF </a:t>
            </a:r>
            <a:r>
              <a:rPr lang="en-US" sz="2200">
                <a:solidFill>
                  <a:srgbClr val="FFFFFF"/>
                </a:solidFill>
                <a:latin typeface="Montserrat 2 Bold"/>
              </a:rPr>
              <a:t>RELEVANT POSITIONING AROUND RELATIONSHIP AND GROWTH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645361" y="2757580"/>
            <a:ext cx="6900390" cy="1153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Montserrat 2 Medium"/>
              </a:rPr>
              <a:t>NO ONE STOP PLATFORM FOR </a:t>
            </a:r>
            <a:r>
              <a:rPr lang="en-US" sz="2199">
                <a:solidFill>
                  <a:srgbClr val="FFFFFF"/>
                </a:solidFill>
                <a:latin typeface="Montserrat 2 Bold"/>
              </a:rPr>
              <a:t>SEARCH, COACHING, EDUCATION AND MATCHMAKING FOR SERIOUS RELATIONSHIPS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8003885" y="252944"/>
            <a:ext cx="242006" cy="236258"/>
          </a:xfrm>
          <a:custGeom>
            <a:avLst/>
            <a:gdLst/>
            <a:ahLst/>
            <a:cxnLst/>
            <a:rect r="r" b="b" t="t" l="l"/>
            <a:pathLst>
              <a:path h="236258" w="242006">
                <a:moveTo>
                  <a:pt x="0" y="0"/>
                </a:moveTo>
                <a:lnTo>
                  <a:pt x="242006" y="0"/>
                </a:lnTo>
                <a:lnTo>
                  <a:pt x="242006" y="236258"/>
                </a:lnTo>
                <a:lnTo>
                  <a:pt x="0" y="2362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-135446" y="10039752"/>
            <a:ext cx="18558893" cy="438665"/>
          </a:xfrm>
          <a:custGeom>
            <a:avLst/>
            <a:gdLst/>
            <a:ahLst/>
            <a:cxnLst/>
            <a:rect r="r" b="b" t="t" l="l"/>
            <a:pathLst>
              <a:path h="438665" w="18558893">
                <a:moveTo>
                  <a:pt x="0" y="0"/>
                </a:moveTo>
                <a:lnTo>
                  <a:pt x="18558892" y="0"/>
                </a:lnTo>
                <a:lnTo>
                  <a:pt x="18558892" y="438665"/>
                </a:lnTo>
                <a:lnTo>
                  <a:pt x="0" y="4386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D1D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749419" y="0"/>
            <a:ext cx="1445179" cy="1445179"/>
          </a:xfrm>
          <a:custGeom>
            <a:avLst/>
            <a:gdLst/>
            <a:ahLst/>
            <a:cxnLst/>
            <a:rect r="r" b="b" t="t" l="l"/>
            <a:pathLst>
              <a:path h="1445179" w="1445179">
                <a:moveTo>
                  <a:pt x="0" y="0"/>
                </a:moveTo>
                <a:lnTo>
                  <a:pt x="1445179" y="0"/>
                </a:lnTo>
                <a:lnTo>
                  <a:pt x="1445179" y="1445179"/>
                </a:lnTo>
                <a:lnTo>
                  <a:pt x="0" y="14451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987663" y="9868302"/>
            <a:ext cx="3945468" cy="93257"/>
          </a:xfrm>
          <a:custGeom>
            <a:avLst/>
            <a:gdLst/>
            <a:ahLst/>
            <a:cxnLst/>
            <a:rect r="r" b="b" t="t" l="l"/>
            <a:pathLst>
              <a:path h="93257" w="3945468">
                <a:moveTo>
                  <a:pt x="0" y="0"/>
                </a:moveTo>
                <a:lnTo>
                  <a:pt x="3945468" y="0"/>
                </a:lnTo>
                <a:lnTo>
                  <a:pt x="3945468" y="93256"/>
                </a:lnTo>
                <a:lnTo>
                  <a:pt x="0" y="932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6976236" y="2145173"/>
            <a:ext cx="9452008" cy="4726004"/>
            <a:chOff x="0" y="0"/>
            <a:chExt cx="6662420" cy="333121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662420" cy="3331210"/>
            </a:xfrm>
            <a:custGeom>
              <a:avLst/>
              <a:gdLst/>
              <a:ahLst/>
              <a:cxnLst/>
              <a:rect r="r" b="b" t="t" l="l"/>
              <a:pathLst>
                <a:path h="3331210" w="6662420">
                  <a:moveTo>
                    <a:pt x="3331210" y="0"/>
                  </a:moveTo>
                  <a:lnTo>
                    <a:pt x="6662420" y="0"/>
                  </a:lnTo>
                  <a:cubicBezTo>
                    <a:pt x="6662420" y="1840230"/>
                    <a:pt x="5171440" y="3331210"/>
                    <a:pt x="3331210" y="3331210"/>
                  </a:cubicBezTo>
                  <a:cubicBezTo>
                    <a:pt x="1490980" y="3331210"/>
                    <a:pt x="0" y="1840230"/>
                    <a:pt x="0" y="0"/>
                  </a:cubicBezTo>
                  <a:lnTo>
                    <a:pt x="3331210" y="0"/>
                  </a:lnTo>
                  <a:close/>
                </a:path>
              </a:pathLst>
            </a:custGeom>
            <a:blipFill>
              <a:blip r:embed="rId5"/>
              <a:stretch>
                <a:fillRect l="0" t="-100000" r="0" b="-10000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1473794" y="5043045"/>
            <a:ext cx="15340412" cy="4825257"/>
          </a:xfrm>
          <a:custGeom>
            <a:avLst/>
            <a:gdLst/>
            <a:ahLst/>
            <a:cxnLst/>
            <a:rect r="r" b="b" t="t" l="l"/>
            <a:pathLst>
              <a:path h="4825257" w="15340412">
                <a:moveTo>
                  <a:pt x="0" y="0"/>
                </a:moveTo>
                <a:lnTo>
                  <a:pt x="15340412" y="0"/>
                </a:lnTo>
                <a:lnTo>
                  <a:pt x="15340412" y="4825257"/>
                </a:lnTo>
                <a:lnTo>
                  <a:pt x="0" y="48252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987663" y="9868302"/>
            <a:ext cx="3945468" cy="93257"/>
          </a:xfrm>
          <a:custGeom>
            <a:avLst/>
            <a:gdLst/>
            <a:ahLst/>
            <a:cxnLst/>
            <a:rect r="r" b="b" t="t" l="l"/>
            <a:pathLst>
              <a:path h="93257" w="3945468">
                <a:moveTo>
                  <a:pt x="0" y="0"/>
                </a:moveTo>
                <a:lnTo>
                  <a:pt x="3945468" y="0"/>
                </a:lnTo>
                <a:lnTo>
                  <a:pt x="3945468" y="93256"/>
                </a:lnTo>
                <a:lnTo>
                  <a:pt x="0" y="932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602075" y="6719802"/>
            <a:ext cx="13248343" cy="246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spc="28">
                <a:solidFill>
                  <a:srgbClr val="FFF3DF"/>
                </a:solidFill>
                <a:latin typeface="Montserrat 2"/>
              </a:rPr>
              <a:t>MEANINGFUL, INCLUSIVE AND AUTHENTIC MATCHMAKING, EDUCATION, INTERACTION BASED ON INTERESTS AND GROWTH IN AN INCLUSIVE AND CONFIDENTIAL WAY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91001" y="559508"/>
            <a:ext cx="15958419" cy="931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80"/>
              </a:lnSpc>
              <a:spcBef>
                <a:spcPct val="0"/>
              </a:spcBef>
            </a:pPr>
            <a:r>
              <a:rPr lang="en-US" sz="2700">
                <a:solidFill>
                  <a:srgbClr val="FFF3DF"/>
                </a:solidFill>
                <a:latin typeface="Montserrat 2 Bold"/>
              </a:rPr>
              <a:t>SOLUTION:</a:t>
            </a:r>
            <a:r>
              <a:rPr lang="en-US" sz="2700">
                <a:solidFill>
                  <a:srgbClr val="FFF3DF"/>
                </a:solidFill>
                <a:latin typeface="Montserrat 2 Medium"/>
              </a:rPr>
              <a:t> ALL THINGS AROUND SERIOUS RELATIONSHIP BASED ON INTERESTS AND GROWTH MINDSET WITH INCLUSIVITY AND CONFIDENTIALITY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764201" y="5160874"/>
            <a:ext cx="3448050" cy="13589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1199"/>
              </a:lnSpc>
              <a:spcBef>
                <a:spcPct val="0"/>
              </a:spcBef>
            </a:pPr>
            <a:r>
              <a:rPr lang="en-US" sz="7999">
                <a:solidFill>
                  <a:srgbClr val="FFF3DF"/>
                </a:solidFill>
                <a:latin typeface="Montserrat 2 Medium"/>
              </a:rPr>
              <a:t>ADOR 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8003885" y="252944"/>
            <a:ext cx="242006" cy="236258"/>
          </a:xfrm>
          <a:custGeom>
            <a:avLst/>
            <a:gdLst/>
            <a:ahLst/>
            <a:cxnLst/>
            <a:rect r="r" b="b" t="t" l="l"/>
            <a:pathLst>
              <a:path h="236258" w="242006">
                <a:moveTo>
                  <a:pt x="0" y="0"/>
                </a:moveTo>
                <a:lnTo>
                  <a:pt x="242006" y="0"/>
                </a:lnTo>
                <a:lnTo>
                  <a:pt x="242006" y="236258"/>
                </a:lnTo>
                <a:lnTo>
                  <a:pt x="0" y="2362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135446" y="10039752"/>
            <a:ext cx="18558893" cy="438665"/>
          </a:xfrm>
          <a:custGeom>
            <a:avLst/>
            <a:gdLst/>
            <a:ahLst/>
            <a:cxnLst/>
            <a:rect r="r" b="b" t="t" l="l"/>
            <a:pathLst>
              <a:path h="438665" w="18558893">
                <a:moveTo>
                  <a:pt x="0" y="0"/>
                </a:moveTo>
                <a:lnTo>
                  <a:pt x="18558892" y="0"/>
                </a:lnTo>
                <a:lnTo>
                  <a:pt x="18558892" y="438665"/>
                </a:lnTo>
                <a:lnTo>
                  <a:pt x="0" y="4386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D1D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749419" y="0"/>
            <a:ext cx="1445179" cy="1445179"/>
          </a:xfrm>
          <a:custGeom>
            <a:avLst/>
            <a:gdLst/>
            <a:ahLst/>
            <a:cxnLst/>
            <a:rect r="r" b="b" t="t" l="l"/>
            <a:pathLst>
              <a:path h="1445179" w="1445179">
                <a:moveTo>
                  <a:pt x="0" y="0"/>
                </a:moveTo>
                <a:lnTo>
                  <a:pt x="1445179" y="0"/>
                </a:lnTo>
                <a:lnTo>
                  <a:pt x="1445179" y="1445179"/>
                </a:lnTo>
                <a:lnTo>
                  <a:pt x="0" y="14451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715500" y="2092914"/>
            <a:ext cx="7543800" cy="2360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80"/>
              </a:lnSpc>
            </a:pPr>
            <a:r>
              <a:rPr lang="en-US" sz="2700">
                <a:solidFill>
                  <a:srgbClr val="CB6CE6"/>
                </a:solidFill>
                <a:latin typeface="Montserrat 1 Bold"/>
              </a:rPr>
              <a:t>Express: </a:t>
            </a:r>
            <a:r>
              <a:rPr lang="en-US" sz="2700">
                <a:solidFill>
                  <a:srgbClr val="FFF5E5"/>
                </a:solidFill>
                <a:latin typeface="Montserrat 1 Bold"/>
              </a:rPr>
              <a:t>Showcase a holistic profile by including</a:t>
            </a:r>
          </a:p>
          <a:p>
            <a:pPr marL="582932" indent="-291466" lvl="1">
              <a:lnSpc>
                <a:spcPts val="3780"/>
              </a:lnSpc>
              <a:buFont typeface="Arial"/>
              <a:buChar char="•"/>
            </a:pPr>
            <a:r>
              <a:rPr lang="en-US" sz="2700">
                <a:solidFill>
                  <a:srgbClr val="FFF5E5"/>
                </a:solidFill>
                <a:latin typeface="Montserrat 1 Bold"/>
              </a:rPr>
              <a:t>An Image</a:t>
            </a:r>
          </a:p>
          <a:p>
            <a:pPr marL="582932" indent="-291466" lvl="1">
              <a:lnSpc>
                <a:spcPts val="3780"/>
              </a:lnSpc>
              <a:buFont typeface="Arial"/>
              <a:buChar char="•"/>
            </a:pPr>
            <a:r>
              <a:rPr lang="en-US" sz="2700">
                <a:solidFill>
                  <a:srgbClr val="FFF5E5"/>
                </a:solidFill>
                <a:latin typeface="Montserrat 1 Bold"/>
              </a:rPr>
              <a:t>A Detailed Description</a:t>
            </a:r>
          </a:p>
          <a:p>
            <a:pPr marL="582932" indent="-291466" lvl="1">
              <a:lnSpc>
                <a:spcPts val="3780"/>
              </a:lnSpc>
              <a:buFont typeface="Arial"/>
              <a:buChar char="•"/>
            </a:pPr>
            <a:r>
              <a:rPr lang="en-US" sz="2700">
                <a:solidFill>
                  <a:srgbClr val="FFF5E5"/>
                </a:solidFill>
                <a:latin typeface="Montserrat 1 Bold"/>
              </a:rPr>
              <a:t>Proficiency in chosen activities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9677400" y="4799188"/>
            <a:ext cx="7917298" cy="14077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79"/>
              </a:lnSpc>
            </a:pPr>
            <a:r>
              <a:rPr lang="en-US" sz="2699">
                <a:solidFill>
                  <a:srgbClr val="CB6CE6"/>
                </a:solidFill>
                <a:latin typeface="Montserrat 1 Bold"/>
              </a:rPr>
              <a:t>Explore: </a:t>
            </a:r>
            <a:r>
              <a:rPr lang="en-US" sz="2699">
                <a:solidFill>
                  <a:srgbClr val="FFF5E5"/>
                </a:solidFill>
                <a:latin typeface="Montserrat 1 Bold"/>
              </a:rPr>
              <a:t>Proprietary Algorithm suggests profiles in common or complimentary personality categories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413128" y="1750014"/>
            <a:ext cx="8730872" cy="14082052"/>
          </a:xfrm>
          <a:custGeom>
            <a:avLst/>
            <a:gdLst/>
            <a:ahLst/>
            <a:cxnLst/>
            <a:rect r="r" b="b" t="t" l="l"/>
            <a:pathLst>
              <a:path h="14082052" w="8730872">
                <a:moveTo>
                  <a:pt x="0" y="0"/>
                </a:moveTo>
                <a:lnTo>
                  <a:pt x="8730872" y="0"/>
                </a:lnTo>
                <a:lnTo>
                  <a:pt x="8730872" y="14082053"/>
                </a:lnTo>
                <a:lnTo>
                  <a:pt x="0" y="140820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-821643">
            <a:off x="1303641" y="5529341"/>
            <a:ext cx="2330185" cy="4610671"/>
            <a:chOff x="0" y="0"/>
            <a:chExt cx="2620010" cy="518414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53340" y="25400"/>
              <a:ext cx="2513330" cy="5132070"/>
            </a:xfrm>
            <a:custGeom>
              <a:avLst/>
              <a:gdLst/>
              <a:ahLst/>
              <a:cxnLst/>
              <a:rect r="r" b="b" t="t" l="l"/>
              <a:pathLst>
                <a:path h="5132070" w="251333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85420" y="156210"/>
              <a:ext cx="2251710" cy="4876800"/>
            </a:xfrm>
            <a:custGeom>
              <a:avLst/>
              <a:gdLst/>
              <a:ahLst/>
              <a:cxnLst/>
              <a:rect r="r" b="b" t="t" l="l"/>
              <a:pathLst>
                <a:path h="4876800" w="225171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5"/>
              <a:stretch>
                <a:fillRect l="-39" t="0" r="-39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121410" y="198120"/>
              <a:ext cx="347980" cy="43180"/>
            </a:xfrm>
            <a:custGeom>
              <a:avLst/>
              <a:gdLst/>
              <a:ahLst/>
              <a:cxnLst/>
              <a:rect r="r" b="b" t="t" l="l"/>
              <a:pathLst>
                <a:path h="43180" w="3479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606060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578312" y="187909"/>
              <a:ext cx="66636" cy="63602"/>
            </a:xfrm>
            <a:custGeom>
              <a:avLst/>
              <a:gdLst/>
              <a:ahLst/>
              <a:cxnLst/>
              <a:rect r="r" b="b" t="t" l="l"/>
              <a:pathLst>
                <a:path h="63602" w="66636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606060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685800"/>
              <a:ext cx="27940" cy="213360"/>
            </a:xfrm>
            <a:custGeom>
              <a:avLst/>
              <a:gdLst/>
              <a:ahLst/>
              <a:cxnLst/>
              <a:rect r="r" b="b" t="t" l="l"/>
              <a:pathLst>
                <a:path h="213360" w="2794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1057910"/>
              <a:ext cx="27940" cy="384810"/>
            </a:xfrm>
            <a:custGeom>
              <a:avLst/>
              <a:gdLst/>
              <a:ahLst/>
              <a:cxnLst/>
              <a:rect r="r" b="b" t="t" l="l"/>
              <a:pathLst>
                <a:path h="384810" w="2794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1526540"/>
              <a:ext cx="27940" cy="386080"/>
            </a:xfrm>
            <a:custGeom>
              <a:avLst/>
              <a:gdLst/>
              <a:ahLst/>
              <a:cxnLst/>
              <a:rect r="r" b="b" t="t" l="l"/>
              <a:pathLst>
                <a:path h="386080" w="2794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2592070" y="1184910"/>
              <a:ext cx="27940" cy="618490"/>
            </a:xfrm>
            <a:custGeom>
              <a:avLst/>
              <a:gdLst/>
              <a:ahLst/>
              <a:cxnLst/>
              <a:rect r="r" b="b" t="t" l="l"/>
              <a:pathLst>
                <a:path h="618490" w="2794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27940" y="0"/>
              <a:ext cx="2564130" cy="5182870"/>
            </a:xfrm>
            <a:custGeom>
              <a:avLst/>
              <a:gdLst/>
              <a:ahLst/>
              <a:cxnLst/>
              <a:rect r="r" b="b" t="t" l="l"/>
              <a:pathLst>
                <a:path h="5182870" w="256413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E9E9E9"/>
            </a:solidFill>
          </p:spPr>
        </p:sp>
      </p:grpSp>
      <p:grpSp>
        <p:nvGrpSpPr>
          <p:cNvPr name="Group 16" id="16"/>
          <p:cNvGrpSpPr>
            <a:grpSpLocks noChangeAspect="true"/>
          </p:cNvGrpSpPr>
          <p:nvPr/>
        </p:nvGrpSpPr>
        <p:grpSpPr>
          <a:xfrm rot="-821643">
            <a:off x="2981373" y="2034883"/>
            <a:ext cx="2330185" cy="4610671"/>
            <a:chOff x="0" y="0"/>
            <a:chExt cx="2620010" cy="518414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53340" y="25400"/>
              <a:ext cx="2513330" cy="5132070"/>
            </a:xfrm>
            <a:custGeom>
              <a:avLst/>
              <a:gdLst/>
              <a:ahLst/>
              <a:cxnLst/>
              <a:rect r="r" b="b" t="t" l="l"/>
              <a:pathLst>
                <a:path h="5132070" w="251333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185420" y="156210"/>
              <a:ext cx="2251710" cy="4876800"/>
            </a:xfrm>
            <a:custGeom>
              <a:avLst/>
              <a:gdLst/>
              <a:ahLst/>
              <a:cxnLst/>
              <a:rect r="r" b="b" t="t" l="l"/>
              <a:pathLst>
                <a:path h="4876800" w="225171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6"/>
              <a:stretch>
                <a:fillRect l="-39" t="0" r="-39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1121410" y="198120"/>
              <a:ext cx="347980" cy="43180"/>
            </a:xfrm>
            <a:custGeom>
              <a:avLst/>
              <a:gdLst/>
              <a:ahLst/>
              <a:cxnLst/>
              <a:rect r="r" b="b" t="t" l="l"/>
              <a:pathLst>
                <a:path h="43180" w="3479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606060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1578312" y="187909"/>
              <a:ext cx="66636" cy="63602"/>
            </a:xfrm>
            <a:custGeom>
              <a:avLst/>
              <a:gdLst/>
              <a:ahLst/>
              <a:cxnLst/>
              <a:rect r="r" b="b" t="t" l="l"/>
              <a:pathLst>
                <a:path h="63602" w="66636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606060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0" y="685800"/>
              <a:ext cx="27940" cy="213360"/>
            </a:xfrm>
            <a:custGeom>
              <a:avLst/>
              <a:gdLst/>
              <a:ahLst/>
              <a:cxnLst/>
              <a:rect r="r" b="b" t="t" l="l"/>
              <a:pathLst>
                <a:path h="213360" w="2794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0" y="1057910"/>
              <a:ext cx="27940" cy="384810"/>
            </a:xfrm>
            <a:custGeom>
              <a:avLst/>
              <a:gdLst/>
              <a:ahLst/>
              <a:cxnLst/>
              <a:rect r="r" b="b" t="t" l="l"/>
              <a:pathLst>
                <a:path h="384810" w="2794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0" y="1526540"/>
              <a:ext cx="27940" cy="386080"/>
            </a:xfrm>
            <a:custGeom>
              <a:avLst/>
              <a:gdLst/>
              <a:ahLst/>
              <a:cxnLst/>
              <a:rect r="r" b="b" t="t" l="l"/>
              <a:pathLst>
                <a:path h="386080" w="2794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2592070" y="1184910"/>
              <a:ext cx="27940" cy="618490"/>
            </a:xfrm>
            <a:custGeom>
              <a:avLst/>
              <a:gdLst/>
              <a:ahLst/>
              <a:cxnLst/>
              <a:rect r="r" b="b" t="t" l="l"/>
              <a:pathLst>
                <a:path h="618490" w="2794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27940" y="0"/>
              <a:ext cx="2564130" cy="5182870"/>
            </a:xfrm>
            <a:custGeom>
              <a:avLst/>
              <a:gdLst/>
              <a:ahLst/>
              <a:cxnLst/>
              <a:rect r="r" b="b" t="t" l="l"/>
              <a:pathLst>
                <a:path h="5182870" w="256413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E9E9E9"/>
            </a:solidFill>
          </p:spPr>
        </p:sp>
      </p:grpSp>
      <p:grpSp>
        <p:nvGrpSpPr>
          <p:cNvPr name="Group 26" id="26"/>
          <p:cNvGrpSpPr>
            <a:grpSpLocks noChangeAspect="true"/>
          </p:cNvGrpSpPr>
          <p:nvPr/>
        </p:nvGrpSpPr>
        <p:grpSpPr>
          <a:xfrm rot="-821643">
            <a:off x="6120200" y="3393013"/>
            <a:ext cx="2330185" cy="4610671"/>
            <a:chOff x="0" y="0"/>
            <a:chExt cx="2620010" cy="518414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53340" y="25400"/>
              <a:ext cx="2513330" cy="5132070"/>
            </a:xfrm>
            <a:custGeom>
              <a:avLst/>
              <a:gdLst/>
              <a:ahLst/>
              <a:cxnLst/>
              <a:rect r="r" b="b" t="t" l="l"/>
              <a:pathLst>
                <a:path h="5132070" w="251333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185420" y="156210"/>
              <a:ext cx="2251710" cy="4876800"/>
            </a:xfrm>
            <a:custGeom>
              <a:avLst/>
              <a:gdLst/>
              <a:ahLst/>
              <a:cxnLst/>
              <a:rect r="r" b="b" t="t" l="l"/>
              <a:pathLst>
                <a:path h="4876800" w="225171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7"/>
              <a:stretch>
                <a:fillRect l="-39" t="0" r="-39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1121410" y="198120"/>
              <a:ext cx="347980" cy="43180"/>
            </a:xfrm>
            <a:custGeom>
              <a:avLst/>
              <a:gdLst/>
              <a:ahLst/>
              <a:cxnLst/>
              <a:rect r="r" b="b" t="t" l="l"/>
              <a:pathLst>
                <a:path h="43180" w="3479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606060"/>
            </a:solid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1578312" y="187909"/>
              <a:ext cx="66636" cy="63602"/>
            </a:xfrm>
            <a:custGeom>
              <a:avLst/>
              <a:gdLst/>
              <a:ahLst/>
              <a:cxnLst/>
              <a:rect r="r" b="b" t="t" l="l"/>
              <a:pathLst>
                <a:path h="63602" w="66636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606060"/>
            </a:solid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0" y="685800"/>
              <a:ext cx="27940" cy="213360"/>
            </a:xfrm>
            <a:custGeom>
              <a:avLst/>
              <a:gdLst/>
              <a:ahLst/>
              <a:cxnLst/>
              <a:rect r="r" b="b" t="t" l="l"/>
              <a:pathLst>
                <a:path h="213360" w="2794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name="Freeform 32" id="32"/>
            <p:cNvSpPr/>
            <p:nvPr/>
          </p:nvSpPr>
          <p:spPr>
            <a:xfrm flipH="false" flipV="false" rot="0">
              <a:off x="0" y="1057910"/>
              <a:ext cx="27940" cy="384810"/>
            </a:xfrm>
            <a:custGeom>
              <a:avLst/>
              <a:gdLst/>
              <a:ahLst/>
              <a:cxnLst/>
              <a:rect r="r" b="b" t="t" l="l"/>
              <a:pathLst>
                <a:path h="384810" w="2794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name="Freeform 33" id="33"/>
            <p:cNvSpPr/>
            <p:nvPr/>
          </p:nvSpPr>
          <p:spPr>
            <a:xfrm flipH="false" flipV="false" rot="0">
              <a:off x="0" y="1526540"/>
              <a:ext cx="27940" cy="386080"/>
            </a:xfrm>
            <a:custGeom>
              <a:avLst/>
              <a:gdLst/>
              <a:ahLst/>
              <a:cxnLst/>
              <a:rect r="r" b="b" t="t" l="l"/>
              <a:pathLst>
                <a:path h="386080" w="2794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name="Freeform 34" id="34"/>
            <p:cNvSpPr/>
            <p:nvPr/>
          </p:nvSpPr>
          <p:spPr>
            <a:xfrm flipH="false" flipV="false" rot="0">
              <a:off x="2592070" y="1184910"/>
              <a:ext cx="27940" cy="618490"/>
            </a:xfrm>
            <a:custGeom>
              <a:avLst/>
              <a:gdLst/>
              <a:ahLst/>
              <a:cxnLst/>
              <a:rect r="r" b="b" t="t" l="l"/>
              <a:pathLst>
                <a:path h="618490" w="2794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name="Freeform 35" id="35"/>
            <p:cNvSpPr/>
            <p:nvPr/>
          </p:nvSpPr>
          <p:spPr>
            <a:xfrm flipH="false" flipV="false" rot="0">
              <a:off x="27940" y="0"/>
              <a:ext cx="2564130" cy="5182870"/>
            </a:xfrm>
            <a:custGeom>
              <a:avLst/>
              <a:gdLst/>
              <a:ahLst/>
              <a:cxnLst/>
              <a:rect r="r" b="b" t="t" l="l"/>
              <a:pathLst>
                <a:path h="5182870" w="256413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E9E9E9"/>
            </a:solidFill>
          </p:spPr>
        </p:sp>
      </p:grpSp>
      <p:grpSp>
        <p:nvGrpSpPr>
          <p:cNvPr name="Group 36" id="36"/>
          <p:cNvGrpSpPr>
            <a:grpSpLocks noChangeAspect="true"/>
          </p:cNvGrpSpPr>
          <p:nvPr/>
        </p:nvGrpSpPr>
        <p:grpSpPr>
          <a:xfrm rot="-821643">
            <a:off x="4384103" y="7003463"/>
            <a:ext cx="2330185" cy="4610671"/>
            <a:chOff x="0" y="0"/>
            <a:chExt cx="2620010" cy="518414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53340" y="25400"/>
              <a:ext cx="2513330" cy="5132070"/>
            </a:xfrm>
            <a:custGeom>
              <a:avLst/>
              <a:gdLst/>
              <a:ahLst/>
              <a:cxnLst/>
              <a:rect r="r" b="b" t="t" l="l"/>
              <a:pathLst>
                <a:path h="5132070" w="251333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38" id="38"/>
            <p:cNvSpPr/>
            <p:nvPr/>
          </p:nvSpPr>
          <p:spPr>
            <a:xfrm flipH="false" flipV="false" rot="0">
              <a:off x="185420" y="156210"/>
              <a:ext cx="2251710" cy="4876800"/>
            </a:xfrm>
            <a:custGeom>
              <a:avLst/>
              <a:gdLst/>
              <a:ahLst/>
              <a:cxnLst/>
              <a:rect r="r" b="b" t="t" l="l"/>
              <a:pathLst>
                <a:path h="4876800" w="225171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8"/>
              <a:stretch>
                <a:fillRect l="-39" t="0" r="-39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0">
              <a:off x="1121410" y="198120"/>
              <a:ext cx="347980" cy="43180"/>
            </a:xfrm>
            <a:custGeom>
              <a:avLst/>
              <a:gdLst/>
              <a:ahLst/>
              <a:cxnLst/>
              <a:rect r="r" b="b" t="t" l="l"/>
              <a:pathLst>
                <a:path h="43180" w="3479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606060"/>
            </a:solidFill>
          </p:spPr>
        </p:sp>
        <p:sp>
          <p:nvSpPr>
            <p:cNvPr name="Freeform 40" id="40"/>
            <p:cNvSpPr/>
            <p:nvPr/>
          </p:nvSpPr>
          <p:spPr>
            <a:xfrm flipH="false" flipV="false" rot="0">
              <a:off x="1578312" y="187909"/>
              <a:ext cx="66636" cy="63602"/>
            </a:xfrm>
            <a:custGeom>
              <a:avLst/>
              <a:gdLst/>
              <a:ahLst/>
              <a:cxnLst/>
              <a:rect r="r" b="b" t="t" l="l"/>
              <a:pathLst>
                <a:path h="63602" w="66636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606060"/>
            </a:solidFill>
          </p:spPr>
        </p:sp>
        <p:sp>
          <p:nvSpPr>
            <p:cNvPr name="Freeform 41" id="41"/>
            <p:cNvSpPr/>
            <p:nvPr/>
          </p:nvSpPr>
          <p:spPr>
            <a:xfrm flipH="false" flipV="false" rot="0">
              <a:off x="0" y="685800"/>
              <a:ext cx="27940" cy="213360"/>
            </a:xfrm>
            <a:custGeom>
              <a:avLst/>
              <a:gdLst/>
              <a:ahLst/>
              <a:cxnLst/>
              <a:rect r="r" b="b" t="t" l="l"/>
              <a:pathLst>
                <a:path h="213360" w="2794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name="Freeform 42" id="42"/>
            <p:cNvSpPr/>
            <p:nvPr/>
          </p:nvSpPr>
          <p:spPr>
            <a:xfrm flipH="false" flipV="false" rot="0">
              <a:off x="0" y="1057910"/>
              <a:ext cx="27940" cy="384810"/>
            </a:xfrm>
            <a:custGeom>
              <a:avLst/>
              <a:gdLst/>
              <a:ahLst/>
              <a:cxnLst/>
              <a:rect r="r" b="b" t="t" l="l"/>
              <a:pathLst>
                <a:path h="384810" w="2794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name="Freeform 43" id="43"/>
            <p:cNvSpPr/>
            <p:nvPr/>
          </p:nvSpPr>
          <p:spPr>
            <a:xfrm flipH="false" flipV="false" rot="0">
              <a:off x="0" y="1526540"/>
              <a:ext cx="27940" cy="386080"/>
            </a:xfrm>
            <a:custGeom>
              <a:avLst/>
              <a:gdLst/>
              <a:ahLst/>
              <a:cxnLst/>
              <a:rect r="r" b="b" t="t" l="l"/>
              <a:pathLst>
                <a:path h="386080" w="2794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name="Freeform 44" id="44"/>
            <p:cNvSpPr/>
            <p:nvPr/>
          </p:nvSpPr>
          <p:spPr>
            <a:xfrm flipH="false" flipV="false" rot="0">
              <a:off x="2592070" y="1184910"/>
              <a:ext cx="27940" cy="618490"/>
            </a:xfrm>
            <a:custGeom>
              <a:avLst/>
              <a:gdLst/>
              <a:ahLst/>
              <a:cxnLst/>
              <a:rect r="r" b="b" t="t" l="l"/>
              <a:pathLst>
                <a:path h="618490" w="2794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name="Freeform 45" id="45"/>
            <p:cNvSpPr/>
            <p:nvPr/>
          </p:nvSpPr>
          <p:spPr>
            <a:xfrm flipH="false" flipV="false" rot="0">
              <a:off x="27940" y="0"/>
              <a:ext cx="2564130" cy="5182870"/>
            </a:xfrm>
            <a:custGeom>
              <a:avLst/>
              <a:gdLst/>
              <a:ahLst/>
              <a:cxnLst/>
              <a:rect r="r" b="b" t="t" l="l"/>
              <a:pathLst>
                <a:path h="5182870" w="256413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E9E9E9"/>
            </a:solidFill>
          </p:spPr>
        </p:sp>
      </p:grpSp>
      <p:sp>
        <p:nvSpPr>
          <p:cNvPr name="TextBox 46" id="46"/>
          <p:cNvSpPr txBox="true"/>
          <p:nvPr/>
        </p:nvSpPr>
        <p:spPr>
          <a:xfrm rot="0">
            <a:off x="791001" y="549983"/>
            <a:ext cx="15958419" cy="931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80"/>
              </a:lnSpc>
              <a:spcBef>
                <a:spcPct val="0"/>
              </a:spcBef>
            </a:pPr>
            <a:r>
              <a:rPr lang="en-US" sz="2700">
                <a:solidFill>
                  <a:srgbClr val="FFF3DF"/>
                </a:solidFill>
                <a:latin typeface="Montserrat 2 Bold"/>
              </a:rPr>
              <a:t>PRODUCT:</a:t>
            </a:r>
            <a:r>
              <a:rPr lang="en-US" sz="2700">
                <a:solidFill>
                  <a:srgbClr val="FFF3DF"/>
                </a:solidFill>
                <a:latin typeface="Montserrat 2 Medium"/>
              </a:rPr>
              <a:t> ADVANCED RELATIONSHIP TECH PLATFORM ENABLING SEARCH, EDUCATION, INTERACTIVE ACTIVITIES IN A CONFIDENTIAL AND PRIVATE APP 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9696450" y="6607034"/>
            <a:ext cx="7917298" cy="9315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79"/>
              </a:lnSpc>
            </a:pPr>
            <a:r>
              <a:rPr lang="en-US" sz="2699">
                <a:solidFill>
                  <a:srgbClr val="CB6CE6"/>
                </a:solidFill>
                <a:latin typeface="Montserrat 1 Bold"/>
              </a:rPr>
              <a:t>Interactive Activities: </a:t>
            </a:r>
            <a:r>
              <a:rPr lang="en-US" sz="2699">
                <a:solidFill>
                  <a:srgbClr val="FFFFFF"/>
                </a:solidFill>
                <a:latin typeface="Montserrat 1 Bold"/>
              </a:rPr>
              <a:t>Gamified Activities, Quiz, Facts and Poetry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9715500" y="8005305"/>
            <a:ext cx="7917298" cy="9315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79"/>
              </a:lnSpc>
            </a:pPr>
            <a:r>
              <a:rPr lang="en-US" sz="2699">
                <a:solidFill>
                  <a:srgbClr val="CB6CE6"/>
                </a:solidFill>
                <a:latin typeface="Montserrat 1 Bold"/>
              </a:rPr>
              <a:t>Education: </a:t>
            </a:r>
            <a:r>
              <a:rPr lang="en-US" sz="2699">
                <a:solidFill>
                  <a:srgbClr val="FFFFFF"/>
                </a:solidFill>
                <a:latin typeface="Montserrat 1 Bold"/>
              </a:rPr>
              <a:t>Knowledge with interactive blogs, informative modules </a:t>
            </a:r>
          </a:p>
        </p:txBody>
      </p:sp>
      <p:sp>
        <p:nvSpPr>
          <p:cNvPr name="Freeform 49" id="49"/>
          <p:cNvSpPr/>
          <p:nvPr/>
        </p:nvSpPr>
        <p:spPr>
          <a:xfrm flipH="false" flipV="false" rot="0">
            <a:off x="18003885" y="252944"/>
            <a:ext cx="242006" cy="236258"/>
          </a:xfrm>
          <a:custGeom>
            <a:avLst/>
            <a:gdLst/>
            <a:ahLst/>
            <a:cxnLst/>
            <a:rect r="r" b="b" t="t" l="l"/>
            <a:pathLst>
              <a:path h="236258" w="242006">
                <a:moveTo>
                  <a:pt x="0" y="0"/>
                </a:moveTo>
                <a:lnTo>
                  <a:pt x="242006" y="0"/>
                </a:lnTo>
                <a:lnTo>
                  <a:pt x="242006" y="236258"/>
                </a:lnTo>
                <a:lnTo>
                  <a:pt x="0" y="2362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D1D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749419" y="0"/>
            <a:ext cx="1445179" cy="1445179"/>
          </a:xfrm>
          <a:custGeom>
            <a:avLst/>
            <a:gdLst/>
            <a:ahLst/>
            <a:cxnLst/>
            <a:rect r="r" b="b" t="t" l="l"/>
            <a:pathLst>
              <a:path h="1445179" w="1445179">
                <a:moveTo>
                  <a:pt x="0" y="0"/>
                </a:moveTo>
                <a:lnTo>
                  <a:pt x="1445179" y="0"/>
                </a:lnTo>
                <a:lnTo>
                  <a:pt x="1445179" y="1445179"/>
                </a:lnTo>
                <a:lnTo>
                  <a:pt x="0" y="14451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66271" y="585500"/>
            <a:ext cx="15958419" cy="1407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80"/>
              </a:lnSpc>
              <a:spcBef>
                <a:spcPct val="0"/>
              </a:spcBef>
            </a:pPr>
            <a:r>
              <a:rPr lang="en-US" sz="2700">
                <a:solidFill>
                  <a:srgbClr val="FFF3DF"/>
                </a:solidFill>
                <a:latin typeface="Montserrat 2 Bold"/>
              </a:rPr>
              <a:t>TRACTION: </a:t>
            </a:r>
            <a:r>
              <a:rPr lang="en-US" sz="2700">
                <a:solidFill>
                  <a:srgbClr val="FFF3DF"/>
                </a:solidFill>
                <a:latin typeface="Montserrat 2 Medium"/>
              </a:rPr>
              <a:t>COUNTER-INTUITIVE GROWTH - 5X LIKE TO PASS RATIO WITH 50% M-O-M GROWTH, 43.6% RETENTION AND 2000% IMPROVED CONNECTIONS WITH </a:t>
            </a:r>
            <a:r>
              <a:rPr lang="en-US" sz="2700">
                <a:solidFill>
                  <a:srgbClr val="FFF3DF"/>
                </a:solidFill>
                <a:latin typeface="Montserrat 2 Bold"/>
              </a:rPr>
              <a:t>“APPRECIATE” FEATURE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2344294" y="2602895"/>
            <a:ext cx="4645951" cy="6355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5146"/>
              </a:lnSpc>
              <a:spcBef>
                <a:spcPct val="0"/>
              </a:spcBef>
            </a:pPr>
            <a:r>
              <a:rPr lang="en-US" sz="3959" spc="39">
                <a:solidFill>
                  <a:srgbClr val="FFF5E5"/>
                </a:solidFill>
                <a:latin typeface="Montserrat 2 Bold"/>
              </a:rPr>
              <a:t>GROWTH STORY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63861" y="2607282"/>
            <a:ext cx="6466711" cy="626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5069"/>
              </a:lnSpc>
              <a:spcBef>
                <a:spcPct val="0"/>
              </a:spcBef>
            </a:pPr>
            <a:r>
              <a:rPr lang="en-US" sz="3899" spc="38">
                <a:solidFill>
                  <a:srgbClr val="FFF3DF"/>
                </a:solidFill>
                <a:latin typeface="Montserrat 2 Bold"/>
              </a:rPr>
              <a:t>QUALITY ENGAGEMENT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0898578" y="3409805"/>
            <a:ext cx="7290535" cy="172322"/>
          </a:xfrm>
          <a:custGeom>
            <a:avLst/>
            <a:gdLst/>
            <a:ahLst/>
            <a:cxnLst/>
            <a:rect r="r" b="b" t="t" l="l"/>
            <a:pathLst>
              <a:path h="172322" w="7290535">
                <a:moveTo>
                  <a:pt x="0" y="0"/>
                </a:moveTo>
                <a:lnTo>
                  <a:pt x="7290535" y="0"/>
                </a:lnTo>
                <a:lnTo>
                  <a:pt x="7290535" y="172322"/>
                </a:lnTo>
                <a:lnTo>
                  <a:pt x="0" y="172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63861" y="3389634"/>
            <a:ext cx="8997301" cy="212663"/>
          </a:xfrm>
          <a:custGeom>
            <a:avLst/>
            <a:gdLst/>
            <a:ahLst/>
            <a:cxnLst/>
            <a:rect r="r" b="b" t="t" l="l"/>
            <a:pathLst>
              <a:path h="212663" w="8997301">
                <a:moveTo>
                  <a:pt x="0" y="0"/>
                </a:moveTo>
                <a:lnTo>
                  <a:pt x="8997301" y="0"/>
                </a:lnTo>
                <a:lnTo>
                  <a:pt x="8997301" y="212664"/>
                </a:lnTo>
                <a:lnTo>
                  <a:pt x="0" y="2126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819491" y="3746674"/>
            <a:ext cx="3374510" cy="1061437"/>
          </a:xfrm>
          <a:custGeom>
            <a:avLst/>
            <a:gdLst/>
            <a:ahLst/>
            <a:cxnLst/>
            <a:rect r="r" b="b" t="t" l="l"/>
            <a:pathLst>
              <a:path h="1061437" w="3374510">
                <a:moveTo>
                  <a:pt x="0" y="0"/>
                </a:moveTo>
                <a:lnTo>
                  <a:pt x="3374510" y="0"/>
                </a:lnTo>
                <a:lnTo>
                  <a:pt x="3374510" y="1061437"/>
                </a:lnTo>
                <a:lnTo>
                  <a:pt x="0" y="10614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819491" y="4962218"/>
            <a:ext cx="3374510" cy="1061437"/>
          </a:xfrm>
          <a:custGeom>
            <a:avLst/>
            <a:gdLst/>
            <a:ahLst/>
            <a:cxnLst/>
            <a:rect r="r" b="b" t="t" l="l"/>
            <a:pathLst>
              <a:path h="1061437" w="3374510">
                <a:moveTo>
                  <a:pt x="0" y="0"/>
                </a:moveTo>
                <a:lnTo>
                  <a:pt x="3374510" y="0"/>
                </a:lnTo>
                <a:lnTo>
                  <a:pt x="3374510" y="1061437"/>
                </a:lnTo>
                <a:lnTo>
                  <a:pt x="0" y="10614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819491" y="6195835"/>
            <a:ext cx="3374510" cy="1061437"/>
          </a:xfrm>
          <a:custGeom>
            <a:avLst/>
            <a:gdLst/>
            <a:ahLst/>
            <a:cxnLst/>
            <a:rect r="r" b="b" t="t" l="l"/>
            <a:pathLst>
              <a:path h="1061437" w="3374510">
                <a:moveTo>
                  <a:pt x="0" y="0"/>
                </a:moveTo>
                <a:lnTo>
                  <a:pt x="3374510" y="0"/>
                </a:lnTo>
                <a:lnTo>
                  <a:pt x="3374510" y="1061437"/>
                </a:lnTo>
                <a:lnTo>
                  <a:pt x="0" y="10614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819491" y="7381097"/>
            <a:ext cx="3374510" cy="1061437"/>
          </a:xfrm>
          <a:custGeom>
            <a:avLst/>
            <a:gdLst/>
            <a:ahLst/>
            <a:cxnLst/>
            <a:rect r="r" b="b" t="t" l="l"/>
            <a:pathLst>
              <a:path h="1061437" w="3374510">
                <a:moveTo>
                  <a:pt x="0" y="0"/>
                </a:moveTo>
                <a:lnTo>
                  <a:pt x="3374510" y="0"/>
                </a:lnTo>
                <a:lnTo>
                  <a:pt x="3374510" y="1061437"/>
                </a:lnTo>
                <a:lnTo>
                  <a:pt x="0" y="10614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4208887" y="4532929"/>
            <a:ext cx="1757625" cy="1023140"/>
            <a:chOff x="0" y="0"/>
            <a:chExt cx="261952" cy="15248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61952" cy="152486"/>
            </a:xfrm>
            <a:custGeom>
              <a:avLst/>
              <a:gdLst/>
              <a:ahLst/>
              <a:cxnLst/>
              <a:rect r="r" b="b" t="t" l="l"/>
              <a:pathLst>
                <a:path h="152486" w="261952">
                  <a:moveTo>
                    <a:pt x="0" y="0"/>
                  </a:moveTo>
                  <a:lnTo>
                    <a:pt x="261952" y="0"/>
                  </a:lnTo>
                  <a:lnTo>
                    <a:pt x="261952" y="152486"/>
                  </a:lnTo>
                  <a:lnTo>
                    <a:pt x="0" y="152486"/>
                  </a:lnTo>
                  <a:close/>
                </a:path>
              </a:pathLst>
            </a:custGeom>
            <a:solidFill>
              <a:srgbClr val="FDF6CF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7438350" y="4532929"/>
            <a:ext cx="1757625" cy="1023140"/>
            <a:chOff x="0" y="0"/>
            <a:chExt cx="261952" cy="152486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61952" cy="152486"/>
            </a:xfrm>
            <a:custGeom>
              <a:avLst/>
              <a:gdLst/>
              <a:ahLst/>
              <a:cxnLst/>
              <a:rect r="r" b="b" t="t" l="l"/>
              <a:pathLst>
                <a:path h="152486" w="261952">
                  <a:moveTo>
                    <a:pt x="0" y="0"/>
                  </a:moveTo>
                  <a:lnTo>
                    <a:pt x="261952" y="0"/>
                  </a:lnTo>
                  <a:lnTo>
                    <a:pt x="261952" y="152486"/>
                  </a:lnTo>
                  <a:lnTo>
                    <a:pt x="0" y="152486"/>
                  </a:lnTo>
                  <a:close/>
                </a:path>
              </a:pathLst>
            </a:custGeom>
            <a:solidFill>
              <a:srgbClr val="8A30BB"/>
            </a:solidFill>
          </p:spPr>
        </p:sp>
      </p:grpSp>
      <p:pic>
        <p:nvPicPr>
          <p:cNvPr name="Picture 16" id="16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3028977" y="5855586"/>
            <a:ext cx="7647127" cy="5339957"/>
          </a:xfrm>
          <a:prstGeom prst="rect">
            <a:avLst/>
          </a:prstGeom>
        </p:spPr>
      </p:pic>
      <p:grpSp>
        <p:nvGrpSpPr>
          <p:cNvPr name="Group 17" id="17"/>
          <p:cNvGrpSpPr/>
          <p:nvPr/>
        </p:nvGrpSpPr>
        <p:grpSpPr>
          <a:xfrm rot="0">
            <a:off x="763861" y="7012489"/>
            <a:ext cx="2476942" cy="2071640"/>
            <a:chOff x="0" y="0"/>
            <a:chExt cx="725366" cy="60667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725366" cy="606675"/>
            </a:xfrm>
            <a:custGeom>
              <a:avLst/>
              <a:gdLst/>
              <a:ahLst/>
              <a:cxnLst/>
              <a:rect r="r" b="b" t="t" l="l"/>
              <a:pathLst>
                <a:path h="606675" w="725366">
                  <a:moveTo>
                    <a:pt x="0" y="0"/>
                  </a:moveTo>
                  <a:lnTo>
                    <a:pt x="725366" y="0"/>
                  </a:lnTo>
                  <a:lnTo>
                    <a:pt x="725366" y="606675"/>
                  </a:lnTo>
                  <a:lnTo>
                    <a:pt x="0" y="606675"/>
                  </a:lnTo>
                  <a:close/>
                </a:path>
              </a:pathLst>
            </a:custGeom>
            <a:solidFill>
              <a:srgbClr val="FFF3DF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499251" y="5852479"/>
            <a:ext cx="1006163" cy="863601"/>
            <a:chOff x="0" y="0"/>
            <a:chExt cx="651654" cy="559322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51654" cy="559322"/>
            </a:xfrm>
            <a:custGeom>
              <a:avLst/>
              <a:gdLst/>
              <a:ahLst/>
              <a:cxnLst/>
              <a:rect r="r" b="b" t="t" l="l"/>
              <a:pathLst>
                <a:path h="559322" w="651654">
                  <a:moveTo>
                    <a:pt x="448012" y="0"/>
                  </a:moveTo>
                  <a:lnTo>
                    <a:pt x="203642" y="0"/>
                  </a:lnTo>
                  <a:lnTo>
                    <a:pt x="203642" y="174788"/>
                  </a:lnTo>
                  <a:lnTo>
                    <a:pt x="0" y="174788"/>
                  </a:lnTo>
                  <a:lnTo>
                    <a:pt x="0" y="384534"/>
                  </a:lnTo>
                  <a:lnTo>
                    <a:pt x="203642" y="384534"/>
                  </a:lnTo>
                  <a:lnTo>
                    <a:pt x="203642" y="559322"/>
                  </a:lnTo>
                  <a:lnTo>
                    <a:pt x="448012" y="559322"/>
                  </a:lnTo>
                  <a:lnTo>
                    <a:pt x="448012" y="384534"/>
                  </a:lnTo>
                  <a:lnTo>
                    <a:pt x="651654" y="384534"/>
                  </a:lnTo>
                  <a:lnTo>
                    <a:pt x="651654" y="174788"/>
                  </a:lnTo>
                  <a:lnTo>
                    <a:pt x="448012" y="174788"/>
                  </a:lnTo>
                  <a:lnTo>
                    <a:pt x="448012" y="0"/>
                  </a:lnTo>
                  <a:close/>
                </a:path>
              </a:pathLst>
            </a:custGeom>
            <a:solidFill>
              <a:srgbClr val="CE10FA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152731" y="83466"/>
              <a:ext cx="346191" cy="3447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TextBox 22" id="22"/>
          <p:cNvSpPr txBox="true"/>
          <p:nvPr/>
        </p:nvSpPr>
        <p:spPr>
          <a:xfrm rot="0">
            <a:off x="15303545" y="4162357"/>
            <a:ext cx="1673297" cy="571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01"/>
              </a:lnSpc>
            </a:pPr>
            <a:r>
              <a:rPr lang="en-US" sz="3358">
                <a:solidFill>
                  <a:srgbClr val="FFFFFF"/>
                </a:solidFill>
                <a:latin typeface="Montserrat 2 Medium"/>
              </a:rPr>
              <a:t>+50%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1629992" y="4121374"/>
            <a:ext cx="1684959" cy="5715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22"/>
              </a:lnSpc>
            </a:pPr>
            <a:r>
              <a:rPr lang="en-US" sz="3373">
                <a:solidFill>
                  <a:srgbClr val="FFF3DF"/>
                </a:solidFill>
                <a:latin typeface="Montserrat 2 Medium"/>
              </a:rPr>
              <a:t>70,000</a:t>
            </a:r>
          </a:p>
        </p:txBody>
      </p:sp>
      <p:grpSp>
        <p:nvGrpSpPr>
          <p:cNvPr name="Group 24" id="24"/>
          <p:cNvGrpSpPr/>
          <p:nvPr/>
        </p:nvGrpSpPr>
        <p:grpSpPr>
          <a:xfrm rot="0">
            <a:off x="746978" y="4158479"/>
            <a:ext cx="2510709" cy="1391108"/>
            <a:chOff x="0" y="0"/>
            <a:chExt cx="837242" cy="46389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37242" cy="463890"/>
            </a:xfrm>
            <a:custGeom>
              <a:avLst/>
              <a:gdLst/>
              <a:ahLst/>
              <a:cxnLst/>
              <a:rect r="r" b="b" t="t" l="l"/>
              <a:pathLst>
                <a:path h="463890" w="837242">
                  <a:moveTo>
                    <a:pt x="0" y="0"/>
                  </a:moveTo>
                  <a:lnTo>
                    <a:pt x="837242" y="0"/>
                  </a:lnTo>
                  <a:lnTo>
                    <a:pt x="837242" y="463890"/>
                  </a:lnTo>
                  <a:lnTo>
                    <a:pt x="0" y="463890"/>
                  </a:lnTo>
                  <a:close/>
                </a:path>
              </a:pathLst>
            </a:custGeom>
            <a:solidFill>
              <a:srgbClr val="FFF3DF"/>
            </a:solidFill>
          </p:spPr>
        </p:sp>
      </p:grpSp>
      <p:sp>
        <p:nvSpPr>
          <p:cNvPr name="TextBox 26" id="26"/>
          <p:cNvSpPr txBox="true"/>
          <p:nvPr/>
        </p:nvSpPr>
        <p:spPr>
          <a:xfrm rot="0">
            <a:off x="931487" y="4542893"/>
            <a:ext cx="2141691" cy="65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02"/>
              </a:lnSpc>
            </a:pPr>
            <a:r>
              <a:rPr lang="en-US" sz="2001" spc="20">
                <a:solidFill>
                  <a:srgbClr val="8A30BB"/>
                </a:solidFill>
                <a:latin typeface="Montserrat Classic Bold"/>
              </a:rPr>
              <a:t>Ratio of </a:t>
            </a:r>
          </a:p>
          <a:p>
            <a:pPr algn="ctr" marL="0" indent="0" lvl="0">
              <a:lnSpc>
                <a:spcPts val="2602"/>
              </a:lnSpc>
              <a:spcBef>
                <a:spcPct val="0"/>
              </a:spcBef>
            </a:pPr>
            <a:r>
              <a:rPr lang="en-US" sz="2001" spc="20">
                <a:solidFill>
                  <a:srgbClr val="8A30BB"/>
                </a:solidFill>
                <a:latin typeface="Montserrat Classic Bold"/>
              </a:rPr>
              <a:t>Like to Dislike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4208887" y="4607195"/>
            <a:ext cx="1729919" cy="7058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19"/>
              </a:lnSpc>
            </a:pPr>
            <a:r>
              <a:rPr lang="en-US" sz="4085">
                <a:solidFill>
                  <a:srgbClr val="3D1D66"/>
                </a:solidFill>
                <a:latin typeface="Montserrat Classic Bold"/>
              </a:rPr>
              <a:t>1:1.1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7073189" y="4616720"/>
            <a:ext cx="2487949" cy="704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84"/>
              </a:lnSpc>
            </a:pPr>
            <a:r>
              <a:rPr lang="en-US" sz="4131">
                <a:solidFill>
                  <a:srgbClr val="FFFFFF"/>
                </a:solidFill>
                <a:latin typeface="Montserrat Classic Bold"/>
              </a:rPr>
              <a:t>1:5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6665466" y="3989641"/>
            <a:ext cx="3211050" cy="349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FFF3DF"/>
                </a:solidFill>
                <a:latin typeface="Montserrat Classic Bold"/>
              </a:rPr>
              <a:t>Industry Standards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3896851" y="3989641"/>
            <a:ext cx="2343598" cy="349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FFF3DF"/>
                </a:solidFill>
                <a:latin typeface="Montserrat Classic Bold"/>
              </a:rPr>
              <a:t>Ador's Ratio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6573232" y="4769014"/>
            <a:ext cx="203518" cy="4923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2742">
                <a:solidFill>
                  <a:srgbClr val="FFF3DF"/>
                </a:solidFill>
                <a:latin typeface="Arimo Bold"/>
              </a:rPr>
              <a:t>&gt;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840484" y="7252795"/>
            <a:ext cx="2323696" cy="1622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000" spc="20">
                <a:solidFill>
                  <a:srgbClr val="8A30BB"/>
                </a:solidFill>
                <a:latin typeface="Montserrat Classic Bold"/>
              </a:rPr>
              <a:t>Ratio </a:t>
            </a:r>
          </a:p>
          <a:p>
            <a:pPr algn="ctr">
              <a:lnSpc>
                <a:spcPts val="2600"/>
              </a:lnSpc>
            </a:pPr>
            <a:r>
              <a:rPr lang="en-US" sz="2000" spc="20">
                <a:solidFill>
                  <a:srgbClr val="8A30BB"/>
                </a:solidFill>
                <a:latin typeface="Montserrat Classic Bold"/>
              </a:rPr>
              <a:t>of</a:t>
            </a:r>
          </a:p>
          <a:p>
            <a:pPr algn="ctr">
              <a:lnSpc>
                <a:spcPts val="2600"/>
              </a:lnSpc>
            </a:pPr>
            <a:r>
              <a:rPr lang="en-US" sz="2000" spc="20">
                <a:solidFill>
                  <a:srgbClr val="8A30BB"/>
                </a:solidFill>
                <a:latin typeface="Montserrat Classic Bold"/>
              </a:rPr>
              <a:t>Male to Female </a:t>
            </a:r>
          </a:p>
          <a:p>
            <a:pPr algn="ctr" marL="0" indent="0" lvl="0">
              <a:lnSpc>
                <a:spcPts val="2600"/>
              </a:lnSpc>
              <a:spcBef>
                <a:spcPct val="0"/>
              </a:spcBef>
            </a:pPr>
            <a:r>
              <a:rPr lang="en-US" sz="2000" spc="20">
                <a:solidFill>
                  <a:srgbClr val="8A30BB"/>
                </a:solidFill>
                <a:latin typeface="Montserrat Classic Bold"/>
              </a:rPr>
              <a:t>Daily Active Users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6796428" y="8262506"/>
            <a:ext cx="294323" cy="3065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6"/>
              </a:lnSpc>
            </a:pPr>
            <a:r>
              <a:rPr lang="en-US" sz="1804">
                <a:solidFill>
                  <a:srgbClr val="FFF3DF"/>
                </a:solidFill>
                <a:latin typeface="Montserrat Classic Bold"/>
              </a:rPr>
              <a:t>6:1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9033907" y="6480796"/>
            <a:ext cx="277336" cy="3065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6"/>
              </a:lnSpc>
            </a:pPr>
            <a:r>
              <a:rPr lang="en-US" sz="1804">
                <a:solidFill>
                  <a:srgbClr val="FFF3DF"/>
                </a:solidFill>
                <a:latin typeface="Montserrat Classic Bold"/>
              </a:rPr>
              <a:t>3:1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1193150" y="5140326"/>
            <a:ext cx="2627191" cy="6063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FF3DF"/>
                </a:solidFill>
                <a:latin typeface="Montserrat 2 Medium"/>
              </a:rPr>
              <a:t>Matches</a:t>
            </a:r>
          </a:p>
        </p:txBody>
      </p:sp>
      <p:sp>
        <p:nvSpPr>
          <p:cNvPr name="Freeform 36" id="36"/>
          <p:cNvSpPr/>
          <p:nvPr/>
        </p:nvSpPr>
        <p:spPr>
          <a:xfrm flipH="false" flipV="false" rot="0">
            <a:off x="10819491" y="8575884"/>
            <a:ext cx="3374510" cy="1061437"/>
          </a:xfrm>
          <a:custGeom>
            <a:avLst/>
            <a:gdLst/>
            <a:ahLst/>
            <a:cxnLst/>
            <a:rect r="r" b="b" t="t" l="l"/>
            <a:pathLst>
              <a:path h="1061437" w="3374510">
                <a:moveTo>
                  <a:pt x="0" y="0"/>
                </a:moveTo>
                <a:lnTo>
                  <a:pt x="3374510" y="0"/>
                </a:lnTo>
                <a:lnTo>
                  <a:pt x="3374510" y="1061436"/>
                </a:lnTo>
                <a:lnTo>
                  <a:pt x="0" y="10614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7" id="37"/>
          <p:cNvSpPr txBox="true"/>
          <p:nvPr/>
        </p:nvSpPr>
        <p:spPr>
          <a:xfrm rot="0">
            <a:off x="11492502" y="7791462"/>
            <a:ext cx="2092794" cy="5881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55"/>
              </a:lnSpc>
            </a:pPr>
            <a:r>
              <a:rPr lang="en-US" sz="3468">
                <a:solidFill>
                  <a:srgbClr val="FFF3DF"/>
                </a:solidFill>
                <a:latin typeface="Montserrat 2 Medium"/>
              </a:rPr>
              <a:t>300,000 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1145706" y="7468858"/>
            <a:ext cx="2722080" cy="2992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07"/>
              </a:lnSpc>
            </a:pPr>
            <a:r>
              <a:rPr lang="en-US" sz="1719">
                <a:solidFill>
                  <a:srgbClr val="FFF3DF"/>
                </a:solidFill>
                <a:latin typeface="Montserrat 2"/>
              </a:rPr>
              <a:t>Engagement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4667270" y="7478383"/>
            <a:ext cx="2945847" cy="2313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46"/>
              </a:lnSpc>
            </a:pPr>
            <a:r>
              <a:rPr lang="en-US" sz="1390">
                <a:solidFill>
                  <a:srgbClr val="FFFFFF"/>
                </a:solidFill>
                <a:latin typeface="Montserrat 2"/>
              </a:rPr>
              <a:t>Growth in Engagement: M-O-M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5083393" y="7738320"/>
            <a:ext cx="1927365" cy="571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01"/>
              </a:lnSpc>
            </a:pPr>
            <a:r>
              <a:rPr lang="en-US" sz="3358">
                <a:solidFill>
                  <a:srgbClr val="FFFFFF"/>
                </a:solidFill>
                <a:latin typeface="Montserrat 2 Medium"/>
              </a:rPr>
              <a:t>+55%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1225304" y="6233205"/>
            <a:ext cx="2627191" cy="5332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FFF3DF"/>
                </a:solidFill>
                <a:latin typeface="Montserrat 2 Medium"/>
              </a:rPr>
              <a:t>Retention ( WAU/MAU) last month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1641993" y="6676320"/>
            <a:ext cx="1684959" cy="5714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22"/>
              </a:lnSpc>
            </a:pPr>
            <a:r>
              <a:rPr lang="en-US" sz="3373">
                <a:solidFill>
                  <a:srgbClr val="FFF3DF"/>
                </a:solidFill>
                <a:latin typeface="Montserrat 2 Medium"/>
              </a:rPr>
              <a:t>43.6 %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4667270" y="6203172"/>
            <a:ext cx="3178976" cy="1044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Montserrat 2 Medium"/>
              </a:rPr>
              <a:t>3x Better than Past Months - Aug to Nov 2022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4412781" y="5037079"/>
            <a:ext cx="3454825" cy="850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Montserrat 2 Medium"/>
              </a:rPr>
              <a:t>4x Improved Results in Top 3 Months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5422317" y="8987920"/>
            <a:ext cx="1249518" cy="571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01"/>
              </a:lnSpc>
            </a:pPr>
            <a:r>
              <a:rPr lang="en-US" sz="3358">
                <a:solidFill>
                  <a:srgbClr val="FFFFFF"/>
                </a:solidFill>
                <a:latin typeface="Montserrat 2 Medium"/>
              </a:rPr>
              <a:t>+40%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13326952" y="8633034"/>
            <a:ext cx="6012764" cy="2808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66"/>
              </a:lnSpc>
            </a:pPr>
            <a:r>
              <a:rPr lang="en-US" sz="1690">
                <a:solidFill>
                  <a:srgbClr val="FFFFFF"/>
                </a:solidFill>
                <a:latin typeface="Montserrat 2"/>
              </a:rPr>
              <a:t>Growth in MAU ( Last month )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11834499" y="8979768"/>
            <a:ext cx="1299947" cy="5881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55"/>
              </a:lnSpc>
            </a:pPr>
            <a:r>
              <a:rPr lang="en-US" sz="3468">
                <a:solidFill>
                  <a:srgbClr val="FFF3DF"/>
                </a:solidFill>
                <a:latin typeface="Montserrat 2 Medium"/>
              </a:rPr>
              <a:t>7500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11289525" y="8623509"/>
            <a:ext cx="2722080" cy="2991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07"/>
              </a:lnSpc>
            </a:pPr>
            <a:r>
              <a:rPr lang="en-US" sz="1719">
                <a:solidFill>
                  <a:srgbClr val="FFF3DF"/>
                </a:solidFill>
                <a:latin typeface="IBM Plex Sans"/>
              </a:rPr>
              <a:t>Monthly Active Users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4351365" y="9439585"/>
            <a:ext cx="404971" cy="3065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6"/>
              </a:lnSpc>
            </a:pPr>
            <a:r>
              <a:rPr lang="en-US" sz="1804">
                <a:solidFill>
                  <a:srgbClr val="FFF5E5"/>
                </a:solidFill>
                <a:latin typeface="Montserrat Classic Bold"/>
              </a:rPr>
              <a:t>10:1</a:t>
            </a:r>
          </a:p>
        </p:txBody>
      </p:sp>
      <p:sp>
        <p:nvSpPr>
          <p:cNvPr name="Freeform 50" id="50"/>
          <p:cNvSpPr/>
          <p:nvPr/>
        </p:nvSpPr>
        <p:spPr>
          <a:xfrm flipH="false" flipV="false" rot="0">
            <a:off x="14243646" y="8482627"/>
            <a:ext cx="3945468" cy="93257"/>
          </a:xfrm>
          <a:custGeom>
            <a:avLst/>
            <a:gdLst/>
            <a:ahLst/>
            <a:cxnLst/>
            <a:rect r="r" b="b" t="t" l="l"/>
            <a:pathLst>
              <a:path h="93257" w="3945468">
                <a:moveTo>
                  <a:pt x="0" y="0"/>
                </a:moveTo>
                <a:lnTo>
                  <a:pt x="3945467" y="0"/>
                </a:lnTo>
                <a:lnTo>
                  <a:pt x="3945467" y="93257"/>
                </a:lnTo>
                <a:lnTo>
                  <a:pt x="0" y="932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0">
            <a:off x="14253389" y="7281519"/>
            <a:ext cx="3945468" cy="93257"/>
          </a:xfrm>
          <a:custGeom>
            <a:avLst/>
            <a:gdLst/>
            <a:ahLst/>
            <a:cxnLst/>
            <a:rect r="r" b="b" t="t" l="l"/>
            <a:pathLst>
              <a:path h="93257" w="3945468">
                <a:moveTo>
                  <a:pt x="0" y="0"/>
                </a:moveTo>
                <a:lnTo>
                  <a:pt x="3945468" y="0"/>
                </a:lnTo>
                <a:lnTo>
                  <a:pt x="3945468" y="93256"/>
                </a:lnTo>
                <a:lnTo>
                  <a:pt x="0" y="932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2" id="52"/>
          <p:cNvSpPr/>
          <p:nvPr/>
        </p:nvSpPr>
        <p:spPr>
          <a:xfrm flipH="false" flipV="false" rot="0">
            <a:off x="14243646" y="6081473"/>
            <a:ext cx="3945468" cy="93257"/>
          </a:xfrm>
          <a:custGeom>
            <a:avLst/>
            <a:gdLst/>
            <a:ahLst/>
            <a:cxnLst/>
            <a:rect r="r" b="b" t="t" l="l"/>
            <a:pathLst>
              <a:path h="93257" w="3945468">
                <a:moveTo>
                  <a:pt x="0" y="0"/>
                </a:moveTo>
                <a:lnTo>
                  <a:pt x="3945467" y="0"/>
                </a:lnTo>
                <a:lnTo>
                  <a:pt x="3945467" y="93257"/>
                </a:lnTo>
                <a:lnTo>
                  <a:pt x="0" y="932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3" id="53"/>
          <p:cNvSpPr/>
          <p:nvPr/>
        </p:nvSpPr>
        <p:spPr>
          <a:xfrm flipH="false" flipV="false" rot="0">
            <a:off x="14253389" y="4761483"/>
            <a:ext cx="3945468" cy="93257"/>
          </a:xfrm>
          <a:custGeom>
            <a:avLst/>
            <a:gdLst/>
            <a:ahLst/>
            <a:cxnLst/>
            <a:rect r="r" b="b" t="t" l="l"/>
            <a:pathLst>
              <a:path h="93257" w="3945468">
                <a:moveTo>
                  <a:pt x="0" y="0"/>
                </a:moveTo>
                <a:lnTo>
                  <a:pt x="3945468" y="0"/>
                </a:lnTo>
                <a:lnTo>
                  <a:pt x="3945468" y="93256"/>
                </a:lnTo>
                <a:lnTo>
                  <a:pt x="0" y="932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4" id="54"/>
          <p:cNvSpPr txBox="true"/>
          <p:nvPr/>
        </p:nvSpPr>
        <p:spPr>
          <a:xfrm rot="0">
            <a:off x="14586512" y="3852920"/>
            <a:ext cx="3259734" cy="2808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66"/>
              </a:lnSpc>
            </a:pPr>
            <a:r>
              <a:rPr lang="en-US" sz="1690">
                <a:solidFill>
                  <a:srgbClr val="FFFFFF"/>
                </a:solidFill>
                <a:latin typeface="Montserrat 2"/>
              </a:rPr>
              <a:t>Growth in Sign-Ups: M-O-M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11177859" y="3851984"/>
            <a:ext cx="2722080" cy="3227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87"/>
              </a:lnSpc>
            </a:pPr>
            <a:r>
              <a:rPr lang="en-US" sz="1919">
                <a:solidFill>
                  <a:srgbClr val="FFF3DF"/>
                </a:solidFill>
                <a:latin typeface="Montserrat 2"/>
              </a:rPr>
              <a:t>Installs</a:t>
            </a:r>
          </a:p>
        </p:txBody>
      </p:sp>
      <p:sp>
        <p:nvSpPr>
          <p:cNvPr name="Freeform 56" id="56"/>
          <p:cNvSpPr/>
          <p:nvPr/>
        </p:nvSpPr>
        <p:spPr>
          <a:xfrm flipH="false" flipV="false" rot="0">
            <a:off x="18003885" y="252944"/>
            <a:ext cx="242006" cy="236258"/>
          </a:xfrm>
          <a:custGeom>
            <a:avLst/>
            <a:gdLst/>
            <a:ahLst/>
            <a:cxnLst/>
            <a:rect r="r" b="b" t="t" l="l"/>
            <a:pathLst>
              <a:path h="236258" w="242006">
                <a:moveTo>
                  <a:pt x="0" y="0"/>
                </a:moveTo>
                <a:lnTo>
                  <a:pt x="242006" y="0"/>
                </a:lnTo>
                <a:lnTo>
                  <a:pt x="242006" y="236258"/>
                </a:lnTo>
                <a:lnTo>
                  <a:pt x="0" y="2362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7" id="57"/>
          <p:cNvSpPr/>
          <p:nvPr/>
        </p:nvSpPr>
        <p:spPr>
          <a:xfrm flipH="false" flipV="false" rot="0">
            <a:off x="-135446" y="10039752"/>
            <a:ext cx="18558893" cy="438665"/>
          </a:xfrm>
          <a:custGeom>
            <a:avLst/>
            <a:gdLst/>
            <a:ahLst/>
            <a:cxnLst/>
            <a:rect r="r" b="b" t="t" l="l"/>
            <a:pathLst>
              <a:path h="438665" w="18558893">
                <a:moveTo>
                  <a:pt x="0" y="0"/>
                </a:moveTo>
                <a:lnTo>
                  <a:pt x="18558892" y="0"/>
                </a:lnTo>
                <a:lnTo>
                  <a:pt x="18558892" y="438665"/>
                </a:lnTo>
                <a:lnTo>
                  <a:pt x="0" y="4386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D1D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749419" y="0"/>
            <a:ext cx="1445179" cy="1445179"/>
          </a:xfrm>
          <a:custGeom>
            <a:avLst/>
            <a:gdLst/>
            <a:ahLst/>
            <a:cxnLst/>
            <a:rect r="r" b="b" t="t" l="l"/>
            <a:pathLst>
              <a:path h="1445179" w="1445179">
                <a:moveTo>
                  <a:pt x="0" y="0"/>
                </a:moveTo>
                <a:lnTo>
                  <a:pt x="1445179" y="0"/>
                </a:lnTo>
                <a:lnTo>
                  <a:pt x="1445179" y="1445179"/>
                </a:lnTo>
                <a:lnTo>
                  <a:pt x="0" y="14451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92469" y="1977981"/>
            <a:ext cx="17527431" cy="406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250"/>
              </a:lnSpc>
              <a:spcBef>
                <a:spcPct val="0"/>
              </a:spcBef>
            </a:pPr>
            <a:r>
              <a:rPr lang="en-US" sz="2500" spc="25">
                <a:solidFill>
                  <a:srgbClr val="FFF5E5"/>
                </a:solidFill>
                <a:latin typeface="Montserrat Classic Bold"/>
              </a:rPr>
              <a:t>GLOBAL RELATIONSHIP-TECH MARKET SIZE: </a:t>
            </a:r>
            <a:r>
              <a:rPr lang="en-US" sz="2500" spc="25">
                <a:solidFill>
                  <a:srgbClr val="FFF5E5"/>
                </a:solidFill>
                <a:latin typeface="Montserrat Classic"/>
              </a:rPr>
              <a:t>USD 10 Billion by 2027 at CAGR of 7%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179396" y="9586641"/>
            <a:ext cx="16964542" cy="415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33"/>
              </a:lnSpc>
            </a:pPr>
            <a:r>
              <a:rPr lang="en-US" sz="2381">
                <a:solidFill>
                  <a:srgbClr val="FFF5E5"/>
                </a:solidFill>
                <a:latin typeface="Montserrat Classic Bold"/>
              </a:rPr>
              <a:t>India is a Young Nation:</a:t>
            </a:r>
            <a:r>
              <a:rPr lang="en-US" sz="2381">
                <a:solidFill>
                  <a:srgbClr val="FFF5E5"/>
                </a:solidFill>
                <a:latin typeface="Montserrat Classic"/>
              </a:rPr>
              <a:t> More than 50% of Indian Population is below 28 years of Age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-10800000">
            <a:off x="294758" y="9104357"/>
            <a:ext cx="17698483" cy="418328"/>
          </a:xfrm>
          <a:custGeom>
            <a:avLst/>
            <a:gdLst/>
            <a:ahLst/>
            <a:cxnLst/>
            <a:rect r="r" b="b" t="t" l="l"/>
            <a:pathLst>
              <a:path h="418328" w="17698483">
                <a:moveTo>
                  <a:pt x="0" y="0"/>
                </a:moveTo>
                <a:lnTo>
                  <a:pt x="17698484" y="0"/>
                </a:lnTo>
                <a:lnTo>
                  <a:pt x="17698484" y="418327"/>
                </a:lnTo>
                <a:lnTo>
                  <a:pt x="0" y="4183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1841754" y="2554670"/>
            <a:ext cx="4991100" cy="6191641"/>
            <a:chOff x="0" y="0"/>
            <a:chExt cx="1688347" cy="209445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688348" cy="2094456"/>
            </a:xfrm>
            <a:custGeom>
              <a:avLst/>
              <a:gdLst/>
              <a:ahLst/>
              <a:cxnLst/>
              <a:rect r="r" b="b" t="t" l="l"/>
              <a:pathLst>
                <a:path h="2094456" w="1688348">
                  <a:moveTo>
                    <a:pt x="1563887" y="2094456"/>
                  </a:moveTo>
                  <a:lnTo>
                    <a:pt x="124460" y="2094456"/>
                  </a:lnTo>
                  <a:cubicBezTo>
                    <a:pt x="55880" y="2094456"/>
                    <a:pt x="0" y="2038576"/>
                    <a:pt x="0" y="196999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3887" y="0"/>
                  </a:lnTo>
                  <a:cubicBezTo>
                    <a:pt x="1632467" y="0"/>
                    <a:pt x="1688348" y="55880"/>
                    <a:pt x="1688348" y="124460"/>
                  </a:cubicBezTo>
                  <a:lnTo>
                    <a:pt x="1688348" y="1969996"/>
                  </a:lnTo>
                  <a:cubicBezTo>
                    <a:pt x="1688348" y="2038576"/>
                    <a:pt x="1632467" y="2094456"/>
                    <a:pt x="1563887" y="2094456"/>
                  </a:cubicBezTo>
                  <a:close/>
                </a:path>
              </a:pathLst>
            </a:custGeom>
            <a:solidFill>
              <a:srgbClr val="FFF5E5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6450604" y="2554670"/>
            <a:ext cx="4991100" cy="6191641"/>
            <a:chOff x="0" y="0"/>
            <a:chExt cx="1688347" cy="209445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688348" cy="2094456"/>
            </a:xfrm>
            <a:custGeom>
              <a:avLst/>
              <a:gdLst/>
              <a:ahLst/>
              <a:cxnLst/>
              <a:rect r="r" b="b" t="t" l="l"/>
              <a:pathLst>
                <a:path h="2094456" w="1688348">
                  <a:moveTo>
                    <a:pt x="1563887" y="2094456"/>
                  </a:moveTo>
                  <a:lnTo>
                    <a:pt x="124460" y="2094456"/>
                  </a:lnTo>
                  <a:cubicBezTo>
                    <a:pt x="55880" y="2094456"/>
                    <a:pt x="0" y="2038576"/>
                    <a:pt x="0" y="196999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3887" y="0"/>
                  </a:lnTo>
                  <a:cubicBezTo>
                    <a:pt x="1632467" y="0"/>
                    <a:pt x="1688348" y="55880"/>
                    <a:pt x="1688348" y="124460"/>
                  </a:cubicBezTo>
                  <a:lnTo>
                    <a:pt x="1688348" y="1969996"/>
                  </a:lnTo>
                  <a:cubicBezTo>
                    <a:pt x="1688348" y="2038576"/>
                    <a:pt x="1632467" y="2094456"/>
                    <a:pt x="1563887" y="2094456"/>
                  </a:cubicBezTo>
                  <a:close/>
                </a:path>
              </a:pathLst>
            </a:custGeom>
            <a:solidFill>
              <a:srgbClr val="FFF5E5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078504" y="2554670"/>
            <a:ext cx="4991100" cy="6191641"/>
            <a:chOff x="0" y="0"/>
            <a:chExt cx="1688347" cy="209445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688348" cy="2094456"/>
            </a:xfrm>
            <a:custGeom>
              <a:avLst/>
              <a:gdLst/>
              <a:ahLst/>
              <a:cxnLst/>
              <a:rect r="r" b="b" t="t" l="l"/>
              <a:pathLst>
                <a:path h="2094456" w="1688348">
                  <a:moveTo>
                    <a:pt x="1563887" y="2094456"/>
                  </a:moveTo>
                  <a:lnTo>
                    <a:pt x="124460" y="2094456"/>
                  </a:lnTo>
                  <a:cubicBezTo>
                    <a:pt x="55880" y="2094456"/>
                    <a:pt x="0" y="2038576"/>
                    <a:pt x="0" y="196999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3887" y="0"/>
                  </a:lnTo>
                  <a:cubicBezTo>
                    <a:pt x="1632467" y="0"/>
                    <a:pt x="1688348" y="55880"/>
                    <a:pt x="1688348" y="124460"/>
                  </a:cubicBezTo>
                  <a:lnTo>
                    <a:pt x="1688348" y="1969996"/>
                  </a:lnTo>
                  <a:cubicBezTo>
                    <a:pt x="1688348" y="2038576"/>
                    <a:pt x="1632467" y="2094456"/>
                    <a:pt x="1563887" y="2094456"/>
                  </a:cubicBezTo>
                  <a:close/>
                </a:path>
              </a:pathLst>
            </a:custGeom>
            <a:solidFill>
              <a:srgbClr val="FFF5E5"/>
            </a:solid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1328889" y="2926708"/>
            <a:ext cx="1729631" cy="4342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80"/>
              </a:lnSpc>
            </a:pPr>
            <a:r>
              <a:rPr lang="en-US" sz="3000">
                <a:solidFill>
                  <a:srgbClr val="8A30BB"/>
                </a:solidFill>
                <a:latin typeface="Montserrat 1 Bold"/>
              </a:rPr>
              <a:t>TAM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627389" y="2926708"/>
            <a:ext cx="1729631" cy="4342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80"/>
              </a:lnSpc>
            </a:pPr>
            <a:r>
              <a:rPr lang="en-US" sz="3000">
                <a:solidFill>
                  <a:srgbClr val="8A30BB"/>
                </a:solidFill>
                <a:latin typeface="Montserrat 1 Bold"/>
              </a:rPr>
              <a:t>SAM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109141" y="2926708"/>
            <a:ext cx="1729631" cy="4342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80"/>
              </a:lnSpc>
            </a:pPr>
            <a:r>
              <a:rPr lang="en-US" sz="3000">
                <a:solidFill>
                  <a:srgbClr val="8A30BB"/>
                </a:solidFill>
                <a:latin typeface="Montserrat 1 Bold"/>
              </a:rPr>
              <a:t>SOM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6450604" y="5227597"/>
            <a:ext cx="4991100" cy="3671114"/>
            <a:chOff x="0" y="0"/>
            <a:chExt cx="1688347" cy="1241833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688348" cy="1241834"/>
            </a:xfrm>
            <a:custGeom>
              <a:avLst/>
              <a:gdLst/>
              <a:ahLst/>
              <a:cxnLst/>
              <a:rect r="r" b="b" t="t" l="l"/>
              <a:pathLst>
                <a:path h="1241834" w="1688348">
                  <a:moveTo>
                    <a:pt x="1563887" y="1241833"/>
                  </a:moveTo>
                  <a:lnTo>
                    <a:pt x="124460" y="1241833"/>
                  </a:lnTo>
                  <a:cubicBezTo>
                    <a:pt x="55880" y="1241833"/>
                    <a:pt x="0" y="1185953"/>
                    <a:pt x="0" y="11173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3887" y="0"/>
                  </a:lnTo>
                  <a:cubicBezTo>
                    <a:pt x="1632467" y="0"/>
                    <a:pt x="1688348" y="55880"/>
                    <a:pt x="1688348" y="124460"/>
                  </a:cubicBezTo>
                  <a:lnTo>
                    <a:pt x="1688348" y="1117374"/>
                  </a:lnTo>
                  <a:cubicBezTo>
                    <a:pt x="1688348" y="1185953"/>
                    <a:pt x="1632467" y="1241834"/>
                    <a:pt x="1563887" y="1241834"/>
                  </a:cubicBezTo>
                  <a:close/>
                </a:path>
              </a:pathLst>
            </a:custGeom>
            <a:solidFill>
              <a:srgbClr val="CE10FA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071435" y="5227597"/>
            <a:ext cx="4991100" cy="3671114"/>
            <a:chOff x="0" y="0"/>
            <a:chExt cx="1688347" cy="1241833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688348" cy="1241834"/>
            </a:xfrm>
            <a:custGeom>
              <a:avLst/>
              <a:gdLst/>
              <a:ahLst/>
              <a:cxnLst/>
              <a:rect r="r" b="b" t="t" l="l"/>
              <a:pathLst>
                <a:path h="1241834" w="1688348">
                  <a:moveTo>
                    <a:pt x="1563887" y="1241833"/>
                  </a:moveTo>
                  <a:lnTo>
                    <a:pt x="124460" y="1241833"/>
                  </a:lnTo>
                  <a:cubicBezTo>
                    <a:pt x="55880" y="1241833"/>
                    <a:pt x="0" y="1185953"/>
                    <a:pt x="0" y="11173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3887" y="0"/>
                  </a:lnTo>
                  <a:cubicBezTo>
                    <a:pt x="1632467" y="0"/>
                    <a:pt x="1688348" y="55880"/>
                    <a:pt x="1688348" y="124460"/>
                  </a:cubicBezTo>
                  <a:lnTo>
                    <a:pt x="1688348" y="1117374"/>
                  </a:lnTo>
                  <a:cubicBezTo>
                    <a:pt x="1688348" y="1185953"/>
                    <a:pt x="1632467" y="1241834"/>
                    <a:pt x="1563887" y="1241834"/>
                  </a:cubicBezTo>
                  <a:close/>
                </a:path>
              </a:pathLst>
            </a:custGeom>
            <a:solidFill>
              <a:srgbClr val="8A30BB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1829772" y="5227597"/>
            <a:ext cx="4991100" cy="3671114"/>
            <a:chOff x="0" y="0"/>
            <a:chExt cx="1688347" cy="1241833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688348" cy="1241834"/>
            </a:xfrm>
            <a:custGeom>
              <a:avLst/>
              <a:gdLst/>
              <a:ahLst/>
              <a:cxnLst/>
              <a:rect r="r" b="b" t="t" l="l"/>
              <a:pathLst>
                <a:path h="1241834" w="1688348">
                  <a:moveTo>
                    <a:pt x="1563887" y="1241833"/>
                  </a:moveTo>
                  <a:lnTo>
                    <a:pt x="124460" y="1241833"/>
                  </a:lnTo>
                  <a:cubicBezTo>
                    <a:pt x="55880" y="1241833"/>
                    <a:pt x="0" y="1185953"/>
                    <a:pt x="0" y="11173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3887" y="0"/>
                  </a:lnTo>
                  <a:cubicBezTo>
                    <a:pt x="1632467" y="0"/>
                    <a:pt x="1688348" y="55880"/>
                    <a:pt x="1688348" y="124460"/>
                  </a:cubicBezTo>
                  <a:lnTo>
                    <a:pt x="1688348" y="1117374"/>
                  </a:lnTo>
                  <a:cubicBezTo>
                    <a:pt x="1688348" y="1185953"/>
                    <a:pt x="1632467" y="1241834"/>
                    <a:pt x="1563887" y="1241834"/>
                  </a:cubicBezTo>
                  <a:close/>
                </a:path>
              </a:pathLst>
            </a:custGeom>
            <a:solidFill>
              <a:srgbClr val="CB6CE6"/>
            </a:solidFill>
          </p:spPr>
        </p:sp>
      </p:grpSp>
      <p:sp>
        <p:nvSpPr>
          <p:cNvPr name="AutoShape 21" id="21"/>
          <p:cNvSpPr/>
          <p:nvPr/>
        </p:nvSpPr>
        <p:spPr>
          <a:xfrm rot="-10800000">
            <a:off x="1071435" y="7659235"/>
            <a:ext cx="4991100" cy="0"/>
          </a:xfrm>
          <a:prstGeom prst="line">
            <a:avLst/>
          </a:prstGeom>
          <a:ln cap="flat" w="19050">
            <a:solidFill>
              <a:srgbClr val="FFF3D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22" id="22"/>
          <p:cNvGrpSpPr/>
          <p:nvPr/>
        </p:nvGrpSpPr>
        <p:grpSpPr>
          <a:xfrm rot="0">
            <a:off x="2017245" y="3677857"/>
            <a:ext cx="3099481" cy="3099481"/>
            <a:chOff x="0" y="0"/>
            <a:chExt cx="6350000" cy="63500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8A30BB"/>
            </a:solid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13222166" y="4132065"/>
            <a:ext cx="2206311" cy="2206311"/>
            <a:chOff x="0" y="0"/>
            <a:chExt cx="6350000" cy="63500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B6CE6"/>
            </a:solidFill>
          </p:spPr>
        </p:sp>
      </p:grpSp>
      <p:sp>
        <p:nvSpPr>
          <p:cNvPr name="TextBox 26" id="26"/>
          <p:cNvSpPr txBox="true"/>
          <p:nvPr/>
        </p:nvSpPr>
        <p:spPr>
          <a:xfrm rot="0">
            <a:off x="1228584" y="7044104"/>
            <a:ext cx="4676802" cy="379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400">
                <a:solidFill>
                  <a:srgbClr val="FFF5E5"/>
                </a:solidFill>
                <a:latin typeface="Montserrat 1 Bold"/>
              </a:rPr>
              <a:t>Total Available Market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6623983" y="7044104"/>
            <a:ext cx="4661915" cy="3789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400">
                <a:solidFill>
                  <a:srgbClr val="FFF5E5"/>
                </a:solidFill>
                <a:latin typeface="Montserrat 1"/>
              </a:rPr>
              <a:t>Serviceable Available Market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769455" y="7044223"/>
            <a:ext cx="7041242" cy="3789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400">
                <a:solidFill>
                  <a:srgbClr val="FFF3DF"/>
                </a:solidFill>
                <a:latin typeface="Montserrat 1"/>
              </a:rPr>
              <a:t>Serviceable Obtainable Market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559363" y="7959337"/>
            <a:ext cx="4015243" cy="2716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96"/>
              </a:lnSpc>
            </a:pPr>
            <a:r>
              <a:rPr lang="en-US" sz="1800">
                <a:solidFill>
                  <a:srgbClr val="FFF5E5"/>
                </a:solidFill>
                <a:latin typeface="Montserrat 1 Bold"/>
              </a:rPr>
              <a:t>Global Market Size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6766860" y="7912683"/>
            <a:ext cx="4358587" cy="8241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96"/>
              </a:lnSpc>
            </a:pPr>
            <a:r>
              <a:rPr lang="en-US" sz="1800" spc="18">
                <a:solidFill>
                  <a:srgbClr val="FFF5E5"/>
                </a:solidFill>
                <a:latin typeface="Montserrat 1 Bold"/>
              </a:rPr>
              <a:t>Global Market</a:t>
            </a:r>
            <a:r>
              <a:rPr lang="en-US" sz="1800" spc="18">
                <a:solidFill>
                  <a:srgbClr val="FFF5E5"/>
                </a:solidFill>
                <a:latin typeface="Montserrat 1 Bold"/>
              </a:rPr>
              <a:t> </a:t>
            </a:r>
          </a:p>
          <a:p>
            <a:pPr algn="ctr">
              <a:lnSpc>
                <a:spcPts val="2196"/>
              </a:lnSpc>
            </a:pPr>
            <a:r>
              <a:rPr lang="en-US" sz="1800" spc="18">
                <a:solidFill>
                  <a:srgbClr val="FFF5E5"/>
                </a:solidFill>
                <a:latin typeface="Montserrat 1 Bold"/>
              </a:rPr>
              <a:t>Size based on Interests and Passions</a:t>
            </a:r>
          </a:p>
          <a:p>
            <a:pPr algn="ctr">
              <a:lnSpc>
                <a:spcPts val="2196"/>
              </a:lnSpc>
            </a:pPr>
          </a:p>
        </p:txBody>
      </p:sp>
      <p:sp>
        <p:nvSpPr>
          <p:cNvPr name="TextBox 31" id="31"/>
          <p:cNvSpPr txBox="true"/>
          <p:nvPr/>
        </p:nvSpPr>
        <p:spPr>
          <a:xfrm rot="0">
            <a:off x="12317700" y="7959337"/>
            <a:ext cx="4015243" cy="5478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96"/>
              </a:lnSpc>
            </a:pPr>
            <a:r>
              <a:rPr lang="en-US" sz="1800">
                <a:solidFill>
                  <a:srgbClr val="FFF3DF"/>
                </a:solidFill>
                <a:latin typeface="Montserrat 1 Bold"/>
              </a:rPr>
              <a:t>Online Market Size based on Interests in India and USA</a:t>
            </a:r>
          </a:p>
        </p:txBody>
      </p:sp>
      <p:grpSp>
        <p:nvGrpSpPr>
          <p:cNvPr name="Group 32" id="32"/>
          <p:cNvGrpSpPr/>
          <p:nvPr/>
        </p:nvGrpSpPr>
        <p:grpSpPr>
          <a:xfrm rot="0">
            <a:off x="7636155" y="3917599"/>
            <a:ext cx="2619997" cy="2619997"/>
            <a:chOff x="0" y="0"/>
            <a:chExt cx="6350000" cy="63500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E10FA"/>
            </a:solidFill>
          </p:spPr>
        </p:sp>
      </p:grpSp>
      <p:sp>
        <p:nvSpPr>
          <p:cNvPr name="AutoShape 34" id="34"/>
          <p:cNvSpPr/>
          <p:nvPr/>
        </p:nvSpPr>
        <p:spPr>
          <a:xfrm rot="-10800000">
            <a:off x="6450604" y="7640185"/>
            <a:ext cx="4991100" cy="0"/>
          </a:xfrm>
          <a:prstGeom prst="line">
            <a:avLst/>
          </a:prstGeom>
          <a:ln cap="flat" w="19050">
            <a:solidFill>
              <a:srgbClr val="FFF3D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5" id="35"/>
          <p:cNvSpPr/>
          <p:nvPr/>
        </p:nvSpPr>
        <p:spPr>
          <a:xfrm rot="-10800000">
            <a:off x="11829772" y="7621135"/>
            <a:ext cx="4991100" cy="0"/>
          </a:xfrm>
          <a:prstGeom prst="line">
            <a:avLst/>
          </a:prstGeom>
          <a:ln cap="flat" w="19050">
            <a:solidFill>
              <a:srgbClr val="FFF3D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6" id="36"/>
          <p:cNvSpPr txBox="true"/>
          <p:nvPr/>
        </p:nvSpPr>
        <p:spPr>
          <a:xfrm rot="0">
            <a:off x="2301759" y="4665465"/>
            <a:ext cx="2544588" cy="8723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9"/>
              </a:lnSpc>
            </a:pPr>
            <a:r>
              <a:rPr lang="en-US" sz="3000">
                <a:solidFill>
                  <a:srgbClr val="FFF5E5"/>
                </a:solidFill>
                <a:latin typeface="Montserrat 1 Bold"/>
              </a:rPr>
              <a:t>USD </a:t>
            </a:r>
          </a:p>
          <a:p>
            <a:pPr algn="ctr">
              <a:lnSpc>
                <a:spcPts val="3479"/>
              </a:lnSpc>
            </a:pPr>
            <a:r>
              <a:rPr lang="en-US" sz="3000">
                <a:solidFill>
                  <a:srgbClr val="FFF5E5"/>
                </a:solidFill>
                <a:latin typeface="Montserrat 1 Bold"/>
              </a:rPr>
              <a:t>6.09 Billion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8034647" y="4694040"/>
            <a:ext cx="1840587" cy="8228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70"/>
              </a:lnSpc>
              <a:spcBef>
                <a:spcPct val="0"/>
              </a:spcBef>
            </a:pPr>
            <a:r>
              <a:rPr lang="en-US" sz="3000">
                <a:solidFill>
                  <a:srgbClr val="FFF5E5"/>
                </a:solidFill>
                <a:latin typeface="Montserrat 1 Bold"/>
              </a:rPr>
              <a:t>USD</a:t>
            </a:r>
          </a:p>
          <a:p>
            <a:pPr algn="ctr">
              <a:lnSpc>
                <a:spcPts val="3270"/>
              </a:lnSpc>
              <a:spcBef>
                <a:spcPct val="0"/>
              </a:spcBef>
            </a:pPr>
            <a:r>
              <a:rPr lang="en-US" sz="3000">
                <a:solidFill>
                  <a:srgbClr val="FFF5E5"/>
                </a:solidFill>
                <a:latin typeface="Montserrat 1 Bold"/>
              </a:rPr>
              <a:t>3.5 Billion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3453628" y="4766184"/>
            <a:ext cx="1839913" cy="7630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2"/>
              </a:lnSpc>
              <a:spcBef>
                <a:spcPct val="0"/>
              </a:spcBef>
            </a:pPr>
            <a:r>
              <a:rPr lang="en-US" sz="2800">
                <a:solidFill>
                  <a:srgbClr val="FFF5E5"/>
                </a:solidFill>
                <a:latin typeface="Montserrat 1 Bold"/>
              </a:rPr>
              <a:t>USD</a:t>
            </a:r>
          </a:p>
          <a:p>
            <a:pPr algn="ctr">
              <a:lnSpc>
                <a:spcPts val="3052"/>
              </a:lnSpc>
              <a:spcBef>
                <a:spcPct val="0"/>
              </a:spcBef>
            </a:pPr>
            <a:r>
              <a:rPr lang="en-US" sz="2800">
                <a:solidFill>
                  <a:srgbClr val="FFF5E5"/>
                </a:solidFill>
                <a:latin typeface="Montserrat 1 Bold"/>
              </a:rPr>
              <a:t>125 Million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766271" y="635725"/>
            <a:ext cx="15958419" cy="931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80"/>
              </a:lnSpc>
              <a:spcBef>
                <a:spcPct val="0"/>
              </a:spcBef>
            </a:pPr>
            <a:r>
              <a:rPr lang="en-US" sz="2700">
                <a:solidFill>
                  <a:srgbClr val="FFF3DF"/>
                </a:solidFill>
                <a:latin typeface="Montserrat 2 Bold"/>
              </a:rPr>
              <a:t>MARKET SIZE:</a:t>
            </a:r>
            <a:r>
              <a:rPr lang="en-US" sz="2700">
                <a:solidFill>
                  <a:srgbClr val="FFF3DF"/>
                </a:solidFill>
                <a:latin typeface="Montserrat 2 Medium"/>
              </a:rPr>
              <a:t> MULTI BILLION DOLLAR MARKET WITNESSING CONTINUOUS GROWTH WITH INCREASED ENCOURAGEMENT FROM MACRO ECONOMIC DRIVERS</a:t>
            </a:r>
            <a:r>
              <a:rPr lang="en-US" sz="2700">
                <a:solidFill>
                  <a:srgbClr val="FFF3DF"/>
                </a:solidFill>
                <a:latin typeface="Montserrat 2 Medium"/>
              </a:rPr>
              <a:t> </a:t>
            </a:r>
          </a:p>
        </p:txBody>
      </p:sp>
      <p:sp>
        <p:nvSpPr>
          <p:cNvPr name="Freeform 40" id="40"/>
          <p:cNvSpPr/>
          <p:nvPr/>
        </p:nvSpPr>
        <p:spPr>
          <a:xfrm flipH="false" flipV="false" rot="0">
            <a:off x="18003885" y="252944"/>
            <a:ext cx="242006" cy="236258"/>
          </a:xfrm>
          <a:custGeom>
            <a:avLst/>
            <a:gdLst/>
            <a:ahLst/>
            <a:cxnLst/>
            <a:rect r="r" b="b" t="t" l="l"/>
            <a:pathLst>
              <a:path h="236258" w="242006">
                <a:moveTo>
                  <a:pt x="0" y="0"/>
                </a:moveTo>
                <a:lnTo>
                  <a:pt x="242006" y="0"/>
                </a:lnTo>
                <a:lnTo>
                  <a:pt x="242006" y="236258"/>
                </a:lnTo>
                <a:lnTo>
                  <a:pt x="0" y="2362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-135446" y="10039752"/>
            <a:ext cx="18558893" cy="438665"/>
          </a:xfrm>
          <a:custGeom>
            <a:avLst/>
            <a:gdLst/>
            <a:ahLst/>
            <a:cxnLst/>
            <a:rect r="r" b="b" t="t" l="l"/>
            <a:pathLst>
              <a:path h="438665" w="18558893">
                <a:moveTo>
                  <a:pt x="0" y="0"/>
                </a:moveTo>
                <a:lnTo>
                  <a:pt x="18558892" y="0"/>
                </a:lnTo>
                <a:lnTo>
                  <a:pt x="18558892" y="438665"/>
                </a:lnTo>
                <a:lnTo>
                  <a:pt x="0" y="4386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D1D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749419" y="0"/>
            <a:ext cx="1445179" cy="1445179"/>
          </a:xfrm>
          <a:custGeom>
            <a:avLst/>
            <a:gdLst/>
            <a:ahLst/>
            <a:cxnLst/>
            <a:rect r="r" b="b" t="t" l="l"/>
            <a:pathLst>
              <a:path h="1445179" w="1445179">
                <a:moveTo>
                  <a:pt x="0" y="0"/>
                </a:moveTo>
                <a:lnTo>
                  <a:pt x="1445179" y="0"/>
                </a:lnTo>
                <a:lnTo>
                  <a:pt x="1445179" y="1445179"/>
                </a:lnTo>
                <a:lnTo>
                  <a:pt x="0" y="14451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12494" y="6867641"/>
            <a:ext cx="17063012" cy="403308"/>
          </a:xfrm>
          <a:custGeom>
            <a:avLst/>
            <a:gdLst/>
            <a:ahLst/>
            <a:cxnLst/>
            <a:rect r="r" b="b" t="t" l="l"/>
            <a:pathLst>
              <a:path h="403308" w="17063012">
                <a:moveTo>
                  <a:pt x="0" y="0"/>
                </a:moveTo>
                <a:lnTo>
                  <a:pt x="17063012" y="0"/>
                </a:lnTo>
                <a:lnTo>
                  <a:pt x="17063012" y="403308"/>
                </a:lnTo>
                <a:lnTo>
                  <a:pt x="0" y="403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791001" y="7616242"/>
            <a:ext cx="7299508" cy="2372924"/>
            <a:chOff x="0" y="0"/>
            <a:chExt cx="9732678" cy="3163899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2607295"/>
              <a:ext cx="9732678" cy="5566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00"/>
                </a:lnSpc>
                <a:spcBef>
                  <a:spcPct val="0"/>
                </a:spcBef>
              </a:pP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9525"/>
              <a:ext cx="9732678" cy="209835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6239"/>
                </a:lnSpc>
              </a:pPr>
              <a:r>
                <a:rPr lang="en-US" sz="5199">
                  <a:solidFill>
                    <a:srgbClr val="FFF5E5"/>
                  </a:solidFill>
                  <a:latin typeface="Montserrat 1 Bold"/>
                </a:rPr>
                <a:t>Performance </a:t>
              </a:r>
            </a:p>
            <a:p>
              <a:pPr>
                <a:lnSpc>
                  <a:spcPts val="6239"/>
                </a:lnSpc>
              </a:pPr>
              <a:r>
                <a:rPr lang="en-US" sz="5199">
                  <a:solidFill>
                    <a:srgbClr val="FFF5E5"/>
                  </a:solidFill>
                  <a:latin typeface="Montserrat 1 Bold"/>
                </a:rPr>
                <a:t>Marketing</a:t>
              </a: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9922603" y="7575749"/>
            <a:ext cx="1574330" cy="1574330"/>
          </a:xfrm>
          <a:custGeom>
            <a:avLst/>
            <a:gdLst/>
            <a:ahLst/>
            <a:cxnLst/>
            <a:rect r="r" b="b" t="t" l="l"/>
            <a:pathLst>
              <a:path h="1574330" w="1574330">
                <a:moveTo>
                  <a:pt x="0" y="0"/>
                </a:moveTo>
                <a:lnTo>
                  <a:pt x="1574330" y="0"/>
                </a:lnTo>
                <a:lnTo>
                  <a:pt x="1574330" y="1574330"/>
                </a:lnTo>
                <a:lnTo>
                  <a:pt x="0" y="15743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709702" y="7650529"/>
            <a:ext cx="1574330" cy="1499549"/>
          </a:xfrm>
          <a:custGeom>
            <a:avLst/>
            <a:gdLst/>
            <a:ahLst/>
            <a:cxnLst/>
            <a:rect r="r" b="b" t="t" l="l"/>
            <a:pathLst>
              <a:path h="1499549" w="1574330">
                <a:moveTo>
                  <a:pt x="0" y="0"/>
                </a:moveTo>
                <a:lnTo>
                  <a:pt x="1574330" y="0"/>
                </a:lnTo>
                <a:lnTo>
                  <a:pt x="1574330" y="1499550"/>
                </a:lnTo>
                <a:lnTo>
                  <a:pt x="0" y="14995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893331" y="7650078"/>
            <a:ext cx="1621622" cy="1500000"/>
          </a:xfrm>
          <a:custGeom>
            <a:avLst/>
            <a:gdLst/>
            <a:ahLst/>
            <a:cxnLst/>
            <a:rect r="r" b="b" t="t" l="l"/>
            <a:pathLst>
              <a:path h="1500000" w="1621622">
                <a:moveTo>
                  <a:pt x="0" y="0"/>
                </a:moveTo>
                <a:lnTo>
                  <a:pt x="1621622" y="0"/>
                </a:lnTo>
                <a:lnTo>
                  <a:pt x="1621622" y="1500001"/>
                </a:lnTo>
                <a:lnTo>
                  <a:pt x="0" y="15000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619650" y="7575749"/>
            <a:ext cx="1548240" cy="1548240"/>
          </a:xfrm>
          <a:custGeom>
            <a:avLst/>
            <a:gdLst/>
            <a:ahLst/>
            <a:cxnLst/>
            <a:rect r="r" b="b" t="t" l="l"/>
            <a:pathLst>
              <a:path h="1548240" w="1548240">
                <a:moveTo>
                  <a:pt x="0" y="0"/>
                </a:moveTo>
                <a:lnTo>
                  <a:pt x="1548240" y="0"/>
                </a:lnTo>
                <a:lnTo>
                  <a:pt x="1548240" y="1548240"/>
                </a:lnTo>
                <a:lnTo>
                  <a:pt x="0" y="15482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7564154" y="9406350"/>
            <a:ext cx="6129952" cy="3378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97"/>
              </a:lnSpc>
            </a:pPr>
            <a:r>
              <a:rPr lang="en-US" sz="2069" spc="16">
                <a:solidFill>
                  <a:srgbClr val="FFF5E5"/>
                </a:solidFill>
                <a:latin typeface="Montserrat 1 Bold"/>
              </a:rPr>
              <a:t>Google Adwords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131738" y="9435829"/>
            <a:ext cx="6129952" cy="3378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97"/>
              </a:lnSpc>
            </a:pPr>
            <a:r>
              <a:rPr lang="en-US" sz="2069" spc="16">
                <a:solidFill>
                  <a:srgbClr val="FFF5E5"/>
                </a:solidFill>
                <a:latin typeface="Montserrat 1 Bold"/>
              </a:rPr>
              <a:t>Ads on Meta Platform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3619650" y="9414213"/>
            <a:ext cx="6129952" cy="3309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57"/>
              </a:lnSpc>
            </a:pPr>
            <a:r>
              <a:rPr lang="en-US" sz="1969" spc="15">
                <a:solidFill>
                  <a:srgbClr val="FFF5E5"/>
                </a:solidFill>
                <a:latin typeface="Montserrat 1 Bold"/>
              </a:rPr>
              <a:t>Snapchat Ads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5220890" y="1802210"/>
            <a:ext cx="2305782" cy="3013324"/>
          </a:xfrm>
          <a:custGeom>
            <a:avLst/>
            <a:gdLst/>
            <a:ahLst/>
            <a:cxnLst/>
            <a:rect r="r" b="b" t="t" l="l"/>
            <a:pathLst>
              <a:path h="3013324" w="2305782">
                <a:moveTo>
                  <a:pt x="0" y="0"/>
                </a:moveTo>
                <a:lnTo>
                  <a:pt x="2305782" y="0"/>
                </a:lnTo>
                <a:lnTo>
                  <a:pt x="2305782" y="3013324"/>
                </a:lnTo>
                <a:lnTo>
                  <a:pt x="0" y="301332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3871" t="0" r="0" b="-18482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831020" y="1802210"/>
            <a:ext cx="2111056" cy="3013324"/>
          </a:xfrm>
          <a:custGeom>
            <a:avLst/>
            <a:gdLst/>
            <a:ahLst/>
            <a:cxnLst/>
            <a:rect r="r" b="b" t="t" l="l"/>
            <a:pathLst>
              <a:path h="3013324" w="2111056">
                <a:moveTo>
                  <a:pt x="0" y="0"/>
                </a:moveTo>
                <a:lnTo>
                  <a:pt x="2111056" y="0"/>
                </a:lnTo>
                <a:lnTo>
                  <a:pt x="2111056" y="3013324"/>
                </a:lnTo>
                <a:lnTo>
                  <a:pt x="0" y="301332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29470" t="-6428" r="-19034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0980295" y="1802210"/>
            <a:ext cx="1559681" cy="3127911"/>
          </a:xfrm>
          <a:custGeom>
            <a:avLst/>
            <a:gdLst/>
            <a:ahLst/>
            <a:cxnLst/>
            <a:rect r="r" b="b" t="t" l="l"/>
            <a:pathLst>
              <a:path h="3127911" w="1559681">
                <a:moveTo>
                  <a:pt x="0" y="0"/>
                </a:moveTo>
                <a:lnTo>
                  <a:pt x="1559681" y="0"/>
                </a:lnTo>
                <a:lnTo>
                  <a:pt x="1559681" y="3127912"/>
                </a:lnTo>
                <a:lnTo>
                  <a:pt x="0" y="312791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47649" t="0" r="-93362" b="-20176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8920148" y="1802210"/>
            <a:ext cx="1764872" cy="3127911"/>
          </a:xfrm>
          <a:custGeom>
            <a:avLst/>
            <a:gdLst/>
            <a:ahLst/>
            <a:cxnLst/>
            <a:rect r="r" b="b" t="t" l="l"/>
            <a:pathLst>
              <a:path h="3127911" w="1764872">
                <a:moveTo>
                  <a:pt x="0" y="0"/>
                </a:moveTo>
                <a:lnTo>
                  <a:pt x="1764872" y="0"/>
                </a:lnTo>
                <a:lnTo>
                  <a:pt x="1764872" y="3127912"/>
                </a:lnTo>
                <a:lnTo>
                  <a:pt x="0" y="312791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27354" t="0" r="-27354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6896695" y="1813891"/>
            <a:ext cx="1661511" cy="3127911"/>
          </a:xfrm>
          <a:custGeom>
            <a:avLst/>
            <a:gdLst/>
            <a:ahLst/>
            <a:cxnLst/>
            <a:rect r="r" b="b" t="t" l="l"/>
            <a:pathLst>
              <a:path h="3127911" w="1661511">
                <a:moveTo>
                  <a:pt x="0" y="0"/>
                </a:moveTo>
                <a:lnTo>
                  <a:pt x="1661511" y="0"/>
                </a:lnTo>
                <a:lnTo>
                  <a:pt x="1661511" y="3127912"/>
                </a:lnTo>
                <a:lnTo>
                  <a:pt x="0" y="312791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39935" t="0" r="-40335" b="-8589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4610355" y="1750014"/>
            <a:ext cx="2010114" cy="3180107"/>
          </a:xfrm>
          <a:custGeom>
            <a:avLst/>
            <a:gdLst/>
            <a:ahLst/>
            <a:cxnLst/>
            <a:rect r="r" b="b" t="t" l="l"/>
            <a:pathLst>
              <a:path h="3180107" w="2010114">
                <a:moveTo>
                  <a:pt x="0" y="0"/>
                </a:moveTo>
                <a:lnTo>
                  <a:pt x="2010115" y="0"/>
                </a:lnTo>
                <a:lnTo>
                  <a:pt x="2010115" y="3180108"/>
                </a:lnTo>
                <a:lnTo>
                  <a:pt x="0" y="318010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5380" t="0" r="-48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855769" y="3237695"/>
            <a:ext cx="3371187" cy="3496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80"/>
              </a:lnSpc>
            </a:pPr>
            <a:r>
              <a:rPr lang="en-US" sz="2200" spc="17">
                <a:solidFill>
                  <a:srgbClr val="FFFFFF"/>
                </a:solidFill>
                <a:latin typeface="Montserrat 1 Bold"/>
              </a:rPr>
              <a:t>80+ Leaders like</a:t>
            </a:r>
          </a:p>
          <a:p>
            <a:pPr>
              <a:lnSpc>
                <a:spcPts val="3080"/>
              </a:lnSpc>
            </a:pPr>
            <a:r>
              <a:rPr lang="en-US" sz="2200" spc="17">
                <a:solidFill>
                  <a:srgbClr val="FFFFFF"/>
                </a:solidFill>
                <a:latin typeface="Montserrat 1 Bold"/>
              </a:rPr>
              <a:t>World Record Holders,</a:t>
            </a:r>
          </a:p>
          <a:p>
            <a:pPr>
              <a:lnSpc>
                <a:spcPts val="3080"/>
              </a:lnSpc>
            </a:pPr>
            <a:r>
              <a:rPr lang="en-US" sz="2200" spc="17">
                <a:solidFill>
                  <a:srgbClr val="FFFFFF"/>
                </a:solidFill>
                <a:latin typeface="Montserrat 1 Bold"/>
              </a:rPr>
              <a:t>Miss Asia India,</a:t>
            </a:r>
          </a:p>
          <a:p>
            <a:pPr>
              <a:lnSpc>
                <a:spcPts val="3080"/>
              </a:lnSpc>
            </a:pPr>
            <a:r>
              <a:rPr lang="en-US" sz="2200" spc="17">
                <a:solidFill>
                  <a:srgbClr val="FFFFFF"/>
                </a:solidFill>
                <a:latin typeface="Montserrat 1 Bold"/>
              </a:rPr>
              <a:t>Mr Icon India </a:t>
            </a:r>
          </a:p>
          <a:p>
            <a:pPr algn="l">
              <a:lnSpc>
                <a:spcPts val="3080"/>
              </a:lnSpc>
            </a:pPr>
            <a:r>
              <a:rPr lang="en-US" sz="2200" spc="17">
                <a:solidFill>
                  <a:srgbClr val="FFFFFF"/>
                </a:solidFill>
                <a:latin typeface="Montserrat 1 Bold"/>
              </a:rPr>
              <a:t>sharing their story showcasing - </a:t>
            </a:r>
            <a:r>
              <a:rPr lang="en-US" sz="2200" spc="17">
                <a:solidFill>
                  <a:srgbClr val="FFFFFF"/>
                </a:solidFill>
                <a:latin typeface="Montserrat 1 Bold Italics"/>
              </a:rPr>
              <a:t>Interests are at the core of Growth and Relationships</a:t>
            </a:r>
          </a:p>
        </p:txBody>
      </p:sp>
      <p:grpSp>
        <p:nvGrpSpPr>
          <p:cNvPr name="Group 21" id="21"/>
          <p:cNvGrpSpPr/>
          <p:nvPr/>
        </p:nvGrpSpPr>
        <p:grpSpPr>
          <a:xfrm rot="0">
            <a:off x="855769" y="1937625"/>
            <a:ext cx="5133802" cy="2068362"/>
            <a:chOff x="0" y="0"/>
            <a:chExt cx="6845070" cy="2757817"/>
          </a:xfrm>
        </p:grpSpPr>
        <p:sp>
          <p:nvSpPr>
            <p:cNvPr name="TextBox 22" id="22"/>
            <p:cNvSpPr txBox="true"/>
            <p:nvPr/>
          </p:nvSpPr>
          <p:spPr>
            <a:xfrm rot="0">
              <a:off x="0" y="2201213"/>
              <a:ext cx="6845070" cy="5566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00"/>
                </a:lnSpc>
                <a:spcBef>
                  <a:spcPct val="0"/>
                </a:spcBef>
              </a:pP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0" y="0"/>
              <a:ext cx="6845070" cy="17018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5039"/>
                </a:lnSpc>
              </a:pPr>
              <a:r>
                <a:rPr lang="en-US" sz="4199">
                  <a:solidFill>
                    <a:srgbClr val="FFF5E5"/>
                  </a:solidFill>
                  <a:latin typeface="Montserrat 1 Bold"/>
                </a:rPr>
                <a:t>Ador </a:t>
              </a:r>
            </a:p>
            <a:p>
              <a:pPr>
                <a:lnSpc>
                  <a:spcPts val="5039"/>
                </a:lnSpc>
              </a:pPr>
              <a:r>
                <a:rPr lang="en-US" sz="4199">
                  <a:solidFill>
                    <a:srgbClr val="FFF5E5"/>
                  </a:solidFill>
                  <a:latin typeface="Montserrat 1 Bold"/>
                </a:rPr>
                <a:t>Conversation</a:t>
              </a:r>
            </a:p>
          </p:txBody>
        </p:sp>
      </p:grpSp>
      <p:sp>
        <p:nvSpPr>
          <p:cNvPr name="TextBox 24" id="24"/>
          <p:cNvSpPr txBox="true"/>
          <p:nvPr/>
        </p:nvSpPr>
        <p:spPr>
          <a:xfrm rot="0">
            <a:off x="791001" y="9304799"/>
            <a:ext cx="5041263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spc="16">
                <a:solidFill>
                  <a:srgbClr val="FFFFFF"/>
                </a:solidFill>
                <a:latin typeface="Montserrat 1 Bold"/>
              </a:rPr>
              <a:t>CAC less than industry standards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4672869" y="5022648"/>
            <a:ext cx="1789837" cy="16834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736"/>
              </a:lnSpc>
            </a:pPr>
            <a:r>
              <a:rPr lang="en-US" sz="1954" spc="15">
                <a:solidFill>
                  <a:srgbClr val="FFF5E5"/>
                </a:solidFill>
                <a:latin typeface="Montserrat 1 Bold"/>
              </a:rPr>
              <a:t>Ragini Mahraj</a:t>
            </a:r>
          </a:p>
          <a:p>
            <a:pPr>
              <a:lnSpc>
                <a:spcPts val="2736"/>
              </a:lnSpc>
            </a:pPr>
            <a:r>
              <a:rPr lang="en-US" sz="1954" spc="15">
                <a:solidFill>
                  <a:srgbClr val="FFF5E5"/>
                </a:solidFill>
                <a:latin typeface="Montserrat 1"/>
              </a:rPr>
              <a:t>Grand Daughter</a:t>
            </a:r>
          </a:p>
          <a:p>
            <a:pPr algn="l">
              <a:lnSpc>
                <a:spcPts val="2736"/>
              </a:lnSpc>
            </a:pPr>
            <a:r>
              <a:rPr lang="en-US" sz="1954" spc="15">
                <a:solidFill>
                  <a:srgbClr val="FFF5E5"/>
                </a:solidFill>
                <a:latin typeface="Montserrat 1"/>
              </a:rPr>
              <a:t>of Pt Birju Maharaj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6877645" y="5006252"/>
            <a:ext cx="1931082" cy="16843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737"/>
              </a:lnSpc>
            </a:pPr>
            <a:r>
              <a:rPr lang="en-US" sz="1955" spc="15">
                <a:solidFill>
                  <a:srgbClr val="FFF5E5"/>
                </a:solidFill>
                <a:latin typeface="Montserrat 1 Bold"/>
              </a:rPr>
              <a:t>Miss Trans Global 2021</a:t>
            </a:r>
          </a:p>
          <a:p>
            <a:pPr algn="l">
              <a:lnSpc>
                <a:spcPts val="2737"/>
              </a:lnSpc>
            </a:pPr>
            <a:r>
              <a:rPr lang="en-US" sz="1955" spc="15">
                <a:solidFill>
                  <a:srgbClr val="FFF5E5"/>
                </a:solidFill>
                <a:latin typeface="Montserrat 1"/>
              </a:rPr>
              <a:t>World Record Holder in Kathak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8945626" y="5022648"/>
            <a:ext cx="1764142" cy="1650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700"/>
              </a:lnSpc>
            </a:pPr>
            <a:r>
              <a:rPr lang="en-US" sz="1928" spc="15">
                <a:solidFill>
                  <a:srgbClr val="FFF5E5"/>
                </a:solidFill>
                <a:latin typeface="Montserrat 1 Bold"/>
              </a:rPr>
              <a:t>Rohini Mathur</a:t>
            </a:r>
          </a:p>
          <a:p>
            <a:pPr>
              <a:lnSpc>
                <a:spcPts val="2700"/>
              </a:lnSpc>
            </a:pPr>
            <a:r>
              <a:rPr lang="en-US" sz="1928" spc="15">
                <a:solidFill>
                  <a:srgbClr val="FFF5E5"/>
                </a:solidFill>
                <a:latin typeface="Montserrat 1"/>
              </a:rPr>
              <a:t>Mrs India, </a:t>
            </a:r>
          </a:p>
          <a:p>
            <a:pPr algn="l">
              <a:lnSpc>
                <a:spcPts val="2700"/>
              </a:lnSpc>
            </a:pPr>
            <a:r>
              <a:rPr lang="en-US" sz="1928" spc="15">
                <a:solidFill>
                  <a:srgbClr val="FFF5E5"/>
                </a:solidFill>
                <a:latin typeface="Montserrat 1"/>
              </a:rPr>
              <a:t>Fashion Influencer 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5244411" y="5015777"/>
            <a:ext cx="2358233" cy="11810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427"/>
              </a:lnSpc>
            </a:pPr>
            <a:r>
              <a:rPr lang="en-US" sz="1733" spc="13">
                <a:solidFill>
                  <a:srgbClr val="FFF5E5"/>
                </a:solidFill>
                <a:latin typeface="Montserrat 1 Bold"/>
              </a:rPr>
              <a:t>Sarina Pani</a:t>
            </a:r>
          </a:p>
          <a:p>
            <a:pPr>
              <a:lnSpc>
                <a:spcPts val="2427"/>
              </a:lnSpc>
            </a:pPr>
            <a:r>
              <a:rPr lang="en-US" sz="1733" spc="13">
                <a:solidFill>
                  <a:srgbClr val="FFF5E5"/>
                </a:solidFill>
                <a:latin typeface="Montserrat 1"/>
              </a:rPr>
              <a:t>IFBBPRO, Beach Body</a:t>
            </a:r>
          </a:p>
          <a:p>
            <a:pPr algn="l">
              <a:lnSpc>
                <a:spcPts val="2427"/>
              </a:lnSpc>
            </a:pPr>
            <a:r>
              <a:rPr lang="en-US" sz="1733" spc="13">
                <a:solidFill>
                  <a:srgbClr val="FFF5E5"/>
                </a:solidFill>
                <a:latin typeface="Montserrat 1"/>
              </a:rPr>
              <a:t>Female 2021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1015852" y="5027569"/>
            <a:ext cx="1412367" cy="1563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28"/>
              </a:lnSpc>
            </a:pPr>
            <a:r>
              <a:rPr lang="en-US" sz="1806" spc="14">
                <a:solidFill>
                  <a:srgbClr val="FFF5E5"/>
                </a:solidFill>
                <a:latin typeface="Montserrat 1 Bold"/>
              </a:rPr>
              <a:t>Praashekh Sarod</a:t>
            </a:r>
          </a:p>
          <a:p>
            <a:pPr algn="l">
              <a:lnSpc>
                <a:spcPts val="2528"/>
              </a:lnSpc>
            </a:pPr>
            <a:r>
              <a:rPr lang="en-US" sz="1806" spc="14">
                <a:solidFill>
                  <a:srgbClr val="FFF5E5"/>
                </a:solidFill>
                <a:latin typeface="Montserrat 1"/>
              </a:rPr>
              <a:t>Sarod Player and Musician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2847319" y="4982069"/>
            <a:ext cx="2092292" cy="1370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701"/>
              </a:lnSpc>
            </a:pPr>
            <a:r>
              <a:rPr lang="en-US" sz="1929" spc="15">
                <a:solidFill>
                  <a:srgbClr val="FFF5E5"/>
                </a:solidFill>
                <a:latin typeface="Montserrat 1 Bold"/>
              </a:rPr>
              <a:t>Sayani Chakroborty</a:t>
            </a:r>
          </a:p>
          <a:p>
            <a:pPr algn="l">
              <a:lnSpc>
                <a:spcPts val="2701"/>
              </a:lnSpc>
            </a:pPr>
            <a:r>
              <a:rPr lang="en-US" sz="1929" spc="15">
                <a:solidFill>
                  <a:srgbClr val="FFF5E5"/>
                </a:solidFill>
                <a:latin typeface="Montserrat 1"/>
              </a:rPr>
              <a:t>Bharatnatyam Dancer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766271" y="635725"/>
            <a:ext cx="15958419" cy="931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80"/>
              </a:lnSpc>
              <a:spcBef>
                <a:spcPct val="0"/>
              </a:spcBef>
            </a:pPr>
            <a:r>
              <a:rPr lang="en-US" sz="2700">
                <a:solidFill>
                  <a:srgbClr val="FFF3DF"/>
                </a:solidFill>
                <a:latin typeface="Montserrat 2 Bold"/>
              </a:rPr>
              <a:t>GO TO MARKET:</a:t>
            </a:r>
            <a:r>
              <a:rPr lang="en-US" sz="2700">
                <a:solidFill>
                  <a:srgbClr val="FFF3DF"/>
                </a:solidFill>
                <a:latin typeface="Montserrat 2"/>
              </a:rPr>
              <a:t> OPTIMIZED PERFORMANCE MARKETING CAMPAIGNS ALONGWITH CONVERSATION CHANNEL HOSTED BY MS INDIA, MISS ASIA INDIA, 80+ LEADERS</a:t>
            </a:r>
            <a:r>
              <a:rPr lang="en-US" sz="2700">
                <a:solidFill>
                  <a:srgbClr val="FFF3DF"/>
                </a:solidFill>
                <a:latin typeface="Montserrat 2"/>
              </a:rPr>
              <a:t> </a:t>
            </a:r>
          </a:p>
        </p:txBody>
      </p:sp>
      <p:sp>
        <p:nvSpPr>
          <p:cNvPr name="Freeform 32" id="32"/>
          <p:cNvSpPr/>
          <p:nvPr/>
        </p:nvSpPr>
        <p:spPr>
          <a:xfrm flipH="false" flipV="false" rot="0">
            <a:off x="18003885" y="252944"/>
            <a:ext cx="242006" cy="236258"/>
          </a:xfrm>
          <a:custGeom>
            <a:avLst/>
            <a:gdLst/>
            <a:ahLst/>
            <a:cxnLst/>
            <a:rect r="r" b="b" t="t" l="l"/>
            <a:pathLst>
              <a:path h="236258" w="242006">
                <a:moveTo>
                  <a:pt x="0" y="0"/>
                </a:moveTo>
                <a:lnTo>
                  <a:pt x="242006" y="0"/>
                </a:lnTo>
                <a:lnTo>
                  <a:pt x="242006" y="236258"/>
                </a:lnTo>
                <a:lnTo>
                  <a:pt x="0" y="23625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-135446" y="10039752"/>
            <a:ext cx="18558893" cy="438665"/>
          </a:xfrm>
          <a:custGeom>
            <a:avLst/>
            <a:gdLst/>
            <a:ahLst/>
            <a:cxnLst/>
            <a:rect r="r" b="b" t="t" l="l"/>
            <a:pathLst>
              <a:path h="438665" w="18558893">
                <a:moveTo>
                  <a:pt x="0" y="0"/>
                </a:moveTo>
                <a:lnTo>
                  <a:pt x="18558892" y="0"/>
                </a:lnTo>
                <a:lnTo>
                  <a:pt x="18558892" y="438665"/>
                </a:lnTo>
                <a:lnTo>
                  <a:pt x="0" y="4386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D1D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749419" y="0"/>
            <a:ext cx="1445179" cy="1445179"/>
          </a:xfrm>
          <a:custGeom>
            <a:avLst/>
            <a:gdLst/>
            <a:ahLst/>
            <a:cxnLst/>
            <a:rect r="r" b="b" t="t" l="l"/>
            <a:pathLst>
              <a:path h="1445179" w="1445179">
                <a:moveTo>
                  <a:pt x="0" y="0"/>
                </a:moveTo>
                <a:lnTo>
                  <a:pt x="1445179" y="0"/>
                </a:lnTo>
                <a:lnTo>
                  <a:pt x="1445179" y="1445179"/>
                </a:lnTo>
                <a:lnTo>
                  <a:pt x="0" y="14451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97532" y="5104394"/>
            <a:ext cx="15998146" cy="2172405"/>
            <a:chOff x="0" y="0"/>
            <a:chExt cx="4213504" cy="57215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213504" cy="572156"/>
            </a:xfrm>
            <a:custGeom>
              <a:avLst/>
              <a:gdLst/>
              <a:ahLst/>
              <a:cxnLst/>
              <a:rect r="r" b="b" t="t" l="l"/>
              <a:pathLst>
                <a:path h="572156" w="4213504">
                  <a:moveTo>
                    <a:pt x="0" y="0"/>
                  </a:moveTo>
                  <a:lnTo>
                    <a:pt x="4213504" y="0"/>
                  </a:lnTo>
                  <a:lnTo>
                    <a:pt x="4213504" y="572156"/>
                  </a:lnTo>
                  <a:lnTo>
                    <a:pt x="0" y="572156"/>
                  </a:lnTo>
                  <a:close/>
                </a:path>
              </a:pathLst>
            </a:custGeom>
            <a:solidFill>
              <a:srgbClr val="8A30BB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213504" cy="61025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6499535" y="2429095"/>
            <a:ext cx="5081424" cy="8195845"/>
          </a:xfrm>
          <a:custGeom>
            <a:avLst/>
            <a:gdLst/>
            <a:ahLst/>
            <a:cxnLst/>
            <a:rect r="r" b="b" t="t" l="l"/>
            <a:pathLst>
              <a:path h="8195845" w="5081424">
                <a:moveTo>
                  <a:pt x="0" y="0"/>
                </a:moveTo>
                <a:lnTo>
                  <a:pt x="5081423" y="0"/>
                </a:lnTo>
                <a:lnTo>
                  <a:pt x="5081423" y="8195845"/>
                </a:lnTo>
                <a:lnTo>
                  <a:pt x="0" y="81958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6972104" y="3178944"/>
            <a:ext cx="796697" cy="795701"/>
            <a:chOff x="0" y="0"/>
            <a:chExt cx="1062262" cy="106093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062262" cy="1060934"/>
            </a:xfrm>
            <a:custGeom>
              <a:avLst/>
              <a:gdLst/>
              <a:ahLst/>
              <a:cxnLst/>
              <a:rect r="r" b="b" t="t" l="l"/>
              <a:pathLst>
                <a:path h="1060934" w="1062262">
                  <a:moveTo>
                    <a:pt x="0" y="0"/>
                  </a:moveTo>
                  <a:lnTo>
                    <a:pt x="1062262" y="0"/>
                  </a:lnTo>
                  <a:lnTo>
                    <a:pt x="1062262" y="1060934"/>
                  </a:lnTo>
                  <a:lnTo>
                    <a:pt x="0" y="1060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grpSp>
          <p:nvGrpSpPr>
            <p:cNvPr name="Group 9" id="9"/>
            <p:cNvGrpSpPr/>
            <p:nvPr/>
          </p:nvGrpSpPr>
          <p:grpSpPr>
            <a:xfrm rot="0">
              <a:off x="241258" y="240594"/>
              <a:ext cx="579746" cy="579746"/>
              <a:chOff x="0" y="0"/>
              <a:chExt cx="6350000" cy="63500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8A30BB"/>
              </a:solidFill>
            </p:spPr>
          </p:sp>
        </p:grpSp>
      </p:grpSp>
      <p:grpSp>
        <p:nvGrpSpPr>
          <p:cNvPr name="Group 11" id="11"/>
          <p:cNvGrpSpPr/>
          <p:nvPr/>
        </p:nvGrpSpPr>
        <p:grpSpPr>
          <a:xfrm rot="0">
            <a:off x="7183959" y="7784579"/>
            <a:ext cx="796697" cy="795701"/>
            <a:chOff x="0" y="0"/>
            <a:chExt cx="1062262" cy="1060934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062262" cy="1060934"/>
            </a:xfrm>
            <a:custGeom>
              <a:avLst/>
              <a:gdLst/>
              <a:ahLst/>
              <a:cxnLst/>
              <a:rect r="r" b="b" t="t" l="l"/>
              <a:pathLst>
                <a:path h="1060934" w="1062262">
                  <a:moveTo>
                    <a:pt x="0" y="0"/>
                  </a:moveTo>
                  <a:lnTo>
                    <a:pt x="1062262" y="0"/>
                  </a:lnTo>
                  <a:lnTo>
                    <a:pt x="1062262" y="1060934"/>
                  </a:lnTo>
                  <a:lnTo>
                    <a:pt x="0" y="1060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grpSp>
          <p:nvGrpSpPr>
            <p:cNvPr name="Group 13" id="13"/>
            <p:cNvGrpSpPr/>
            <p:nvPr/>
          </p:nvGrpSpPr>
          <p:grpSpPr>
            <a:xfrm rot="0">
              <a:off x="241258" y="240594"/>
              <a:ext cx="579746" cy="579746"/>
              <a:chOff x="0" y="0"/>
              <a:chExt cx="6350000" cy="635000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8A30BB"/>
              </a:solidFill>
            </p:spPr>
          </p:sp>
        </p:grpSp>
      </p:grpSp>
      <p:grpSp>
        <p:nvGrpSpPr>
          <p:cNvPr name="Group 15" id="15"/>
          <p:cNvGrpSpPr/>
          <p:nvPr/>
        </p:nvGrpSpPr>
        <p:grpSpPr>
          <a:xfrm rot="0">
            <a:off x="10242883" y="3178944"/>
            <a:ext cx="796697" cy="795701"/>
            <a:chOff x="0" y="0"/>
            <a:chExt cx="1062262" cy="1060934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062262" cy="1060934"/>
            </a:xfrm>
            <a:custGeom>
              <a:avLst/>
              <a:gdLst/>
              <a:ahLst/>
              <a:cxnLst/>
              <a:rect r="r" b="b" t="t" l="l"/>
              <a:pathLst>
                <a:path h="1060934" w="1062262">
                  <a:moveTo>
                    <a:pt x="0" y="0"/>
                  </a:moveTo>
                  <a:lnTo>
                    <a:pt x="1062262" y="0"/>
                  </a:lnTo>
                  <a:lnTo>
                    <a:pt x="1062262" y="1060934"/>
                  </a:lnTo>
                  <a:lnTo>
                    <a:pt x="0" y="1060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grpSp>
          <p:nvGrpSpPr>
            <p:cNvPr name="Group 17" id="17"/>
            <p:cNvGrpSpPr/>
            <p:nvPr/>
          </p:nvGrpSpPr>
          <p:grpSpPr>
            <a:xfrm rot="0">
              <a:off x="241258" y="240594"/>
              <a:ext cx="579746" cy="579746"/>
              <a:chOff x="0" y="0"/>
              <a:chExt cx="6350000" cy="63500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8A30BB"/>
              </a:solidFill>
            </p:spPr>
          </p:sp>
        </p:grpSp>
      </p:grpSp>
      <p:grpSp>
        <p:nvGrpSpPr>
          <p:cNvPr name="Group 19" id="19"/>
          <p:cNvGrpSpPr/>
          <p:nvPr/>
        </p:nvGrpSpPr>
        <p:grpSpPr>
          <a:xfrm rot="0">
            <a:off x="10222947" y="7784579"/>
            <a:ext cx="796697" cy="795701"/>
            <a:chOff x="0" y="0"/>
            <a:chExt cx="1062262" cy="1060934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062262" cy="1060934"/>
            </a:xfrm>
            <a:custGeom>
              <a:avLst/>
              <a:gdLst/>
              <a:ahLst/>
              <a:cxnLst/>
              <a:rect r="r" b="b" t="t" l="l"/>
              <a:pathLst>
                <a:path h="1060934" w="1062262">
                  <a:moveTo>
                    <a:pt x="0" y="0"/>
                  </a:moveTo>
                  <a:lnTo>
                    <a:pt x="1062262" y="0"/>
                  </a:lnTo>
                  <a:lnTo>
                    <a:pt x="1062262" y="1060934"/>
                  </a:lnTo>
                  <a:lnTo>
                    <a:pt x="0" y="1060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grpSp>
          <p:nvGrpSpPr>
            <p:cNvPr name="Group 21" id="21"/>
            <p:cNvGrpSpPr/>
            <p:nvPr/>
          </p:nvGrpSpPr>
          <p:grpSpPr>
            <a:xfrm rot="0">
              <a:off x="241258" y="240594"/>
              <a:ext cx="579746" cy="579746"/>
              <a:chOff x="0" y="0"/>
              <a:chExt cx="6350000" cy="6350000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8A30BB"/>
              </a:solidFill>
            </p:spPr>
          </p:sp>
        </p:grpSp>
      </p:grpSp>
      <p:sp>
        <p:nvSpPr>
          <p:cNvPr name="Freeform 23" id="23"/>
          <p:cNvSpPr/>
          <p:nvPr/>
        </p:nvSpPr>
        <p:spPr>
          <a:xfrm flipH="false" flipV="false" rot="0">
            <a:off x="897532" y="7457774"/>
            <a:ext cx="4689491" cy="2634641"/>
          </a:xfrm>
          <a:custGeom>
            <a:avLst/>
            <a:gdLst/>
            <a:ahLst/>
            <a:cxnLst/>
            <a:rect r="r" b="b" t="t" l="l"/>
            <a:pathLst>
              <a:path h="2634641" w="4689491">
                <a:moveTo>
                  <a:pt x="0" y="0"/>
                </a:moveTo>
                <a:lnTo>
                  <a:pt x="4689491" y="0"/>
                </a:lnTo>
                <a:lnTo>
                  <a:pt x="4689491" y="2634641"/>
                </a:lnTo>
                <a:lnTo>
                  <a:pt x="0" y="26346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4784237" y="8182429"/>
            <a:ext cx="2798071" cy="621793"/>
          </a:xfrm>
          <a:custGeom>
            <a:avLst/>
            <a:gdLst/>
            <a:ahLst/>
            <a:cxnLst/>
            <a:rect r="r" b="b" t="t" l="l"/>
            <a:pathLst>
              <a:path h="621793" w="2798071">
                <a:moveTo>
                  <a:pt x="0" y="0"/>
                </a:moveTo>
                <a:lnTo>
                  <a:pt x="2798071" y="0"/>
                </a:lnTo>
                <a:lnTo>
                  <a:pt x="2798071" y="621794"/>
                </a:lnTo>
                <a:lnTo>
                  <a:pt x="0" y="6217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25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876300" y="2297699"/>
            <a:ext cx="4689491" cy="2634641"/>
          </a:xfrm>
          <a:custGeom>
            <a:avLst/>
            <a:gdLst/>
            <a:ahLst/>
            <a:cxnLst/>
            <a:rect r="r" b="b" t="t" l="l"/>
            <a:pathLst>
              <a:path h="2634641" w="4689491">
                <a:moveTo>
                  <a:pt x="0" y="0"/>
                </a:moveTo>
                <a:lnTo>
                  <a:pt x="4689491" y="0"/>
                </a:lnTo>
                <a:lnTo>
                  <a:pt x="4689491" y="2634641"/>
                </a:lnTo>
                <a:lnTo>
                  <a:pt x="0" y="26346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true" rot="0">
            <a:off x="4704349" y="3465198"/>
            <a:ext cx="2666104" cy="767846"/>
          </a:xfrm>
          <a:custGeom>
            <a:avLst/>
            <a:gdLst/>
            <a:ahLst/>
            <a:cxnLst/>
            <a:rect r="r" b="b" t="t" l="l"/>
            <a:pathLst>
              <a:path h="767846" w="2666104">
                <a:moveTo>
                  <a:pt x="0" y="767846"/>
                </a:moveTo>
                <a:lnTo>
                  <a:pt x="2666104" y="767846"/>
                </a:lnTo>
                <a:lnTo>
                  <a:pt x="2666104" y="0"/>
                </a:lnTo>
                <a:lnTo>
                  <a:pt x="0" y="0"/>
                </a:lnTo>
                <a:lnTo>
                  <a:pt x="0" y="767846"/>
                </a:lnTo>
                <a:close/>
              </a:path>
            </a:pathLst>
          </a:custGeom>
          <a:blipFill>
            <a:blip r:embed="rId10">
              <a:alphaModFix amt="25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-29601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2256581" y="7457774"/>
            <a:ext cx="4689491" cy="2634641"/>
          </a:xfrm>
          <a:custGeom>
            <a:avLst/>
            <a:gdLst/>
            <a:ahLst/>
            <a:cxnLst/>
            <a:rect r="r" b="b" t="t" l="l"/>
            <a:pathLst>
              <a:path h="2634641" w="4689491">
                <a:moveTo>
                  <a:pt x="0" y="0"/>
                </a:moveTo>
                <a:lnTo>
                  <a:pt x="4689490" y="0"/>
                </a:lnTo>
                <a:lnTo>
                  <a:pt x="4689490" y="2634641"/>
                </a:lnTo>
                <a:lnTo>
                  <a:pt x="0" y="26346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true" flipV="false" rot="0">
            <a:off x="10621295" y="8182429"/>
            <a:ext cx="2159500" cy="479889"/>
          </a:xfrm>
          <a:custGeom>
            <a:avLst/>
            <a:gdLst/>
            <a:ahLst/>
            <a:cxnLst/>
            <a:rect r="r" b="b" t="t" l="l"/>
            <a:pathLst>
              <a:path h="479889" w="2159500">
                <a:moveTo>
                  <a:pt x="2159500" y="0"/>
                </a:moveTo>
                <a:lnTo>
                  <a:pt x="0" y="0"/>
                </a:lnTo>
                <a:lnTo>
                  <a:pt x="0" y="479889"/>
                </a:lnTo>
                <a:lnTo>
                  <a:pt x="2159500" y="479889"/>
                </a:lnTo>
                <a:lnTo>
                  <a:pt x="2159500" y="0"/>
                </a:lnTo>
                <a:close/>
              </a:path>
            </a:pathLst>
          </a:custGeom>
          <a:blipFill>
            <a:blip r:embed="rId10">
              <a:alphaModFix amt="25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2256581" y="2316749"/>
            <a:ext cx="4689491" cy="2634641"/>
          </a:xfrm>
          <a:custGeom>
            <a:avLst/>
            <a:gdLst/>
            <a:ahLst/>
            <a:cxnLst/>
            <a:rect r="r" b="b" t="t" l="l"/>
            <a:pathLst>
              <a:path h="2634641" w="4689491">
                <a:moveTo>
                  <a:pt x="0" y="0"/>
                </a:moveTo>
                <a:lnTo>
                  <a:pt x="4689490" y="0"/>
                </a:lnTo>
                <a:lnTo>
                  <a:pt x="4689490" y="2634641"/>
                </a:lnTo>
                <a:lnTo>
                  <a:pt x="0" y="26346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true" flipV="true" rot="0">
            <a:off x="10641231" y="3493773"/>
            <a:ext cx="2035675" cy="586280"/>
          </a:xfrm>
          <a:custGeom>
            <a:avLst/>
            <a:gdLst/>
            <a:ahLst/>
            <a:cxnLst/>
            <a:rect r="r" b="b" t="t" l="l"/>
            <a:pathLst>
              <a:path h="586280" w="2035675">
                <a:moveTo>
                  <a:pt x="2035675" y="586281"/>
                </a:moveTo>
                <a:lnTo>
                  <a:pt x="0" y="586281"/>
                </a:lnTo>
                <a:lnTo>
                  <a:pt x="0" y="0"/>
                </a:lnTo>
                <a:lnTo>
                  <a:pt x="2035675" y="0"/>
                </a:lnTo>
                <a:lnTo>
                  <a:pt x="2035675" y="586281"/>
                </a:lnTo>
                <a:close/>
              </a:path>
            </a:pathLst>
          </a:custGeom>
          <a:blipFill>
            <a:blip r:embed="rId10">
              <a:alphaModFix amt="25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-29601" b="0"/>
            </a:stretch>
          </a:blipFill>
        </p:spPr>
      </p:sp>
      <p:grpSp>
        <p:nvGrpSpPr>
          <p:cNvPr name="Group 31" id="31"/>
          <p:cNvGrpSpPr/>
          <p:nvPr/>
        </p:nvGrpSpPr>
        <p:grpSpPr>
          <a:xfrm rot="0">
            <a:off x="12990345" y="8016276"/>
            <a:ext cx="2962583" cy="1646652"/>
            <a:chOff x="0" y="0"/>
            <a:chExt cx="3950111" cy="2195535"/>
          </a:xfrm>
        </p:grpSpPr>
        <p:sp>
          <p:nvSpPr>
            <p:cNvPr name="TextBox 32" id="32"/>
            <p:cNvSpPr txBox="true"/>
            <p:nvPr/>
          </p:nvSpPr>
          <p:spPr>
            <a:xfrm rot="0">
              <a:off x="0" y="0"/>
              <a:ext cx="3950111" cy="16764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1">
                <a:lnSpc>
                  <a:spcPts val="252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FFF3DF"/>
                  </a:solidFill>
                  <a:latin typeface="Montserrat 1"/>
                </a:rPr>
                <a:t>Holistic Relationship Tech enabling content, search, interactive activities</a:t>
              </a:r>
            </a:p>
          </p:txBody>
        </p:sp>
        <p:sp>
          <p:nvSpPr>
            <p:cNvPr name="TextBox 33" id="33"/>
            <p:cNvSpPr txBox="true"/>
            <p:nvPr/>
          </p:nvSpPr>
          <p:spPr>
            <a:xfrm rot="0">
              <a:off x="0" y="1802072"/>
              <a:ext cx="3950111" cy="39346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2474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4" id="34"/>
          <p:cNvGrpSpPr>
            <a:grpSpLocks noChangeAspect="true"/>
          </p:cNvGrpSpPr>
          <p:nvPr/>
        </p:nvGrpSpPr>
        <p:grpSpPr>
          <a:xfrm rot="0">
            <a:off x="7921201" y="3634069"/>
            <a:ext cx="2238091" cy="4548360"/>
            <a:chOff x="0" y="0"/>
            <a:chExt cx="5001260" cy="1016381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5000993" cy="10163632"/>
            </a:xfrm>
            <a:custGeom>
              <a:avLst/>
              <a:gdLst/>
              <a:ahLst/>
              <a:cxnLst/>
              <a:rect r="r" b="b" t="t" l="l"/>
              <a:pathLst>
                <a:path h="10163632" w="5000993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12"/>
              <a:stretch>
                <a:fillRect l="-45" t="0" r="-45" b="0"/>
              </a:stretch>
            </a:blipFill>
          </p:spPr>
        </p:sp>
        <p:sp>
          <p:nvSpPr>
            <p:cNvPr name="Freeform 36" id="36"/>
            <p:cNvSpPr/>
            <p:nvPr/>
          </p:nvSpPr>
          <p:spPr>
            <a:xfrm flipH="false" flipV="false" rot="0">
              <a:off x="338760" y="288798"/>
              <a:ext cx="4330776" cy="9398000"/>
            </a:xfrm>
            <a:custGeom>
              <a:avLst/>
              <a:gdLst/>
              <a:ahLst/>
              <a:cxnLst/>
              <a:rect r="r" b="b" t="t" l="l"/>
              <a:pathLst>
                <a:path h="9398000" w="4330776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13"/>
              <a:stretch>
                <a:fillRect l="-108" t="0" r="-108" b="0"/>
              </a:stretch>
            </a:blipFill>
          </p:spPr>
        </p:sp>
      </p:grpSp>
      <p:sp>
        <p:nvSpPr>
          <p:cNvPr name="Freeform 37" id="37"/>
          <p:cNvSpPr/>
          <p:nvPr/>
        </p:nvSpPr>
        <p:spPr>
          <a:xfrm flipH="false" flipV="false" rot="-1942722">
            <a:off x="606708" y="5126721"/>
            <a:ext cx="1566327" cy="879991"/>
          </a:xfrm>
          <a:custGeom>
            <a:avLst/>
            <a:gdLst/>
            <a:ahLst/>
            <a:cxnLst/>
            <a:rect r="r" b="b" t="t" l="l"/>
            <a:pathLst>
              <a:path h="879991" w="1566327">
                <a:moveTo>
                  <a:pt x="0" y="0"/>
                </a:moveTo>
                <a:lnTo>
                  <a:pt x="1566327" y="0"/>
                </a:lnTo>
                <a:lnTo>
                  <a:pt x="1566327" y="879991"/>
                </a:lnTo>
                <a:lnTo>
                  <a:pt x="0" y="87999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8" id="38"/>
          <p:cNvGrpSpPr/>
          <p:nvPr/>
        </p:nvGrpSpPr>
        <p:grpSpPr>
          <a:xfrm rot="0">
            <a:off x="942975" y="2808421"/>
            <a:ext cx="3346993" cy="1976493"/>
            <a:chOff x="0" y="0"/>
            <a:chExt cx="4462658" cy="2635324"/>
          </a:xfrm>
        </p:grpSpPr>
        <p:sp>
          <p:nvSpPr>
            <p:cNvPr name="TextBox 39" id="39"/>
            <p:cNvSpPr txBox="true"/>
            <p:nvPr/>
          </p:nvSpPr>
          <p:spPr>
            <a:xfrm rot="0">
              <a:off x="0" y="0"/>
              <a:ext cx="4462658" cy="20955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1">
                <a:lnSpc>
                  <a:spcPts val="252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FFF3DF"/>
                  </a:solidFill>
                  <a:latin typeface="Montserrat 1"/>
                </a:rPr>
                <a:t>Only love-tech app where individuals can express and explore based on multiple interests </a:t>
              </a:r>
            </a:p>
          </p:txBody>
        </p:sp>
        <p:sp>
          <p:nvSpPr>
            <p:cNvPr name="TextBox 40" id="40"/>
            <p:cNvSpPr txBox="true"/>
            <p:nvPr/>
          </p:nvSpPr>
          <p:spPr>
            <a:xfrm rot="0">
              <a:off x="0" y="2217348"/>
              <a:ext cx="4462658" cy="4179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25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1" id="41"/>
          <p:cNvGrpSpPr/>
          <p:nvPr/>
        </p:nvGrpSpPr>
        <p:grpSpPr>
          <a:xfrm rot="0">
            <a:off x="1158045" y="8121051"/>
            <a:ext cx="3208123" cy="1661804"/>
            <a:chOff x="0" y="0"/>
            <a:chExt cx="4277498" cy="2215738"/>
          </a:xfrm>
        </p:grpSpPr>
        <p:sp>
          <p:nvSpPr>
            <p:cNvPr name="TextBox 42" id="42"/>
            <p:cNvSpPr txBox="true"/>
            <p:nvPr/>
          </p:nvSpPr>
          <p:spPr>
            <a:xfrm rot="0">
              <a:off x="0" y="0"/>
              <a:ext cx="4277498" cy="16764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1">
                <a:lnSpc>
                  <a:spcPts val="252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FFF3DF"/>
                  </a:solidFill>
                  <a:latin typeface="Montserrat 1"/>
                </a:rPr>
                <a:t>2 Industry First Innovations, 2 copyrights, Brand Registered</a:t>
              </a:r>
            </a:p>
          </p:txBody>
        </p:sp>
        <p:sp>
          <p:nvSpPr>
            <p:cNvPr name="TextBox 43" id="43"/>
            <p:cNvSpPr txBox="true"/>
            <p:nvPr/>
          </p:nvSpPr>
          <p:spPr>
            <a:xfrm rot="0">
              <a:off x="0" y="1798247"/>
              <a:ext cx="4277498" cy="41749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25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4" id="44"/>
          <p:cNvGrpSpPr/>
          <p:nvPr/>
        </p:nvGrpSpPr>
        <p:grpSpPr>
          <a:xfrm rot="0">
            <a:off x="12866520" y="3090983"/>
            <a:ext cx="3905333" cy="1646652"/>
            <a:chOff x="0" y="0"/>
            <a:chExt cx="5207111" cy="2195535"/>
          </a:xfrm>
        </p:grpSpPr>
        <p:sp>
          <p:nvSpPr>
            <p:cNvPr name="TextBox 45" id="45"/>
            <p:cNvSpPr txBox="true"/>
            <p:nvPr/>
          </p:nvSpPr>
          <p:spPr>
            <a:xfrm rot="0">
              <a:off x="0" y="0"/>
              <a:ext cx="5207111" cy="16764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1">
                <a:lnSpc>
                  <a:spcPts val="252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FFF3DF"/>
                  </a:solidFill>
                  <a:latin typeface="Montserrat 1"/>
                </a:rPr>
                <a:t>Confidentiality of individuals and conversations - chat encryption and no screenshots </a:t>
              </a:r>
            </a:p>
          </p:txBody>
        </p:sp>
        <p:sp>
          <p:nvSpPr>
            <p:cNvPr name="TextBox 46" id="46"/>
            <p:cNvSpPr txBox="true"/>
            <p:nvPr/>
          </p:nvSpPr>
          <p:spPr>
            <a:xfrm rot="0">
              <a:off x="0" y="1802072"/>
              <a:ext cx="5207111" cy="39346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2474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47" id="47"/>
          <p:cNvSpPr txBox="true"/>
          <p:nvPr/>
        </p:nvSpPr>
        <p:spPr>
          <a:xfrm rot="0">
            <a:off x="766271" y="635725"/>
            <a:ext cx="15958419" cy="931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80"/>
              </a:lnSpc>
              <a:spcBef>
                <a:spcPct val="0"/>
              </a:spcBef>
            </a:pPr>
            <a:r>
              <a:rPr lang="en-US" sz="2700">
                <a:solidFill>
                  <a:srgbClr val="FFF3DF"/>
                </a:solidFill>
                <a:latin typeface="Montserrat 2 Bold"/>
              </a:rPr>
              <a:t>DIFFERENTIATOR:</a:t>
            </a:r>
            <a:r>
              <a:rPr lang="en-US" sz="2700">
                <a:solidFill>
                  <a:srgbClr val="FFF3DF"/>
                </a:solidFill>
                <a:latin typeface="Montserrat 2 Medium"/>
              </a:rPr>
              <a:t> ONLY PERSONALITY, PASSION AND INTEREST BASED MATCHMAKING APP WITH GEN AI, AI/ML BASED CONFIDENTIALITY AND MODERATION FEATURES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2530797" y="5435581"/>
            <a:ext cx="14042375" cy="1353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>
                <a:solidFill>
                  <a:srgbClr val="FFFFFF"/>
                </a:solidFill>
                <a:latin typeface="Montserrat 2"/>
              </a:rPr>
              <a:t>GENERATIVE AI                                                                                              based  Integration                                                                                             </a:t>
            </a:r>
          </a:p>
          <a:p>
            <a:pPr algn="ctr">
              <a:lnSpc>
                <a:spcPts val="3639"/>
              </a:lnSpc>
            </a:pPr>
            <a:r>
              <a:rPr lang="en-US" sz="2599">
                <a:solidFill>
                  <a:srgbClr val="FFFFFF"/>
                </a:solidFill>
                <a:latin typeface="Montserrat 2"/>
              </a:rPr>
              <a:t>                                                                                                                                                        for</a:t>
            </a:r>
          </a:p>
          <a:p>
            <a:pPr algn="ctr">
              <a:lnSpc>
                <a:spcPts val="3639"/>
              </a:lnSpc>
            </a:pPr>
            <a:r>
              <a:rPr lang="en-US" sz="2599">
                <a:solidFill>
                  <a:srgbClr val="FFFFFF"/>
                </a:solidFill>
                <a:latin typeface="Montserrat 2"/>
              </a:rPr>
              <a:t>                                                                                                              Experience Enhancement                                            </a:t>
            </a:r>
          </a:p>
        </p:txBody>
      </p:sp>
      <p:sp>
        <p:nvSpPr>
          <p:cNvPr name="TextBox 49" id="49"/>
          <p:cNvSpPr txBox="true"/>
          <p:nvPr/>
        </p:nvSpPr>
        <p:spPr>
          <a:xfrm rot="-2028955">
            <a:off x="506374" y="5432179"/>
            <a:ext cx="1704816" cy="264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FDF6CF"/>
                </a:solidFill>
                <a:latin typeface="Montserrat 2 Bold"/>
              </a:rPr>
              <a:t>MVP Stage</a:t>
            </a:r>
          </a:p>
        </p:txBody>
      </p:sp>
      <p:sp>
        <p:nvSpPr>
          <p:cNvPr name="Freeform 50" id="50"/>
          <p:cNvSpPr/>
          <p:nvPr/>
        </p:nvSpPr>
        <p:spPr>
          <a:xfrm flipH="false" flipV="false" rot="0">
            <a:off x="18003885" y="252944"/>
            <a:ext cx="242006" cy="236258"/>
          </a:xfrm>
          <a:custGeom>
            <a:avLst/>
            <a:gdLst/>
            <a:ahLst/>
            <a:cxnLst/>
            <a:rect r="r" b="b" t="t" l="l"/>
            <a:pathLst>
              <a:path h="236258" w="242006">
                <a:moveTo>
                  <a:pt x="0" y="0"/>
                </a:moveTo>
                <a:lnTo>
                  <a:pt x="242006" y="0"/>
                </a:lnTo>
                <a:lnTo>
                  <a:pt x="242006" y="236258"/>
                </a:lnTo>
                <a:lnTo>
                  <a:pt x="0" y="23625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0">
            <a:off x="-135446" y="10039752"/>
            <a:ext cx="18558893" cy="438665"/>
          </a:xfrm>
          <a:custGeom>
            <a:avLst/>
            <a:gdLst/>
            <a:ahLst/>
            <a:cxnLst/>
            <a:rect r="r" b="b" t="t" l="l"/>
            <a:pathLst>
              <a:path h="438665" w="18558893">
                <a:moveTo>
                  <a:pt x="0" y="0"/>
                </a:moveTo>
                <a:lnTo>
                  <a:pt x="18558892" y="0"/>
                </a:lnTo>
                <a:lnTo>
                  <a:pt x="18558892" y="438665"/>
                </a:lnTo>
                <a:lnTo>
                  <a:pt x="0" y="43866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DAFioxlz0Yk</dc:identifier>
  <dcterms:modified xsi:type="dcterms:W3CDTF">2011-08-01T06:04:30Z</dcterms:modified>
  <cp:revision>1</cp:revision>
  <dc:title>Ador Presentation Deck complete</dc:title>
</cp:coreProperties>
</file>