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66"/>
  </p:notesMasterIdLst>
  <p:sldIdLst>
    <p:sldId id="256" r:id="rId40"/>
    <p:sldId id="257" r:id="rId41"/>
    <p:sldId id="258" r:id="rId42"/>
    <p:sldId id="259" r:id="rId43"/>
    <p:sldId id="260" r:id="rId44"/>
    <p:sldId id="261" r:id="rId45"/>
    <p:sldId id="262" r:id="rId46"/>
    <p:sldId id="263" r:id="rId47"/>
    <p:sldId id="264" r:id="rId48"/>
    <p:sldId id="265" r:id="rId49"/>
    <p:sldId id="266" r:id="rId50"/>
    <p:sldId id="267" r:id="rId51"/>
    <p:sldId id="268" r:id="rId52"/>
    <p:sldId id="269" r:id="rId53"/>
    <p:sldId id="270" r:id="rId54"/>
    <p:sldId id="271" r:id="rId55"/>
    <p:sldId id="272" r:id="rId56"/>
    <p:sldId id="273" r:id="rId57"/>
    <p:sldId id="274" r:id="rId58"/>
    <p:sldId id="275" r:id="rId59"/>
    <p:sldId id="276" r:id="rId60"/>
    <p:sldId id="277" r:id="rId61"/>
    <p:sldId id="278" r:id="rId62"/>
    <p:sldId id="279" r:id="rId63"/>
    <p:sldId id="280" r:id="rId64"/>
    <p:sldId id="281" r:id="rId6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ato" charset="1" panose="020F0502020204030203"/>
      <p:regular r:id="rId10"/>
    </p:embeddedFont>
    <p:embeddedFont>
      <p:font typeface="Lato Bold" charset="1" panose="020F0502020204030203"/>
      <p:regular r:id="rId11"/>
    </p:embeddedFont>
    <p:embeddedFont>
      <p:font typeface="Lato Italics" charset="1" panose="020F0502020204030203"/>
      <p:regular r:id="rId12"/>
    </p:embeddedFont>
    <p:embeddedFont>
      <p:font typeface="Lato Bold Italics" charset="1" panose="020F0502020204030203"/>
      <p:regular r:id="rId13"/>
    </p:embeddedFont>
    <p:embeddedFont>
      <p:font typeface="Codec Pro ExtraBold" charset="1" panose="00000700000000000000"/>
      <p:regular r:id="rId14"/>
    </p:embeddedFont>
    <p:embeddedFont>
      <p:font typeface="Codec Pro ExtraBold Bold" charset="1" panose="00000900000000000000"/>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
      <p:font typeface="Canva Sans Bold Italics" charset="1" panose="020B0803030501040103"/>
      <p:regular r:id="rId19"/>
    </p:embeddedFont>
    <p:embeddedFont>
      <p:font typeface="Canva Sans Medium" charset="1" panose="020B0603030501040103"/>
      <p:regular r:id="rId20"/>
    </p:embeddedFont>
    <p:embeddedFont>
      <p:font typeface="Canva Sans Medium Italics" charset="1" panose="020B0603030501040103"/>
      <p:regular r:id="rId21"/>
    </p:embeddedFont>
    <p:embeddedFont>
      <p:font typeface="Codec Pro" charset="1" panose="00000500000000000000"/>
      <p:regular r:id="rId22"/>
    </p:embeddedFont>
    <p:embeddedFont>
      <p:font typeface="Codec Pro Bold" charset="1" panose="00000600000000000000"/>
      <p:regular r:id="rId23"/>
    </p:embeddedFont>
    <p:embeddedFont>
      <p:font typeface="Codec Pro Thin" charset="1" panose="00000200000000000000"/>
      <p:regular r:id="rId24"/>
    </p:embeddedFont>
    <p:embeddedFont>
      <p:font typeface="Codec Pro Light" charset="1" panose="00000300000000000000"/>
      <p:regular r:id="rId25"/>
    </p:embeddedFont>
    <p:embeddedFont>
      <p:font typeface="Codec Pro Ultra-Bold" charset="1" panose="00000700000000000000"/>
      <p:regular r:id="rId26"/>
    </p:embeddedFont>
    <p:embeddedFont>
      <p:font typeface="Codec Pro Heavy" charset="1" panose="00000A00000000000000"/>
      <p:regular r:id="rId27"/>
    </p:embeddedFont>
    <p:embeddedFont>
      <p:font typeface="Agrandir" charset="1" panose="00000500000000000000"/>
      <p:regular r:id="rId28"/>
    </p:embeddedFont>
    <p:embeddedFont>
      <p:font typeface="Agrandir Bold" charset="1" panose="00000800000000000000"/>
      <p:regular r:id="rId29"/>
    </p:embeddedFont>
    <p:embeddedFont>
      <p:font typeface="Agrandir Italics" charset="1" panose="00000500000000000000"/>
      <p:regular r:id="rId30"/>
    </p:embeddedFont>
    <p:embeddedFont>
      <p:font typeface="Agrandir Bold Italics" charset="1" panose="00000800000000000000"/>
      <p:regular r:id="rId31"/>
    </p:embeddedFont>
    <p:embeddedFont>
      <p:font typeface="Agrandir Thin" charset="1" panose="00000200000000000000"/>
      <p:regular r:id="rId32"/>
    </p:embeddedFont>
    <p:embeddedFont>
      <p:font typeface="Agrandir Thin Italics" charset="1" panose="00000200000000000000"/>
      <p:regular r:id="rId33"/>
    </p:embeddedFont>
    <p:embeddedFont>
      <p:font typeface="Agrandir Medium" charset="1" panose="00000600000000000000"/>
      <p:regular r:id="rId34"/>
    </p:embeddedFont>
    <p:embeddedFont>
      <p:font typeface="Agrandir Medium Italics" charset="1" panose="00000600000000000000"/>
      <p:regular r:id="rId35"/>
    </p:embeddedFont>
    <p:embeddedFont>
      <p:font typeface="Agrandir Ultra-Bold" charset="1" panose="00000A00000000000000"/>
      <p:regular r:id="rId36"/>
    </p:embeddedFont>
    <p:embeddedFont>
      <p:font typeface="Agrandir Ultra-Bold Italics" charset="1" panose="00000A00000000000000"/>
      <p:regular r:id="rId37"/>
    </p:embeddedFont>
    <p:embeddedFont>
      <p:font typeface="Agrandir Heavy" charset="1" panose="00000900000000000000"/>
      <p:regular r:id="rId38"/>
    </p:embeddedFont>
    <p:embeddedFont>
      <p:font typeface="Agrandir Heavy Italics" charset="1" panose="0000090000000000000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slides/slide1.xml" Type="http://schemas.openxmlformats.org/officeDocument/2006/relationships/slide"/><Relationship Id="rId41" Target="slides/slide2.xml" Type="http://schemas.openxmlformats.org/officeDocument/2006/relationships/slide"/><Relationship Id="rId42" Target="slides/slide3.xml" Type="http://schemas.openxmlformats.org/officeDocument/2006/relationships/slide"/><Relationship Id="rId43" Target="slides/slide4.xml" Type="http://schemas.openxmlformats.org/officeDocument/2006/relationships/slide"/><Relationship Id="rId44" Target="slides/slide5.xml" Type="http://schemas.openxmlformats.org/officeDocument/2006/relationships/slide"/><Relationship Id="rId45" Target="slides/slide6.xml" Type="http://schemas.openxmlformats.org/officeDocument/2006/relationships/slide"/><Relationship Id="rId46" Target="slides/slide7.xml" Type="http://schemas.openxmlformats.org/officeDocument/2006/relationships/slide"/><Relationship Id="rId47" Target="slides/slide8.xml" Type="http://schemas.openxmlformats.org/officeDocument/2006/relationships/slide"/><Relationship Id="rId48" Target="slides/slide9.xml" Type="http://schemas.openxmlformats.org/officeDocument/2006/relationships/slide"/><Relationship Id="rId49" Target="slides/slide10.xml" Type="http://schemas.openxmlformats.org/officeDocument/2006/relationships/slide"/><Relationship Id="rId5" Target="tableStyles.xml" Type="http://schemas.openxmlformats.org/officeDocument/2006/relationships/tableStyles"/><Relationship Id="rId50" Target="slides/slide11.xml" Type="http://schemas.openxmlformats.org/officeDocument/2006/relationships/slide"/><Relationship Id="rId51" Target="slides/slide12.xml" Type="http://schemas.openxmlformats.org/officeDocument/2006/relationships/slide"/><Relationship Id="rId52" Target="slides/slide13.xml" Type="http://schemas.openxmlformats.org/officeDocument/2006/relationships/slide"/><Relationship Id="rId53" Target="slides/slide14.xml" Type="http://schemas.openxmlformats.org/officeDocument/2006/relationships/slide"/><Relationship Id="rId54" Target="slides/slide15.xml" Type="http://schemas.openxmlformats.org/officeDocument/2006/relationships/slide"/><Relationship Id="rId55" Target="slides/slide16.xml" Type="http://schemas.openxmlformats.org/officeDocument/2006/relationships/slide"/><Relationship Id="rId56" Target="slides/slide17.xml" Type="http://schemas.openxmlformats.org/officeDocument/2006/relationships/slide"/><Relationship Id="rId57" Target="slides/slide18.xml" Type="http://schemas.openxmlformats.org/officeDocument/2006/relationships/slide"/><Relationship Id="rId58" Target="slides/slide19.xml" Type="http://schemas.openxmlformats.org/officeDocument/2006/relationships/slide"/><Relationship Id="rId59" Target="slides/slide20.xml" Type="http://schemas.openxmlformats.org/officeDocument/2006/relationships/slide"/><Relationship Id="rId6" Target="fonts/font6.fntdata" Type="http://schemas.openxmlformats.org/officeDocument/2006/relationships/font"/><Relationship Id="rId60" Target="slides/slide21.xml" Type="http://schemas.openxmlformats.org/officeDocument/2006/relationships/slide"/><Relationship Id="rId61" Target="slides/slide22.xml" Type="http://schemas.openxmlformats.org/officeDocument/2006/relationships/slide"/><Relationship Id="rId62" Target="slides/slide23.xml" Type="http://schemas.openxmlformats.org/officeDocument/2006/relationships/slide"/><Relationship Id="rId63" Target="slides/slide24.xml" Type="http://schemas.openxmlformats.org/officeDocument/2006/relationships/slide"/><Relationship Id="rId64" Target="slides/slide25.xml" Type="http://schemas.openxmlformats.org/officeDocument/2006/relationships/slide"/><Relationship Id="rId65" Target="slides/slide26.xml" Type="http://schemas.openxmlformats.org/officeDocument/2006/relationships/slide"/><Relationship Id="rId66" Target="notesMasters/notesMaster1.xml" Type="http://schemas.openxmlformats.org/officeDocument/2006/relationships/notesMaster"/><Relationship Id="rId67" Target="theme/theme2.xml" Type="http://schemas.openxmlformats.org/officeDocument/2006/relationships/theme"/><Relationship Id="rId68" Target="notesSlides/notesSlide1.xml" Type="http://schemas.openxmlformats.org/officeDocument/2006/relationships/notesSlide"/><Relationship Id="rId69" Target="notesSlides/notesSlide2.xml" Type="http://schemas.openxmlformats.org/officeDocument/2006/relationships/notesSlide"/><Relationship Id="rId7" Target="fonts/font7.fntdata" Type="http://schemas.openxmlformats.org/officeDocument/2006/relationships/font"/><Relationship Id="rId70" Target="notesSlides/notesSlide3.xml" Type="http://schemas.openxmlformats.org/officeDocument/2006/relationships/notesSlide"/><Relationship Id="rId71" Target="notesSlides/notesSlide4.xml" Type="http://schemas.openxmlformats.org/officeDocument/2006/relationships/notesSlide"/><Relationship Id="rId72" Target="notesSlides/notesSlide5.xml" Type="http://schemas.openxmlformats.org/officeDocument/2006/relationships/notesSlide"/><Relationship Id="rId73" Target="notesSlides/notesSlide6.xml" Type="http://schemas.openxmlformats.org/officeDocument/2006/relationships/notesSlide"/><Relationship Id="rId74" Target="notesSlides/notesSlide7.xml" Type="http://schemas.openxmlformats.org/officeDocument/2006/relationships/notesSlide"/><Relationship Id="rId75" Target="notesSlides/notesSlide8.xml" Type="http://schemas.openxmlformats.org/officeDocument/2006/relationships/notesSlide"/><Relationship Id="rId76" Target="notesSlides/notesSlide9.xml" Type="http://schemas.openxmlformats.org/officeDocument/2006/relationships/notesSlide"/><Relationship Id="rId77" Target="notesSlides/notesSlide10.xml" Type="http://schemas.openxmlformats.org/officeDocument/2006/relationships/notesSlide"/><Relationship Id="rId78" Target="notesSlides/notesSlide11.xml" Type="http://schemas.openxmlformats.org/officeDocument/2006/relationships/notesSlide"/><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name derives of two imp terms that is insurance and finance.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focusingg on rural and lower middle class audiance.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pristyn take more than a week to finance to provide paymet disburment to the hospital.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last we will go with a QNA for every quanter question.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 more than 17.5 to 18% of middle class audience go below poverty line cause of unaffordable pricing of hospital which for they take loan fro, markets..at a higher interest percentage.</a:t>
            </a:r>
          </a:p>
          <a:p>
            <a:r>
              <a:rPr lang="en-US"/>
              <a:t>80% is out of pocket expenditure. very little people have insu. in goverment only below poverty line is covered and not most of disese covered such as HIV, SURGERY, COSMETICS, ENGIOPLASTY AND BLOCKAGE REMOVAL KNEE replacement.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who are not covered in ayushman card .</a:t>
            </a:r>
          </a:p>
          <a:p>
            <a:r>
              <a:rPr lang="en-US"/>
              <a:t>kisan card holder</a:t>
            </a:r>
          </a:p>
          <a:p>
            <a:r>
              <a:rPr lang="en-US"/>
              <a:t>gov employ</a:t>
            </a:r>
          </a:p>
          <a:p>
            <a:r>
              <a:rPr lang="en-US"/>
              <a:t>motor bike.</a:t>
            </a:r>
          </a:p>
          <a:p>
            <a:r>
              <a:rPr lang="en-US"/>
              <a:t>earning 10,000 month</a:t>
            </a:r>
          </a:p>
          <a:p>
            <a:r>
              <a:rPr lang="en-US"/>
              <a:t>who have fridge</a:t>
            </a:r>
          </a:p>
          <a:p>
            <a:r>
              <a:rPr lang="en-US"/>
              <a:t>live in decent house.</a:t>
            </a:r>
          </a:p>
          <a:p>
            <a:r>
              <a:rPr lang="en-US"/>
              <a:t>have land line phones.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also spread awareness of healthcare insurance to audiance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are not for only in emweergency people we are also for wise who choose financing thing before going for whole payment for business personal..who takes financing as a opportunity.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our biggest USP we are a passion driven problem solving company not just profit gaining company, we give back to the needy patient so they can spendd it more on medicine, scans and tests.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aree trying to avial this service to evryone from the bottom people to top, to make more our reach wee are also going rural area and GP where the real india lags.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prima health is an US base company and prystn care is an surgery aggregator giant. they are working with fibe early salary on this sector.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2.png" Type="http://schemas.openxmlformats.org/officeDocument/2006/relationships/image"/><Relationship Id="rId4" Target="../media/image43.svg" Type="http://schemas.openxmlformats.org/officeDocument/2006/relationships/image"/><Relationship Id="rId5" Target="slide2.xml" Type="http://schemas.openxmlformats.org/officeDocument/2006/relationships/slide"/><Relationship Id="rId6" Target="../media/image8.png" Type="http://schemas.openxmlformats.org/officeDocument/2006/relationships/image"/><Relationship Id="rId7" Target="../media/image9.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46.png" Type="http://schemas.openxmlformats.org/officeDocument/2006/relationships/image"/><Relationship Id="rId7" Target="../media/image47.svg" Type="http://schemas.openxmlformats.org/officeDocument/2006/relationships/image"/><Relationship Id="rId8" Target="slide2.xml" Type="http://schemas.openxmlformats.org/officeDocument/2006/relationships/slid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8.png" Type="http://schemas.openxmlformats.org/officeDocument/2006/relationships/image"/><Relationship Id="rId11" Target="../media/image49.svg" Type="http://schemas.openxmlformats.org/officeDocument/2006/relationships/image"/><Relationship Id="rId2" Target="../notesSlides/notesSlide9.xml" Type="http://schemas.openxmlformats.org/officeDocument/2006/relationships/notesSlide"/><Relationship Id="rId3" Target="../media/image26.png" Type="http://schemas.openxmlformats.org/officeDocument/2006/relationships/image"/><Relationship Id="rId4" Target="../media/image27.svg" Type="http://schemas.openxmlformats.org/officeDocument/2006/relationships/image"/><Relationship Id="rId5" Target="slide2.xml" Type="http://schemas.openxmlformats.org/officeDocument/2006/relationships/slide"/><Relationship Id="rId6" Target="../media/image24.png" Type="http://schemas.openxmlformats.org/officeDocument/2006/relationships/image"/><Relationship Id="rId7" Target="../media/image25.sv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50.png" Type="http://schemas.openxmlformats.org/officeDocument/2006/relationships/image"/><Relationship Id="rId4" Target="../media/image51.svg" Type="http://schemas.openxmlformats.org/officeDocument/2006/relationships/image"/><Relationship Id="rId5" Target="../media/image52.png" Type="http://schemas.openxmlformats.org/officeDocument/2006/relationships/image"/><Relationship Id="rId6" Target="../media/image53.svg" Type="http://schemas.openxmlformats.org/officeDocument/2006/relationships/image"/><Relationship Id="rId7" Target="slide2.xml" Type="http://schemas.openxmlformats.org/officeDocument/2006/relationships/slid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slide2.xml" Type="http://schemas.openxmlformats.org/officeDocument/2006/relationships/slid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0.png" Type="http://schemas.openxmlformats.org/officeDocument/2006/relationships/image"/><Relationship Id="rId4" Target="../media/image41.svg" Type="http://schemas.openxmlformats.org/officeDocument/2006/relationships/image"/><Relationship Id="rId5" Target="../media/image54.png" Type="http://schemas.openxmlformats.org/officeDocument/2006/relationships/image"/><Relationship Id="rId6" Target="../media/image55.svg" Type="http://schemas.openxmlformats.org/officeDocument/2006/relationships/image"/><Relationship Id="rId7" Target="../media/image56.png" Type="http://schemas.openxmlformats.org/officeDocument/2006/relationships/image"/><Relationship Id="rId8" Target="../media/image57.svg" Type="http://schemas.openxmlformats.org/officeDocument/2006/relationships/image"/><Relationship Id="rId9" Target="slide2.xml" Type="http://schemas.openxmlformats.org/officeDocument/2006/relationships/slid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54.png" Type="http://schemas.openxmlformats.org/officeDocument/2006/relationships/image"/><Relationship Id="rId4" Target="../media/image55.svg" Type="http://schemas.openxmlformats.org/officeDocument/2006/relationships/image"/><Relationship Id="rId5" Target="../media/image40.png" Type="http://schemas.openxmlformats.org/officeDocument/2006/relationships/image"/><Relationship Id="rId6" Target="../media/image41.svg" Type="http://schemas.openxmlformats.org/officeDocument/2006/relationships/image"/><Relationship Id="rId7" Target="../media/image56.png" Type="http://schemas.openxmlformats.org/officeDocument/2006/relationships/image"/><Relationship Id="rId8" Target="../media/image57.svg" Type="http://schemas.openxmlformats.org/officeDocument/2006/relationships/image"/><Relationship Id="rId9" Target="slide2.xml" Type="http://schemas.openxmlformats.org/officeDocument/2006/relationships/slid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slide2.xml" Type="http://schemas.openxmlformats.org/officeDocument/2006/relationships/slid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56.png" Type="http://schemas.openxmlformats.org/officeDocument/2006/relationships/image"/><Relationship Id="rId7" Target="../media/image57.svg" Type="http://schemas.openxmlformats.org/officeDocument/2006/relationships/image"/><Relationship Id="rId8" Target="slide2.xml" Type="http://schemas.openxmlformats.org/officeDocument/2006/relationships/slid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slide2.xml" Type="http://schemas.openxmlformats.org/officeDocument/2006/relationships/slid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slide3.xml" Type="http://schemas.openxmlformats.org/officeDocument/2006/relationships/slide"/><Relationship Id="rId16" Target="slide4.xml" Type="http://schemas.openxmlformats.org/officeDocument/2006/relationships/slide"/><Relationship Id="rId2" Target="../notesSlides/notesSlide2.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slide2.xml" Type="http://schemas.openxmlformats.org/officeDocument/2006/relationships/slid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slide2.xml" Type="http://schemas.openxmlformats.org/officeDocument/2006/relationships/slid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9.png" Type="http://schemas.openxmlformats.org/officeDocument/2006/relationships/image"/><Relationship Id="rId3" Target="../media/image60.svg" Type="http://schemas.openxmlformats.org/officeDocument/2006/relationships/image"/><Relationship Id="rId4" Target="../media/image61.png" Type="http://schemas.openxmlformats.org/officeDocument/2006/relationships/image"/><Relationship Id="rId5" Target="../media/image62.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slide2.xml" Type="http://schemas.openxmlformats.org/officeDocument/2006/relationships/slid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media/image26.png" Type="http://schemas.openxmlformats.org/officeDocument/2006/relationships/image"/><Relationship Id="rId3" Target="../media/image27.svg" Type="http://schemas.openxmlformats.org/officeDocument/2006/relationships/image"/><Relationship Id="rId4" Target="slide2.xml" Type="http://schemas.openxmlformats.org/officeDocument/2006/relationships/slide"/><Relationship Id="rId5" Target="../media/image24.png" Type="http://schemas.openxmlformats.org/officeDocument/2006/relationships/image"/><Relationship Id="rId6" Target="../media/image25.svg" Type="http://schemas.openxmlformats.org/officeDocument/2006/relationships/image"/><Relationship Id="rId7" Target="../media/image63.png" Type="http://schemas.openxmlformats.org/officeDocument/2006/relationships/image"/><Relationship Id="rId8" Target="../media/image64.svg" Type="http://schemas.openxmlformats.org/officeDocument/2006/relationships/image"/><Relationship Id="rId9" Target="../media/image48.pn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media/image26.png" Type="http://schemas.openxmlformats.org/officeDocument/2006/relationships/image"/><Relationship Id="rId3" Target="../media/image27.svg" Type="http://schemas.openxmlformats.org/officeDocument/2006/relationships/image"/><Relationship Id="rId4" Target="slide2.xml" Type="http://schemas.openxmlformats.org/officeDocument/2006/relationships/slide"/><Relationship Id="rId5" Target="../media/image24.png" Type="http://schemas.openxmlformats.org/officeDocument/2006/relationships/image"/><Relationship Id="rId6" Target="../media/image25.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8.pn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slide2.xml" Type="http://schemas.openxmlformats.org/officeDocument/2006/relationships/slid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68.jpeg" Type="http://schemas.openxmlformats.org/officeDocument/2006/relationships/image"/><Relationship Id="rId12" Target="../media/image69.jpeg" Type="http://schemas.openxmlformats.org/officeDocument/2006/relationships/image"/><Relationship Id="rId13" Target="../media/image70.jpe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65.jpeg" Type="http://schemas.openxmlformats.org/officeDocument/2006/relationships/image"/><Relationship Id="rId5" Target="../media/image66.jpeg" Type="http://schemas.openxmlformats.org/officeDocument/2006/relationships/image"/><Relationship Id="rId6" Target="../media/image67.jpe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slide2.xml" Type="http://schemas.openxmlformats.org/officeDocument/2006/relationships/slide"/><Relationship Id="rId2" Target="../notesSlides/notesSlide3.xml" Type="http://schemas.openxmlformats.org/officeDocument/2006/relationships/notesSlide"/><Relationship Id="rId3" Target="../media/image14.jpe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1.jpeg" Type="http://schemas.openxmlformats.org/officeDocument/2006/relationships/image"/><Relationship Id="rId4" Target="slide2.xml" Type="http://schemas.openxmlformats.org/officeDocument/2006/relationships/slid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2" Target="../notesSlides/notesSlide5.xml" Type="http://schemas.openxmlformats.org/officeDocument/2006/relationships/notesSlide"/><Relationship Id="rId3" Target="../media/image22.png" Type="http://schemas.openxmlformats.org/officeDocument/2006/relationships/image"/><Relationship Id="rId4" Target="../media/image23.svg" Type="http://schemas.openxmlformats.org/officeDocument/2006/relationships/image"/><Relationship Id="rId5" Target="slide2.xml" Type="http://schemas.openxmlformats.org/officeDocument/2006/relationships/slid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22.png" Type="http://schemas.openxmlformats.org/officeDocument/2006/relationships/image"/><Relationship Id="rId3" Target="../media/image23.svg" Type="http://schemas.openxmlformats.org/officeDocument/2006/relationships/image"/><Relationship Id="rId4" Target="slide2.xml" Type="http://schemas.openxmlformats.org/officeDocument/2006/relationships/slide"/><Relationship Id="rId5" Target="../media/image26.png" Type="http://schemas.openxmlformats.org/officeDocument/2006/relationships/image"/><Relationship Id="rId6" Target="../media/image27.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8.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11" Target="../media/image36.png" Type="http://schemas.openxmlformats.org/officeDocument/2006/relationships/image"/><Relationship Id="rId12" Target="../media/image37.svg" Type="http://schemas.openxmlformats.org/officeDocument/2006/relationships/image"/><Relationship Id="rId13" Target="slide2.xml" Type="http://schemas.openxmlformats.org/officeDocument/2006/relationships/slide"/><Relationship Id="rId2" Target="../notesSlides/notesSlide6.xml" Type="http://schemas.openxmlformats.org/officeDocument/2006/relationships/notesSlid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34.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slide2.xml" Type="http://schemas.openxmlformats.org/officeDocument/2006/relationships/slide"/><Relationship Id="rId3" Target="../media/image24.png" Type="http://schemas.openxmlformats.org/officeDocument/2006/relationships/image"/><Relationship Id="rId4" Target="../media/image25.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slide2.xml" Type="http://schemas.openxmlformats.org/officeDocument/2006/relationships/slide"/><Relationship Id="rId4" Target="../media/image40.png" Type="http://schemas.openxmlformats.org/officeDocument/2006/relationships/image"/><Relationship Id="rId5" Target="../media/image41.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2391658" y="525860"/>
            <a:ext cx="6840715" cy="10287000"/>
            <a:chOff x="0" y="0"/>
            <a:chExt cx="9120954" cy="13716000"/>
          </a:xfrm>
        </p:grpSpPr>
        <p:pic>
          <p:nvPicPr>
            <p:cNvPr name="Picture 3" id="3"/>
            <p:cNvPicPr>
              <a:picLocks noChangeAspect="true"/>
            </p:cNvPicPr>
            <p:nvPr/>
          </p:nvPicPr>
          <p:blipFill>
            <a:blip r:embed="rId3"/>
            <a:srcRect l="18263" t="0" r="48680" b="0"/>
            <a:stretch>
              <a:fillRect/>
            </a:stretch>
          </p:blipFill>
          <p:spPr>
            <a:xfrm flipH="false" flipV="false">
              <a:off x="0" y="0"/>
              <a:ext cx="9120954" cy="13716000"/>
            </a:xfrm>
            <a:prstGeom prst="rect">
              <a:avLst/>
            </a:prstGeom>
          </p:spPr>
        </p:pic>
      </p:grpSp>
      <p:sp>
        <p:nvSpPr>
          <p:cNvPr name="TextBox 4" id="4"/>
          <p:cNvSpPr txBox="true"/>
          <p:nvPr/>
        </p:nvSpPr>
        <p:spPr>
          <a:xfrm rot="0">
            <a:off x="13877468" y="8855075"/>
            <a:ext cx="3856619" cy="410845"/>
          </a:xfrm>
          <a:prstGeom prst="rect">
            <a:avLst/>
          </a:prstGeom>
        </p:spPr>
        <p:txBody>
          <a:bodyPr anchor="t" rtlCol="false" tIns="0" lIns="0" bIns="0" rIns="0">
            <a:spAutoFit/>
          </a:bodyPr>
          <a:lstStyle/>
          <a:p>
            <a:pPr algn="l" marL="0" indent="0" lvl="0">
              <a:lnSpc>
                <a:spcPts val="3080"/>
              </a:lnSpc>
              <a:spcBef>
                <a:spcPct val="0"/>
              </a:spcBef>
            </a:pPr>
            <a:r>
              <a:rPr lang="en-US" sz="2200">
                <a:solidFill>
                  <a:srgbClr val="FFFFFF"/>
                </a:solidFill>
                <a:latin typeface="Codec Pro"/>
              </a:rPr>
              <a:t>pranil@hospitalonphone.in</a:t>
            </a:r>
          </a:p>
        </p:txBody>
      </p:sp>
      <p:sp>
        <p:nvSpPr>
          <p:cNvPr name="TextBox 5" id="5"/>
          <p:cNvSpPr txBox="true"/>
          <p:nvPr/>
        </p:nvSpPr>
        <p:spPr>
          <a:xfrm rot="0">
            <a:off x="13877468" y="8406602"/>
            <a:ext cx="3856619" cy="410845"/>
          </a:xfrm>
          <a:prstGeom prst="rect">
            <a:avLst/>
          </a:prstGeom>
        </p:spPr>
        <p:txBody>
          <a:bodyPr anchor="t" rtlCol="false" tIns="0" lIns="0" bIns="0" rIns="0">
            <a:spAutoFit/>
          </a:bodyPr>
          <a:lstStyle/>
          <a:p>
            <a:pPr algn="l" marL="0" indent="0" lvl="0">
              <a:lnSpc>
                <a:spcPts val="3080"/>
              </a:lnSpc>
              <a:spcBef>
                <a:spcPct val="0"/>
              </a:spcBef>
            </a:pPr>
            <a:r>
              <a:rPr lang="en-US" sz="2200">
                <a:solidFill>
                  <a:srgbClr val="FFFFFF"/>
                </a:solidFill>
                <a:latin typeface="Codec Pro"/>
              </a:rPr>
              <a:t>123-456-7890</a:t>
            </a:r>
          </a:p>
        </p:txBody>
      </p:sp>
      <p:sp>
        <p:nvSpPr>
          <p:cNvPr name="AutoShape 6" id="6"/>
          <p:cNvSpPr/>
          <p:nvPr/>
        </p:nvSpPr>
        <p:spPr>
          <a:xfrm rot="0">
            <a:off x="7468953" y="8068782"/>
            <a:ext cx="10265134" cy="0"/>
          </a:xfrm>
          <a:prstGeom prst="line">
            <a:avLst/>
          </a:prstGeom>
          <a:ln cap="flat" w="9525">
            <a:solidFill>
              <a:srgbClr val="FFFFFF"/>
            </a:solidFill>
            <a:prstDash val="solid"/>
            <a:headEnd type="none" len="sm" w="sm"/>
            <a:tailEnd type="none" len="sm" w="sm"/>
          </a:ln>
        </p:spPr>
      </p:sp>
      <p:sp>
        <p:nvSpPr>
          <p:cNvPr name="AutoShape 7" id="7"/>
          <p:cNvSpPr/>
          <p:nvPr/>
        </p:nvSpPr>
        <p:spPr>
          <a:xfrm rot="0">
            <a:off x="7468953" y="9679305"/>
            <a:ext cx="10280246" cy="0"/>
          </a:xfrm>
          <a:prstGeom prst="line">
            <a:avLst/>
          </a:prstGeom>
          <a:ln cap="flat" w="9525">
            <a:solidFill>
              <a:srgbClr val="FFFFFF"/>
            </a:solidFill>
            <a:prstDash val="solid"/>
            <a:headEnd type="none" len="sm" w="sm"/>
            <a:tailEnd type="none" len="sm" w="sm"/>
          </a:ln>
        </p:spPr>
      </p:sp>
      <p:grpSp>
        <p:nvGrpSpPr>
          <p:cNvPr name="Group 8" id="8"/>
          <p:cNvGrpSpPr/>
          <p:nvPr/>
        </p:nvGrpSpPr>
        <p:grpSpPr>
          <a:xfrm rot="0">
            <a:off x="7468953" y="3890423"/>
            <a:ext cx="9790347" cy="2486534"/>
            <a:chOff x="0" y="0"/>
            <a:chExt cx="13053796" cy="3315378"/>
          </a:xfrm>
        </p:grpSpPr>
        <p:sp>
          <p:nvSpPr>
            <p:cNvPr name="TextBox 9" id="9"/>
            <p:cNvSpPr txBox="true"/>
            <p:nvPr/>
          </p:nvSpPr>
          <p:spPr>
            <a:xfrm rot="0">
              <a:off x="0" y="19050"/>
              <a:ext cx="13053796" cy="2088643"/>
            </a:xfrm>
            <a:prstGeom prst="rect">
              <a:avLst/>
            </a:prstGeom>
          </p:spPr>
          <p:txBody>
            <a:bodyPr anchor="t" rtlCol="false" tIns="0" lIns="0" bIns="0" rIns="0">
              <a:spAutoFit/>
            </a:bodyPr>
            <a:lstStyle/>
            <a:p>
              <a:pPr>
                <a:lnSpc>
                  <a:spcPts val="10608"/>
                </a:lnSpc>
              </a:pPr>
              <a:r>
                <a:rPr lang="en-US" sz="10400">
                  <a:solidFill>
                    <a:srgbClr val="FFFFFF"/>
                  </a:solidFill>
                  <a:latin typeface="Codec Pro ExtraBold"/>
                </a:rPr>
                <a:t>INSUFI</a:t>
              </a:r>
            </a:p>
          </p:txBody>
        </p:sp>
        <p:sp>
          <p:nvSpPr>
            <p:cNvPr name="TextBox 10" id="10"/>
            <p:cNvSpPr txBox="true"/>
            <p:nvPr/>
          </p:nvSpPr>
          <p:spPr>
            <a:xfrm rot="0">
              <a:off x="0" y="2768643"/>
              <a:ext cx="9162685" cy="546735"/>
            </a:xfrm>
            <a:prstGeom prst="rect">
              <a:avLst/>
            </a:prstGeom>
          </p:spPr>
          <p:txBody>
            <a:bodyPr anchor="t" rtlCol="false" tIns="0" lIns="0" bIns="0" rIns="0">
              <a:spAutoFit/>
            </a:bodyPr>
            <a:lstStyle/>
            <a:p>
              <a:pPr>
                <a:lnSpc>
                  <a:spcPts val="3120"/>
                </a:lnSpc>
              </a:pPr>
              <a:r>
                <a:rPr lang="en-US" sz="2400">
                  <a:solidFill>
                    <a:srgbClr val="FFFFFF"/>
                  </a:solidFill>
                  <a:latin typeface="Codec Pro"/>
                </a:rPr>
                <a:t>Business Development Team Lead</a:t>
              </a:r>
            </a:p>
          </p:txBody>
        </p:sp>
        <p:sp>
          <p:nvSpPr>
            <p:cNvPr name="TextBox 11" id="11"/>
            <p:cNvSpPr txBox="true"/>
            <p:nvPr/>
          </p:nvSpPr>
          <p:spPr>
            <a:xfrm rot="0">
              <a:off x="0" y="2002918"/>
              <a:ext cx="9162685" cy="670348"/>
            </a:xfrm>
            <a:prstGeom prst="rect">
              <a:avLst/>
            </a:prstGeom>
          </p:spPr>
          <p:txBody>
            <a:bodyPr anchor="t" rtlCol="false" tIns="0" lIns="0" bIns="0" rIns="0">
              <a:spAutoFit/>
            </a:bodyPr>
            <a:lstStyle/>
            <a:p>
              <a:pPr>
                <a:lnSpc>
                  <a:spcPts val="3919"/>
                </a:lnSpc>
              </a:pPr>
            </a:p>
          </p:txBody>
        </p:sp>
      </p:grpSp>
      <p:sp>
        <p:nvSpPr>
          <p:cNvPr name="TextBox 12" id="12"/>
          <p:cNvSpPr txBox="true"/>
          <p:nvPr/>
        </p:nvSpPr>
        <p:spPr>
          <a:xfrm rot="0">
            <a:off x="7755750" y="8849832"/>
            <a:ext cx="2776500" cy="649605"/>
          </a:xfrm>
          <a:prstGeom prst="rect">
            <a:avLst/>
          </a:prstGeom>
        </p:spPr>
        <p:txBody>
          <a:bodyPr anchor="t" rtlCol="false" tIns="0" lIns="0" bIns="0" rIns="0">
            <a:spAutoFit/>
          </a:bodyPr>
          <a:lstStyle/>
          <a:p>
            <a:pPr algn="l" marL="0" indent="0" lvl="0">
              <a:lnSpc>
                <a:spcPts val="2520"/>
              </a:lnSpc>
              <a:spcBef>
                <a:spcPct val="0"/>
              </a:spcBef>
            </a:pPr>
            <a:r>
              <a:rPr lang="en-US" sz="1800">
                <a:solidFill>
                  <a:srgbClr val="FFFFFF"/>
                </a:solidFill>
                <a:latin typeface="Codec Pro"/>
              </a:rPr>
              <a:t>Off:- N9, yashvant society, Sambhaji nagar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495F1"/>
        </a:solidFill>
      </p:bgPr>
    </p:bg>
    <p:spTree>
      <p:nvGrpSpPr>
        <p:cNvPr id="1" name=""/>
        <p:cNvGrpSpPr/>
        <p:nvPr/>
      </p:nvGrpSpPr>
      <p:grpSpPr>
        <a:xfrm>
          <a:off x="0" y="0"/>
          <a:ext cx="0" cy="0"/>
          <a:chOff x="0" y="0"/>
          <a:chExt cx="0" cy="0"/>
        </a:xfrm>
      </p:grpSpPr>
      <p:sp>
        <p:nvSpPr>
          <p:cNvPr name="Freeform 2" id="2"/>
          <p:cNvSpPr/>
          <p:nvPr/>
        </p:nvSpPr>
        <p:spPr>
          <a:xfrm flipH="false" flipV="false" rot="0">
            <a:off x="5635772" y="2255780"/>
            <a:ext cx="5300047" cy="5300047"/>
          </a:xfrm>
          <a:custGeom>
            <a:avLst/>
            <a:gdLst/>
            <a:ahLst/>
            <a:cxnLst/>
            <a:rect r="r" b="b" t="t" l="l"/>
            <a:pathLst>
              <a:path h="5300047" w="5300047">
                <a:moveTo>
                  <a:pt x="0" y="0"/>
                </a:moveTo>
                <a:lnTo>
                  <a:pt x="5300047" y="0"/>
                </a:lnTo>
                <a:lnTo>
                  <a:pt x="5300047" y="5300047"/>
                </a:lnTo>
                <a:lnTo>
                  <a:pt x="0" y="530004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3" id="3"/>
          <p:cNvSpPr/>
          <p:nvPr/>
        </p:nvSpPr>
        <p:spPr>
          <a:xfrm>
            <a:off x="10917455" y="5143500"/>
            <a:ext cx="3581585" cy="0"/>
          </a:xfrm>
          <a:prstGeom prst="line">
            <a:avLst/>
          </a:prstGeom>
          <a:ln cap="rnd" w="104775">
            <a:solidFill>
              <a:srgbClr val="FFBD59"/>
            </a:solidFill>
            <a:prstDash val="solid"/>
            <a:headEnd type="none" len="sm" w="sm"/>
            <a:tailEnd type="triangle" len="med" w="lg"/>
          </a:ln>
        </p:spPr>
      </p:sp>
      <p:sp>
        <p:nvSpPr>
          <p:cNvPr name="AutoShape 4" id="4"/>
          <p:cNvSpPr/>
          <p:nvPr/>
        </p:nvSpPr>
        <p:spPr>
          <a:xfrm flipV="true">
            <a:off x="10921532" y="3223810"/>
            <a:ext cx="2521500" cy="750700"/>
          </a:xfrm>
          <a:prstGeom prst="line">
            <a:avLst/>
          </a:prstGeom>
          <a:ln cap="rnd" w="114300">
            <a:solidFill>
              <a:srgbClr val="7ED957"/>
            </a:solidFill>
            <a:prstDash val="solid"/>
            <a:headEnd type="none" len="sm" w="sm"/>
            <a:tailEnd type="triangle" len="med" w="lg"/>
          </a:ln>
        </p:spPr>
      </p:sp>
      <p:sp>
        <p:nvSpPr>
          <p:cNvPr name="AutoShape 5" id="5"/>
          <p:cNvSpPr/>
          <p:nvPr/>
        </p:nvSpPr>
        <p:spPr>
          <a:xfrm flipH="true" flipV="true">
            <a:off x="2288470" y="4905803"/>
            <a:ext cx="3339110" cy="11705"/>
          </a:xfrm>
          <a:prstGeom prst="line">
            <a:avLst/>
          </a:prstGeom>
          <a:ln cap="rnd" w="104775">
            <a:solidFill>
              <a:srgbClr val="151F27"/>
            </a:solidFill>
            <a:prstDash val="solid"/>
            <a:headEnd type="none" len="sm" w="sm"/>
            <a:tailEnd type="triangle" len="med" w="lg"/>
          </a:ln>
        </p:spPr>
      </p:sp>
      <p:grpSp>
        <p:nvGrpSpPr>
          <p:cNvPr name="Group 6" id="6"/>
          <p:cNvGrpSpPr/>
          <p:nvPr/>
        </p:nvGrpSpPr>
        <p:grpSpPr>
          <a:xfrm rot="0">
            <a:off x="13447040" y="2700351"/>
            <a:ext cx="4235379" cy="1287852"/>
            <a:chOff x="0" y="0"/>
            <a:chExt cx="2068594" cy="628997"/>
          </a:xfrm>
        </p:grpSpPr>
        <p:sp>
          <p:nvSpPr>
            <p:cNvPr name="Freeform 7" id="7"/>
            <p:cNvSpPr/>
            <p:nvPr/>
          </p:nvSpPr>
          <p:spPr>
            <a:xfrm flipH="false" flipV="false" rot="0">
              <a:off x="0" y="0"/>
              <a:ext cx="2068594" cy="628997"/>
            </a:xfrm>
            <a:custGeom>
              <a:avLst/>
              <a:gdLst/>
              <a:ahLst/>
              <a:cxnLst/>
              <a:rect r="r" b="b" t="t" l="l"/>
              <a:pathLst>
                <a:path h="628997" w="2068594">
                  <a:moveTo>
                    <a:pt x="0" y="0"/>
                  </a:moveTo>
                  <a:lnTo>
                    <a:pt x="2068594" y="0"/>
                  </a:lnTo>
                  <a:lnTo>
                    <a:pt x="2068594" y="628997"/>
                  </a:lnTo>
                  <a:lnTo>
                    <a:pt x="0" y="628997"/>
                  </a:lnTo>
                  <a:close/>
                </a:path>
              </a:pathLst>
            </a:custGeom>
            <a:solidFill>
              <a:srgbClr val="0495F1"/>
            </a:solidFill>
          </p:spPr>
        </p:sp>
        <p:sp>
          <p:nvSpPr>
            <p:cNvPr name="TextBox 8" id="8"/>
            <p:cNvSpPr txBox="true"/>
            <p:nvPr/>
          </p:nvSpPr>
          <p:spPr>
            <a:xfrm>
              <a:off x="0" y="-142875"/>
              <a:ext cx="2068594" cy="771872"/>
            </a:xfrm>
            <a:prstGeom prst="rect">
              <a:avLst/>
            </a:prstGeom>
          </p:spPr>
          <p:txBody>
            <a:bodyPr anchor="ctr" rtlCol="false" tIns="254000" lIns="254000" bIns="254000" rIns="254000"/>
            <a:lstStyle/>
            <a:p>
              <a:pPr algn="ctr">
                <a:lnSpc>
                  <a:spcPts val="5459"/>
                </a:lnSpc>
              </a:pPr>
              <a:r>
                <a:rPr lang="en-US" sz="3900">
                  <a:solidFill>
                    <a:srgbClr val="FFFFFF"/>
                  </a:solidFill>
                  <a:latin typeface="Codec Pro Bold"/>
                </a:rPr>
                <a:t>Clinics</a:t>
              </a:r>
            </a:p>
          </p:txBody>
        </p:sp>
      </p:grpSp>
      <p:sp>
        <p:nvSpPr>
          <p:cNvPr name="AutoShape 9" id="9"/>
          <p:cNvSpPr/>
          <p:nvPr/>
        </p:nvSpPr>
        <p:spPr>
          <a:xfrm flipH="true">
            <a:off x="8271508" y="7555827"/>
            <a:ext cx="14287" cy="1702473"/>
          </a:xfrm>
          <a:prstGeom prst="line">
            <a:avLst/>
          </a:prstGeom>
          <a:ln cap="rnd" w="95250">
            <a:solidFill>
              <a:srgbClr val="CBCF64"/>
            </a:solidFill>
            <a:prstDash val="solid"/>
            <a:headEnd type="none" len="sm" w="sm"/>
            <a:tailEnd type="triangle" len="med" w="lg"/>
          </a:ln>
        </p:spPr>
      </p:sp>
      <p:sp>
        <p:nvSpPr>
          <p:cNvPr name="AutoShape 10" id="10"/>
          <p:cNvSpPr/>
          <p:nvPr/>
        </p:nvSpPr>
        <p:spPr>
          <a:xfrm>
            <a:off x="10919212" y="5894485"/>
            <a:ext cx="2527896" cy="728670"/>
          </a:xfrm>
          <a:prstGeom prst="line">
            <a:avLst/>
          </a:prstGeom>
          <a:ln cap="rnd" w="133350">
            <a:solidFill>
              <a:srgbClr val="835647"/>
            </a:solidFill>
            <a:prstDash val="solid"/>
            <a:headEnd type="none" len="sm" w="sm"/>
            <a:tailEnd type="triangle" len="med" w="lg"/>
          </a:ln>
        </p:spPr>
      </p:sp>
      <p:sp>
        <p:nvSpPr>
          <p:cNvPr name="AutoShape 11" id="11"/>
          <p:cNvSpPr/>
          <p:nvPr/>
        </p:nvSpPr>
        <p:spPr>
          <a:xfrm>
            <a:off x="10333749" y="6718609"/>
            <a:ext cx="2372386" cy="1688454"/>
          </a:xfrm>
          <a:prstGeom prst="line">
            <a:avLst/>
          </a:prstGeom>
          <a:ln cap="rnd" w="123825">
            <a:solidFill>
              <a:srgbClr val="E566BB"/>
            </a:solidFill>
            <a:prstDash val="solid"/>
            <a:headEnd type="none" len="sm" w="sm"/>
            <a:tailEnd type="triangle" len="med" w="lg"/>
          </a:ln>
        </p:spPr>
      </p:sp>
      <p:grpSp>
        <p:nvGrpSpPr>
          <p:cNvPr name="Group 12" id="12"/>
          <p:cNvGrpSpPr/>
          <p:nvPr/>
        </p:nvGrpSpPr>
        <p:grpSpPr>
          <a:xfrm rot="0">
            <a:off x="13447040" y="2700351"/>
            <a:ext cx="4235379" cy="1287852"/>
            <a:chOff x="0" y="0"/>
            <a:chExt cx="2068594" cy="628997"/>
          </a:xfrm>
        </p:grpSpPr>
        <p:sp>
          <p:nvSpPr>
            <p:cNvPr name="Freeform 13" id="13"/>
            <p:cNvSpPr/>
            <p:nvPr/>
          </p:nvSpPr>
          <p:spPr>
            <a:xfrm flipH="false" flipV="false" rot="0">
              <a:off x="0" y="0"/>
              <a:ext cx="2068594" cy="628997"/>
            </a:xfrm>
            <a:custGeom>
              <a:avLst/>
              <a:gdLst/>
              <a:ahLst/>
              <a:cxnLst/>
              <a:rect r="r" b="b" t="t" l="l"/>
              <a:pathLst>
                <a:path h="628997" w="2068594">
                  <a:moveTo>
                    <a:pt x="0" y="0"/>
                  </a:moveTo>
                  <a:lnTo>
                    <a:pt x="2068594" y="0"/>
                  </a:lnTo>
                  <a:lnTo>
                    <a:pt x="2068594" y="628997"/>
                  </a:lnTo>
                  <a:lnTo>
                    <a:pt x="0" y="628997"/>
                  </a:lnTo>
                  <a:close/>
                </a:path>
              </a:pathLst>
            </a:custGeom>
            <a:solidFill>
              <a:srgbClr val="7ED957"/>
            </a:solidFill>
          </p:spPr>
        </p:sp>
        <p:sp>
          <p:nvSpPr>
            <p:cNvPr name="TextBox 14" id="14"/>
            <p:cNvSpPr txBox="true"/>
            <p:nvPr/>
          </p:nvSpPr>
          <p:spPr>
            <a:xfrm>
              <a:off x="0" y="-142875"/>
              <a:ext cx="2068594" cy="771872"/>
            </a:xfrm>
            <a:prstGeom prst="rect">
              <a:avLst/>
            </a:prstGeom>
          </p:spPr>
          <p:txBody>
            <a:bodyPr anchor="ctr" rtlCol="false" tIns="254000" lIns="254000" bIns="254000" rIns="254000"/>
            <a:lstStyle/>
            <a:p>
              <a:pPr algn="ctr">
                <a:lnSpc>
                  <a:spcPts val="5459"/>
                </a:lnSpc>
              </a:pPr>
              <a:r>
                <a:rPr lang="en-US" sz="3900">
                  <a:solidFill>
                    <a:srgbClr val="FFFFFF"/>
                  </a:solidFill>
                  <a:latin typeface="Codec Pro Bold"/>
                </a:rPr>
                <a:t>CLINICS</a:t>
              </a:r>
            </a:p>
          </p:txBody>
        </p:sp>
      </p:grpSp>
      <p:grpSp>
        <p:nvGrpSpPr>
          <p:cNvPr name="Group 15" id="15"/>
          <p:cNvGrpSpPr/>
          <p:nvPr/>
        </p:nvGrpSpPr>
        <p:grpSpPr>
          <a:xfrm rot="0">
            <a:off x="13451066" y="4520708"/>
            <a:ext cx="4231353" cy="1360049"/>
            <a:chOff x="0" y="0"/>
            <a:chExt cx="2066628" cy="664259"/>
          </a:xfrm>
        </p:grpSpPr>
        <p:sp>
          <p:nvSpPr>
            <p:cNvPr name="Freeform 16" id="16"/>
            <p:cNvSpPr/>
            <p:nvPr/>
          </p:nvSpPr>
          <p:spPr>
            <a:xfrm flipH="false" flipV="false" rot="0">
              <a:off x="0" y="0"/>
              <a:ext cx="2066628" cy="664259"/>
            </a:xfrm>
            <a:custGeom>
              <a:avLst/>
              <a:gdLst/>
              <a:ahLst/>
              <a:cxnLst/>
              <a:rect r="r" b="b" t="t" l="l"/>
              <a:pathLst>
                <a:path h="664259" w="2066628">
                  <a:moveTo>
                    <a:pt x="0" y="0"/>
                  </a:moveTo>
                  <a:lnTo>
                    <a:pt x="2066628" y="0"/>
                  </a:lnTo>
                  <a:lnTo>
                    <a:pt x="2066628" y="664259"/>
                  </a:lnTo>
                  <a:lnTo>
                    <a:pt x="0" y="664259"/>
                  </a:lnTo>
                  <a:close/>
                </a:path>
              </a:pathLst>
            </a:custGeom>
            <a:solidFill>
              <a:srgbClr val="FFBD59"/>
            </a:solidFill>
          </p:spPr>
        </p:sp>
        <p:sp>
          <p:nvSpPr>
            <p:cNvPr name="TextBox 17" id="17"/>
            <p:cNvSpPr txBox="true"/>
            <p:nvPr/>
          </p:nvSpPr>
          <p:spPr>
            <a:xfrm>
              <a:off x="0" y="-142875"/>
              <a:ext cx="2066628" cy="807134"/>
            </a:xfrm>
            <a:prstGeom prst="rect">
              <a:avLst/>
            </a:prstGeom>
          </p:spPr>
          <p:txBody>
            <a:bodyPr anchor="ctr" rtlCol="false" tIns="254000" lIns="254000" bIns="254000" rIns="254000"/>
            <a:lstStyle/>
            <a:p>
              <a:pPr algn="ctr">
                <a:lnSpc>
                  <a:spcPts val="5459"/>
                </a:lnSpc>
              </a:pPr>
              <a:r>
                <a:rPr lang="en-US" sz="3900">
                  <a:solidFill>
                    <a:srgbClr val="FFFFFF"/>
                  </a:solidFill>
                  <a:latin typeface="Codec Pro Bold"/>
                </a:rPr>
                <a:t>RURAL GP</a:t>
              </a:r>
            </a:p>
          </p:txBody>
        </p:sp>
      </p:grpSp>
      <p:grpSp>
        <p:nvGrpSpPr>
          <p:cNvPr name="Group 18" id="18"/>
          <p:cNvGrpSpPr/>
          <p:nvPr/>
        </p:nvGrpSpPr>
        <p:grpSpPr>
          <a:xfrm rot="0">
            <a:off x="13451066" y="6258820"/>
            <a:ext cx="4235379" cy="1274159"/>
            <a:chOff x="0" y="0"/>
            <a:chExt cx="2068594" cy="622309"/>
          </a:xfrm>
        </p:grpSpPr>
        <p:sp>
          <p:nvSpPr>
            <p:cNvPr name="Freeform 19" id="19"/>
            <p:cNvSpPr/>
            <p:nvPr/>
          </p:nvSpPr>
          <p:spPr>
            <a:xfrm flipH="false" flipV="false" rot="0">
              <a:off x="0" y="0"/>
              <a:ext cx="2068594" cy="622309"/>
            </a:xfrm>
            <a:custGeom>
              <a:avLst/>
              <a:gdLst/>
              <a:ahLst/>
              <a:cxnLst/>
              <a:rect r="r" b="b" t="t" l="l"/>
              <a:pathLst>
                <a:path h="622309" w="2068594">
                  <a:moveTo>
                    <a:pt x="0" y="0"/>
                  </a:moveTo>
                  <a:lnTo>
                    <a:pt x="2068594" y="0"/>
                  </a:lnTo>
                  <a:lnTo>
                    <a:pt x="2068594" y="622309"/>
                  </a:lnTo>
                  <a:lnTo>
                    <a:pt x="0" y="622309"/>
                  </a:lnTo>
                  <a:close/>
                </a:path>
              </a:pathLst>
            </a:custGeom>
            <a:solidFill>
              <a:srgbClr val="835647"/>
            </a:solidFill>
          </p:spPr>
        </p:sp>
        <p:sp>
          <p:nvSpPr>
            <p:cNvPr name="TextBox 20" id="20"/>
            <p:cNvSpPr txBox="true"/>
            <p:nvPr/>
          </p:nvSpPr>
          <p:spPr>
            <a:xfrm>
              <a:off x="0" y="-142875"/>
              <a:ext cx="2068594" cy="765184"/>
            </a:xfrm>
            <a:prstGeom prst="rect">
              <a:avLst/>
            </a:prstGeom>
          </p:spPr>
          <p:txBody>
            <a:bodyPr anchor="ctr" rtlCol="false" tIns="254000" lIns="254000" bIns="254000" rIns="254000"/>
            <a:lstStyle/>
            <a:p>
              <a:pPr algn="ctr">
                <a:lnSpc>
                  <a:spcPts val="5459"/>
                </a:lnSpc>
              </a:pPr>
              <a:r>
                <a:rPr lang="en-US" sz="3900">
                  <a:solidFill>
                    <a:srgbClr val="FFFFFF"/>
                  </a:solidFill>
                  <a:latin typeface="Codec Pro Bold"/>
                </a:rPr>
                <a:t>HOSTIPAL</a:t>
              </a:r>
            </a:p>
          </p:txBody>
        </p:sp>
      </p:grpSp>
      <p:grpSp>
        <p:nvGrpSpPr>
          <p:cNvPr name="Group 21" id="21"/>
          <p:cNvGrpSpPr/>
          <p:nvPr/>
        </p:nvGrpSpPr>
        <p:grpSpPr>
          <a:xfrm rot="0">
            <a:off x="12381351" y="8175331"/>
            <a:ext cx="4235379" cy="1274159"/>
            <a:chOff x="0" y="0"/>
            <a:chExt cx="2068594" cy="622309"/>
          </a:xfrm>
        </p:grpSpPr>
        <p:sp>
          <p:nvSpPr>
            <p:cNvPr name="Freeform 22" id="22"/>
            <p:cNvSpPr/>
            <p:nvPr/>
          </p:nvSpPr>
          <p:spPr>
            <a:xfrm flipH="false" flipV="false" rot="0">
              <a:off x="0" y="0"/>
              <a:ext cx="2068594" cy="622309"/>
            </a:xfrm>
            <a:custGeom>
              <a:avLst/>
              <a:gdLst/>
              <a:ahLst/>
              <a:cxnLst/>
              <a:rect r="r" b="b" t="t" l="l"/>
              <a:pathLst>
                <a:path h="622309" w="2068594">
                  <a:moveTo>
                    <a:pt x="0" y="0"/>
                  </a:moveTo>
                  <a:lnTo>
                    <a:pt x="2068594" y="0"/>
                  </a:lnTo>
                  <a:lnTo>
                    <a:pt x="2068594" y="622309"/>
                  </a:lnTo>
                  <a:lnTo>
                    <a:pt x="0" y="622309"/>
                  </a:lnTo>
                  <a:close/>
                </a:path>
              </a:pathLst>
            </a:custGeom>
            <a:solidFill>
              <a:srgbClr val="E566BB"/>
            </a:solidFill>
          </p:spPr>
        </p:sp>
        <p:sp>
          <p:nvSpPr>
            <p:cNvPr name="TextBox 23" id="23"/>
            <p:cNvSpPr txBox="true"/>
            <p:nvPr/>
          </p:nvSpPr>
          <p:spPr>
            <a:xfrm>
              <a:off x="0" y="-142875"/>
              <a:ext cx="2068594" cy="765184"/>
            </a:xfrm>
            <a:prstGeom prst="rect">
              <a:avLst/>
            </a:prstGeom>
          </p:spPr>
          <p:txBody>
            <a:bodyPr anchor="ctr" rtlCol="false" tIns="254000" lIns="254000" bIns="254000" rIns="254000"/>
            <a:lstStyle/>
            <a:p>
              <a:pPr algn="ctr">
                <a:lnSpc>
                  <a:spcPts val="5459"/>
                </a:lnSpc>
              </a:pPr>
              <a:r>
                <a:rPr lang="en-US" sz="3900">
                  <a:solidFill>
                    <a:srgbClr val="FFFFFF"/>
                  </a:solidFill>
                  <a:latin typeface="Codec Pro Bold"/>
                </a:rPr>
                <a:t>TELECALLER</a:t>
              </a:r>
            </a:p>
          </p:txBody>
        </p:sp>
      </p:grpSp>
      <p:grpSp>
        <p:nvGrpSpPr>
          <p:cNvPr name="Group 24" id="24"/>
          <p:cNvGrpSpPr/>
          <p:nvPr/>
        </p:nvGrpSpPr>
        <p:grpSpPr>
          <a:xfrm rot="0">
            <a:off x="6020474" y="8175331"/>
            <a:ext cx="4304990" cy="1274159"/>
            <a:chOff x="0" y="0"/>
            <a:chExt cx="2102592" cy="622309"/>
          </a:xfrm>
        </p:grpSpPr>
        <p:sp>
          <p:nvSpPr>
            <p:cNvPr name="Freeform 25" id="25"/>
            <p:cNvSpPr/>
            <p:nvPr/>
          </p:nvSpPr>
          <p:spPr>
            <a:xfrm flipH="false" flipV="false" rot="0">
              <a:off x="0" y="0"/>
              <a:ext cx="2102592" cy="622309"/>
            </a:xfrm>
            <a:custGeom>
              <a:avLst/>
              <a:gdLst/>
              <a:ahLst/>
              <a:cxnLst/>
              <a:rect r="r" b="b" t="t" l="l"/>
              <a:pathLst>
                <a:path h="622309" w="2102592">
                  <a:moveTo>
                    <a:pt x="0" y="0"/>
                  </a:moveTo>
                  <a:lnTo>
                    <a:pt x="2102592" y="0"/>
                  </a:lnTo>
                  <a:lnTo>
                    <a:pt x="2102592" y="622309"/>
                  </a:lnTo>
                  <a:lnTo>
                    <a:pt x="0" y="622309"/>
                  </a:lnTo>
                  <a:close/>
                </a:path>
              </a:pathLst>
            </a:custGeom>
            <a:solidFill>
              <a:srgbClr val="CBCF64"/>
            </a:solidFill>
          </p:spPr>
        </p:sp>
        <p:sp>
          <p:nvSpPr>
            <p:cNvPr name="TextBox 26" id="26"/>
            <p:cNvSpPr txBox="true"/>
            <p:nvPr/>
          </p:nvSpPr>
          <p:spPr>
            <a:xfrm>
              <a:off x="0" y="-142875"/>
              <a:ext cx="2102592" cy="765184"/>
            </a:xfrm>
            <a:prstGeom prst="rect">
              <a:avLst/>
            </a:prstGeom>
          </p:spPr>
          <p:txBody>
            <a:bodyPr anchor="ctr" rtlCol="false" tIns="254000" lIns="254000" bIns="254000" rIns="254000"/>
            <a:lstStyle/>
            <a:p>
              <a:pPr algn="ctr">
                <a:lnSpc>
                  <a:spcPts val="5459"/>
                </a:lnSpc>
              </a:pPr>
              <a:r>
                <a:rPr lang="en-US" sz="3900">
                  <a:solidFill>
                    <a:srgbClr val="FFFFFF"/>
                  </a:solidFill>
                  <a:latin typeface="Codec Pro Bold"/>
                </a:rPr>
                <a:t>ONLINE PORTAL</a:t>
              </a:r>
            </a:p>
          </p:txBody>
        </p:sp>
      </p:grpSp>
      <p:sp>
        <p:nvSpPr>
          <p:cNvPr name="AutoShape 27" id="27"/>
          <p:cNvSpPr/>
          <p:nvPr/>
        </p:nvSpPr>
        <p:spPr>
          <a:xfrm flipH="true">
            <a:off x="2659901" y="5826287"/>
            <a:ext cx="3072090" cy="1694180"/>
          </a:xfrm>
          <a:prstGeom prst="line">
            <a:avLst/>
          </a:prstGeom>
          <a:ln cap="rnd" w="114300">
            <a:solidFill>
              <a:srgbClr val="D44A43"/>
            </a:solidFill>
            <a:prstDash val="solid"/>
            <a:headEnd type="none" len="sm" w="sm"/>
            <a:tailEnd type="triangle" len="med" w="lg"/>
          </a:ln>
        </p:spPr>
      </p:sp>
      <p:grpSp>
        <p:nvGrpSpPr>
          <p:cNvPr name="Group 28" id="28"/>
          <p:cNvGrpSpPr/>
          <p:nvPr/>
        </p:nvGrpSpPr>
        <p:grpSpPr>
          <a:xfrm rot="0">
            <a:off x="391768" y="7132905"/>
            <a:ext cx="3804179" cy="1959959"/>
            <a:chOff x="0" y="0"/>
            <a:chExt cx="1857992" cy="957260"/>
          </a:xfrm>
        </p:grpSpPr>
        <p:sp>
          <p:nvSpPr>
            <p:cNvPr name="Freeform 29" id="29"/>
            <p:cNvSpPr/>
            <p:nvPr/>
          </p:nvSpPr>
          <p:spPr>
            <a:xfrm flipH="false" flipV="false" rot="0">
              <a:off x="0" y="0"/>
              <a:ext cx="1857992" cy="957260"/>
            </a:xfrm>
            <a:custGeom>
              <a:avLst/>
              <a:gdLst/>
              <a:ahLst/>
              <a:cxnLst/>
              <a:rect r="r" b="b" t="t" l="l"/>
              <a:pathLst>
                <a:path h="957260" w="1857992">
                  <a:moveTo>
                    <a:pt x="0" y="0"/>
                  </a:moveTo>
                  <a:lnTo>
                    <a:pt x="1857992" y="0"/>
                  </a:lnTo>
                  <a:lnTo>
                    <a:pt x="1857992" y="957260"/>
                  </a:lnTo>
                  <a:lnTo>
                    <a:pt x="0" y="957260"/>
                  </a:lnTo>
                  <a:close/>
                </a:path>
              </a:pathLst>
            </a:custGeom>
            <a:solidFill>
              <a:srgbClr val="D44A43"/>
            </a:solidFill>
          </p:spPr>
        </p:sp>
        <p:sp>
          <p:nvSpPr>
            <p:cNvPr name="TextBox 30" id="30"/>
            <p:cNvSpPr txBox="true"/>
            <p:nvPr/>
          </p:nvSpPr>
          <p:spPr>
            <a:xfrm>
              <a:off x="0" y="-142875"/>
              <a:ext cx="1857992" cy="1100135"/>
            </a:xfrm>
            <a:prstGeom prst="rect">
              <a:avLst/>
            </a:prstGeom>
          </p:spPr>
          <p:txBody>
            <a:bodyPr anchor="ctr" rtlCol="false" tIns="254000" lIns="254000" bIns="254000" rIns="254000"/>
            <a:lstStyle/>
            <a:p>
              <a:pPr algn="ctr">
                <a:lnSpc>
                  <a:spcPts val="5459"/>
                </a:lnSpc>
              </a:pPr>
              <a:r>
                <a:rPr lang="en-US" sz="3900">
                  <a:solidFill>
                    <a:srgbClr val="FFFFFF"/>
                  </a:solidFill>
                  <a:latin typeface="Codec Pro Bold"/>
                </a:rPr>
                <a:t>SOCIAL AWARENESS</a:t>
              </a:r>
            </a:p>
          </p:txBody>
        </p:sp>
      </p:grpSp>
      <p:grpSp>
        <p:nvGrpSpPr>
          <p:cNvPr name="Group 31" id="31"/>
          <p:cNvGrpSpPr/>
          <p:nvPr/>
        </p:nvGrpSpPr>
        <p:grpSpPr>
          <a:xfrm rot="0">
            <a:off x="391768" y="3988203"/>
            <a:ext cx="3804179" cy="1483573"/>
            <a:chOff x="0" y="0"/>
            <a:chExt cx="1857992" cy="724589"/>
          </a:xfrm>
        </p:grpSpPr>
        <p:sp>
          <p:nvSpPr>
            <p:cNvPr name="Freeform 32" id="32"/>
            <p:cNvSpPr/>
            <p:nvPr/>
          </p:nvSpPr>
          <p:spPr>
            <a:xfrm flipH="false" flipV="false" rot="0">
              <a:off x="0" y="0"/>
              <a:ext cx="1857992" cy="724589"/>
            </a:xfrm>
            <a:custGeom>
              <a:avLst/>
              <a:gdLst/>
              <a:ahLst/>
              <a:cxnLst/>
              <a:rect r="r" b="b" t="t" l="l"/>
              <a:pathLst>
                <a:path h="724589" w="1857992">
                  <a:moveTo>
                    <a:pt x="0" y="0"/>
                  </a:moveTo>
                  <a:lnTo>
                    <a:pt x="1857992" y="0"/>
                  </a:lnTo>
                  <a:lnTo>
                    <a:pt x="1857992" y="724589"/>
                  </a:lnTo>
                  <a:lnTo>
                    <a:pt x="0" y="724589"/>
                  </a:lnTo>
                  <a:close/>
                </a:path>
              </a:pathLst>
            </a:custGeom>
            <a:solidFill>
              <a:srgbClr val="5CE1E6"/>
            </a:solidFill>
          </p:spPr>
        </p:sp>
        <p:sp>
          <p:nvSpPr>
            <p:cNvPr name="TextBox 33" id="33"/>
            <p:cNvSpPr txBox="true"/>
            <p:nvPr/>
          </p:nvSpPr>
          <p:spPr>
            <a:xfrm>
              <a:off x="0" y="-142875"/>
              <a:ext cx="1857992" cy="867464"/>
            </a:xfrm>
            <a:prstGeom prst="rect">
              <a:avLst/>
            </a:prstGeom>
          </p:spPr>
          <p:txBody>
            <a:bodyPr anchor="ctr" rtlCol="false" tIns="254000" lIns="254000" bIns="254000" rIns="254000"/>
            <a:lstStyle/>
            <a:p>
              <a:pPr algn="ctr">
                <a:lnSpc>
                  <a:spcPts val="5459"/>
                </a:lnSpc>
              </a:pPr>
              <a:r>
                <a:rPr lang="en-US" sz="3900">
                  <a:solidFill>
                    <a:srgbClr val="FFFFFF"/>
                  </a:solidFill>
                  <a:latin typeface="Codec Pro Bold"/>
                </a:rPr>
                <a:t>LABS</a:t>
              </a:r>
            </a:p>
          </p:txBody>
        </p:sp>
      </p:grpSp>
      <p:sp>
        <p:nvSpPr>
          <p:cNvPr name="TextBox 34" id="34"/>
          <p:cNvSpPr txBox="true"/>
          <p:nvPr/>
        </p:nvSpPr>
        <p:spPr>
          <a:xfrm rot="0">
            <a:off x="6369597" y="3892953"/>
            <a:ext cx="3606744" cy="887095"/>
          </a:xfrm>
          <a:prstGeom prst="rect">
            <a:avLst/>
          </a:prstGeom>
        </p:spPr>
        <p:txBody>
          <a:bodyPr anchor="t" rtlCol="false" tIns="0" lIns="0" bIns="0" rIns="0">
            <a:spAutoFit/>
          </a:bodyPr>
          <a:lstStyle/>
          <a:p>
            <a:pPr algn="ctr">
              <a:lnSpc>
                <a:spcPts val="7279"/>
              </a:lnSpc>
            </a:pPr>
            <a:r>
              <a:rPr lang="en-US" sz="5199">
                <a:solidFill>
                  <a:srgbClr val="FFFFFF"/>
                </a:solidFill>
                <a:latin typeface="Canva Sans Bold"/>
              </a:rPr>
              <a:t>PLATFORM</a:t>
            </a:r>
          </a:p>
        </p:txBody>
      </p:sp>
      <p:sp>
        <p:nvSpPr>
          <p:cNvPr name="TextBox 35" id="35"/>
          <p:cNvSpPr txBox="true"/>
          <p:nvPr/>
        </p:nvSpPr>
        <p:spPr>
          <a:xfrm rot="0">
            <a:off x="5825599" y="4671684"/>
            <a:ext cx="4863246" cy="876957"/>
          </a:xfrm>
          <a:prstGeom prst="rect">
            <a:avLst/>
          </a:prstGeom>
        </p:spPr>
        <p:txBody>
          <a:bodyPr anchor="t" rtlCol="false" tIns="0" lIns="0" bIns="0" rIns="0">
            <a:spAutoFit/>
          </a:bodyPr>
          <a:lstStyle/>
          <a:p>
            <a:pPr algn="ctr">
              <a:lnSpc>
                <a:spcPts val="7186"/>
              </a:lnSpc>
            </a:pPr>
            <a:r>
              <a:rPr lang="en-US" sz="5133">
                <a:solidFill>
                  <a:srgbClr val="FFFFFF"/>
                </a:solidFill>
                <a:latin typeface="Canva Sans Bold"/>
              </a:rPr>
              <a:t>TIE UPS</a:t>
            </a:r>
          </a:p>
        </p:txBody>
      </p:sp>
      <p:sp>
        <p:nvSpPr>
          <p:cNvPr name="TextBox 36" id="36"/>
          <p:cNvSpPr txBox="true"/>
          <p:nvPr/>
        </p:nvSpPr>
        <p:spPr>
          <a:xfrm rot="0">
            <a:off x="7370783" y="5602046"/>
            <a:ext cx="2162629" cy="719836"/>
          </a:xfrm>
          <a:prstGeom prst="rect">
            <a:avLst/>
          </a:prstGeom>
        </p:spPr>
        <p:txBody>
          <a:bodyPr anchor="t" rtlCol="false" tIns="0" lIns="0" bIns="0" rIns="0">
            <a:spAutoFit/>
          </a:bodyPr>
          <a:lstStyle/>
          <a:p>
            <a:pPr algn="ctr">
              <a:lnSpc>
                <a:spcPts val="5999"/>
              </a:lnSpc>
            </a:pPr>
            <a:r>
              <a:rPr lang="en-US" sz="4285">
                <a:solidFill>
                  <a:srgbClr val="FFFFFF"/>
                </a:solidFill>
                <a:latin typeface="Canva Sans Bold"/>
              </a:rPr>
              <a:t>(LEADS)</a:t>
            </a:r>
          </a:p>
        </p:txBody>
      </p:sp>
      <p:grpSp>
        <p:nvGrpSpPr>
          <p:cNvPr name="Group 37" id="37"/>
          <p:cNvGrpSpPr/>
          <p:nvPr/>
        </p:nvGrpSpPr>
        <p:grpSpPr>
          <a:xfrm rot="0">
            <a:off x="5259338" y="394263"/>
            <a:ext cx="7455081" cy="1508302"/>
            <a:chOff x="0" y="0"/>
            <a:chExt cx="3641122" cy="736667"/>
          </a:xfrm>
        </p:grpSpPr>
        <p:sp>
          <p:nvSpPr>
            <p:cNvPr name="Freeform 38" id="38"/>
            <p:cNvSpPr/>
            <p:nvPr/>
          </p:nvSpPr>
          <p:spPr>
            <a:xfrm flipH="false" flipV="false" rot="0">
              <a:off x="0" y="0"/>
              <a:ext cx="3641122" cy="736667"/>
            </a:xfrm>
            <a:custGeom>
              <a:avLst/>
              <a:gdLst/>
              <a:ahLst/>
              <a:cxnLst/>
              <a:rect r="r" b="b" t="t" l="l"/>
              <a:pathLst>
                <a:path h="736667" w="3641122">
                  <a:moveTo>
                    <a:pt x="0" y="0"/>
                  </a:moveTo>
                  <a:lnTo>
                    <a:pt x="3641122" y="0"/>
                  </a:lnTo>
                  <a:lnTo>
                    <a:pt x="3641122" y="736667"/>
                  </a:lnTo>
                  <a:lnTo>
                    <a:pt x="0" y="736667"/>
                  </a:lnTo>
                  <a:close/>
                </a:path>
              </a:pathLst>
            </a:custGeom>
            <a:solidFill>
              <a:srgbClr val="FFFFFF"/>
            </a:solidFill>
          </p:spPr>
        </p:sp>
        <p:sp>
          <p:nvSpPr>
            <p:cNvPr name="TextBox 39" id="39"/>
            <p:cNvSpPr txBox="true"/>
            <p:nvPr/>
          </p:nvSpPr>
          <p:spPr>
            <a:xfrm>
              <a:off x="0" y="-171450"/>
              <a:ext cx="3641122" cy="908117"/>
            </a:xfrm>
            <a:prstGeom prst="rect">
              <a:avLst/>
            </a:prstGeom>
          </p:spPr>
          <p:txBody>
            <a:bodyPr anchor="ctr" rtlCol="false" tIns="254000" lIns="254000" bIns="254000" rIns="254000"/>
            <a:lstStyle/>
            <a:p>
              <a:pPr algn="ctr">
                <a:lnSpc>
                  <a:spcPts val="6859"/>
                </a:lnSpc>
              </a:pPr>
              <a:r>
                <a:rPr lang="en-US" sz="4899">
                  <a:solidFill>
                    <a:srgbClr val="151F27"/>
                  </a:solidFill>
                  <a:latin typeface="Codec Pro Bold"/>
                </a:rPr>
                <a:t>Go To Market Strategy</a:t>
              </a:r>
            </a:p>
          </p:txBody>
        </p:sp>
      </p:grpSp>
      <p:grpSp>
        <p:nvGrpSpPr>
          <p:cNvPr name="Group 40" id="40"/>
          <p:cNvGrpSpPr/>
          <p:nvPr/>
        </p:nvGrpSpPr>
        <p:grpSpPr>
          <a:xfrm rot="0">
            <a:off x="14562208" y="667693"/>
            <a:ext cx="3106646" cy="722013"/>
            <a:chOff x="0" y="0"/>
            <a:chExt cx="2343698" cy="544697"/>
          </a:xfrm>
        </p:grpSpPr>
        <p:sp>
          <p:nvSpPr>
            <p:cNvPr name="Freeform 41" id="41"/>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42" id="42"/>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5" action="ppaction://hlinksldjump"/>
                </a:rPr>
                <a:t>BACK TO AGENDA PAGE</a:t>
              </a:r>
            </a:p>
          </p:txBody>
        </p:sp>
      </p:grpSp>
      <p:sp>
        <p:nvSpPr>
          <p:cNvPr name="Freeform 43" id="43"/>
          <p:cNvSpPr/>
          <p:nvPr/>
        </p:nvSpPr>
        <p:spPr>
          <a:xfrm flipH="false" flipV="false" rot="0">
            <a:off x="-3147270" y="-3594189"/>
            <a:ext cx="6294540" cy="6294540"/>
          </a:xfrm>
          <a:custGeom>
            <a:avLst/>
            <a:gdLst/>
            <a:ahLst/>
            <a:cxnLst/>
            <a:rect r="r" b="b" t="t" l="l"/>
            <a:pathLst>
              <a:path h="6294540" w="6294540">
                <a:moveTo>
                  <a:pt x="0" y="0"/>
                </a:moveTo>
                <a:lnTo>
                  <a:pt x="6294540" y="0"/>
                </a:lnTo>
                <a:lnTo>
                  <a:pt x="6294540" y="6294540"/>
                </a:lnTo>
                <a:lnTo>
                  <a:pt x="0" y="62945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51F27"/>
        </a:solidFill>
      </p:bgPr>
    </p:bg>
    <p:spTree>
      <p:nvGrpSpPr>
        <p:cNvPr id="1" name=""/>
        <p:cNvGrpSpPr/>
        <p:nvPr/>
      </p:nvGrpSpPr>
      <p:grpSpPr>
        <a:xfrm>
          <a:off x="0" y="0"/>
          <a:ext cx="0" cy="0"/>
          <a:chOff x="0" y="0"/>
          <a:chExt cx="0" cy="0"/>
        </a:xfrm>
      </p:grpSpPr>
      <p:grpSp>
        <p:nvGrpSpPr>
          <p:cNvPr name="Group 2" id="2"/>
          <p:cNvGrpSpPr/>
          <p:nvPr/>
        </p:nvGrpSpPr>
        <p:grpSpPr>
          <a:xfrm rot="0">
            <a:off x="9420718" y="1619682"/>
            <a:ext cx="7047635" cy="7047635"/>
            <a:chOff x="0" y="0"/>
            <a:chExt cx="9396847" cy="9396847"/>
          </a:xfrm>
        </p:grpSpPr>
        <p:sp>
          <p:nvSpPr>
            <p:cNvPr name="Freeform 3" id="3"/>
            <p:cNvSpPr/>
            <p:nvPr/>
          </p:nvSpPr>
          <p:spPr>
            <a:xfrm flipH="false" flipV="false" rot="0">
              <a:off x="0" y="0"/>
              <a:ext cx="9396847" cy="9396847"/>
            </a:xfrm>
            <a:custGeom>
              <a:avLst/>
              <a:gdLst/>
              <a:ahLst/>
              <a:cxnLst/>
              <a:rect r="r" b="b" t="t" l="l"/>
              <a:pathLst>
                <a:path h="9396847" w="9396847">
                  <a:moveTo>
                    <a:pt x="0" y="0"/>
                  </a:moveTo>
                  <a:lnTo>
                    <a:pt x="9396847" y="0"/>
                  </a:lnTo>
                  <a:lnTo>
                    <a:pt x="9396847" y="9396847"/>
                  </a:lnTo>
                  <a:lnTo>
                    <a:pt x="0" y="93968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76065" y="2152130"/>
              <a:ext cx="7244717" cy="7244717"/>
            </a:xfrm>
            <a:custGeom>
              <a:avLst/>
              <a:gdLst/>
              <a:ahLst/>
              <a:cxnLst/>
              <a:rect r="r" b="b" t="t" l="l"/>
              <a:pathLst>
                <a:path h="7244717" w="7244717">
                  <a:moveTo>
                    <a:pt x="0" y="0"/>
                  </a:moveTo>
                  <a:lnTo>
                    <a:pt x="7244717" y="0"/>
                  </a:lnTo>
                  <a:lnTo>
                    <a:pt x="7244717" y="7244717"/>
                  </a:lnTo>
                  <a:lnTo>
                    <a:pt x="0" y="72447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423958" y="4847916"/>
              <a:ext cx="4548930" cy="4548930"/>
            </a:xfrm>
            <a:custGeom>
              <a:avLst/>
              <a:gdLst/>
              <a:ahLst/>
              <a:cxnLst/>
              <a:rect r="r" b="b" t="t" l="l"/>
              <a:pathLst>
                <a:path h="4548930" w="4548930">
                  <a:moveTo>
                    <a:pt x="0" y="0"/>
                  </a:moveTo>
                  <a:lnTo>
                    <a:pt x="4548931" y="0"/>
                  </a:lnTo>
                  <a:lnTo>
                    <a:pt x="4548931" y="4548931"/>
                  </a:lnTo>
                  <a:lnTo>
                    <a:pt x="0" y="45489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TextBox 6" id="6"/>
          <p:cNvSpPr txBox="true"/>
          <p:nvPr/>
        </p:nvSpPr>
        <p:spPr>
          <a:xfrm rot="0">
            <a:off x="11559186" y="2311760"/>
            <a:ext cx="2699722" cy="426720"/>
          </a:xfrm>
          <a:prstGeom prst="rect">
            <a:avLst/>
          </a:prstGeom>
        </p:spPr>
        <p:txBody>
          <a:bodyPr anchor="t" rtlCol="false" tIns="0" lIns="0" bIns="0" rIns="0">
            <a:spAutoFit/>
          </a:bodyPr>
          <a:lstStyle/>
          <a:p>
            <a:pPr algn="ctr">
              <a:lnSpc>
                <a:spcPts val="3120"/>
              </a:lnSpc>
            </a:pPr>
            <a:r>
              <a:rPr lang="en-US" sz="2400">
                <a:solidFill>
                  <a:srgbClr val="FFFFFF"/>
                </a:solidFill>
                <a:latin typeface="Codec Pro"/>
              </a:rPr>
              <a:t>250 Billion </a:t>
            </a:r>
          </a:p>
        </p:txBody>
      </p:sp>
      <p:sp>
        <p:nvSpPr>
          <p:cNvPr name="TextBox 7" id="7"/>
          <p:cNvSpPr txBox="true"/>
          <p:nvPr/>
        </p:nvSpPr>
        <p:spPr>
          <a:xfrm rot="0">
            <a:off x="11559186" y="6603765"/>
            <a:ext cx="2699722" cy="426720"/>
          </a:xfrm>
          <a:prstGeom prst="rect">
            <a:avLst/>
          </a:prstGeom>
        </p:spPr>
        <p:txBody>
          <a:bodyPr anchor="t" rtlCol="false" tIns="0" lIns="0" bIns="0" rIns="0">
            <a:spAutoFit/>
          </a:bodyPr>
          <a:lstStyle/>
          <a:p>
            <a:pPr algn="ctr">
              <a:lnSpc>
                <a:spcPts val="3120"/>
              </a:lnSpc>
            </a:pPr>
            <a:r>
              <a:rPr lang="en-US" sz="2400">
                <a:solidFill>
                  <a:srgbClr val="FFFFFF"/>
                </a:solidFill>
                <a:latin typeface="Codec Pro"/>
              </a:rPr>
              <a:t>30</a:t>
            </a:r>
            <a:r>
              <a:rPr lang="en-US" sz="2400">
                <a:solidFill>
                  <a:srgbClr val="FFFFFF"/>
                </a:solidFill>
                <a:latin typeface="Codec Pro"/>
              </a:rPr>
              <a:t> Billion</a:t>
            </a:r>
          </a:p>
        </p:txBody>
      </p:sp>
      <p:sp>
        <p:nvSpPr>
          <p:cNvPr name="TextBox 8" id="8"/>
          <p:cNvSpPr txBox="true"/>
          <p:nvPr/>
        </p:nvSpPr>
        <p:spPr>
          <a:xfrm rot="0">
            <a:off x="11559186" y="4333416"/>
            <a:ext cx="2699722" cy="426720"/>
          </a:xfrm>
          <a:prstGeom prst="rect">
            <a:avLst/>
          </a:prstGeom>
        </p:spPr>
        <p:txBody>
          <a:bodyPr anchor="t" rtlCol="false" tIns="0" lIns="0" bIns="0" rIns="0">
            <a:spAutoFit/>
          </a:bodyPr>
          <a:lstStyle/>
          <a:p>
            <a:pPr algn="ctr">
              <a:lnSpc>
                <a:spcPts val="3120"/>
              </a:lnSpc>
            </a:pPr>
            <a:r>
              <a:rPr lang="en-US" sz="2400">
                <a:solidFill>
                  <a:srgbClr val="FFFFFF"/>
                </a:solidFill>
                <a:latin typeface="Codec Pro"/>
              </a:rPr>
              <a:t>45.9 Billion</a:t>
            </a:r>
          </a:p>
        </p:txBody>
      </p:sp>
      <p:sp>
        <p:nvSpPr>
          <p:cNvPr name="TextBox 9" id="9"/>
          <p:cNvSpPr txBox="true"/>
          <p:nvPr/>
        </p:nvSpPr>
        <p:spPr>
          <a:xfrm rot="0">
            <a:off x="1028700" y="962025"/>
            <a:ext cx="8384303" cy="1495425"/>
          </a:xfrm>
          <a:prstGeom prst="rect">
            <a:avLst/>
          </a:prstGeom>
        </p:spPr>
        <p:txBody>
          <a:bodyPr anchor="t" rtlCol="false" tIns="0" lIns="0" bIns="0" rIns="0">
            <a:spAutoFit/>
          </a:bodyPr>
          <a:lstStyle/>
          <a:p>
            <a:pPr>
              <a:lnSpc>
                <a:spcPts val="5640"/>
              </a:lnSpc>
            </a:pPr>
            <a:r>
              <a:rPr lang="en-US" sz="4700">
                <a:solidFill>
                  <a:srgbClr val="FFFFFF"/>
                </a:solidFill>
                <a:latin typeface="Codec Pro ExtraBold"/>
              </a:rPr>
              <a:t>SIZE OF THE MARKET(BASED ON OOPE)</a:t>
            </a:r>
          </a:p>
        </p:txBody>
      </p:sp>
      <p:sp>
        <p:nvSpPr>
          <p:cNvPr name="AutoShape 10" id="10"/>
          <p:cNvSpPr/>
          <p:nvPr/>
        </p:nvSpPr>
        <p:spPr>
          <a:xfrm rot="0">
            <a:off x="1217376" y="4051041"/>
            <a:ext cx="6477548" cy="0"/>
          </a:xfrm>
          <a:prstGeom prst="line">
            <a:avLst/>
          </a:prstGeom>
          <a:ln cap="flat" w="9525">
            <a:solidFill>
              <a:srgbClr val="FFFFFF"/>
            </a:solidFill>
            <a:prstDash val="solid"/>
            <a:headEnd type="none" len="sm" w="sm"/>
            <a:tailEnd type="none" len="sm" w="sm"/>
          </a:ln>
        </p:spPr>
      </p:sp>
      <p:sp>
        <p:nvSpPr>
          <p:cNvPr name="TextBox 11" id="11"/>
          <p:cNvSpPr txBox="true"/>
          <p:nvPr/>
        </p:nvSpPr>
        <p:spPr>
          <a:xfrm rot="0">
            <a:off x="1217376" y="4149332"/>
            <a:ext cx="7091182" cy="542925"/>
          </a:xfrm>
          <a:prstGeom prst="rect">
            <a:avLst/>
          </a:prstGeom>
        </p:spPr>
        <p:txBody>
          <a:bodyPr anchor="t" rtlCol="false" tIns="0" lIns="0" bIns="0" rIns="0">
            <a:spAutoFit/>
          </a:bodyPr>
          <a:lstStyle/>
          <a:p>
            <a:pPr>
              <a:lnSpc>
                <a:spcPts val="3900"/>
              </a:lnSpc>
            </a:pPr>
            <a:r>
              <a:rPr lang="en-US" sz="3000">
                <a:solidFill>
                  <a:srgbClr val="0446F1"/>
                </a:solidFill>
                <a:latin typeface="Codec Pro"/>
              </a:rPr>
              <a:t>250 </a:t>
            </a:r>
            <a:r>
              <a:rPr lang="en-US" sz="3000">
                <a:solidFill>
                  <a:srgbClr val="0446F1"/>
                </a:solidFill>
                <a:latin typeface="Codec Pro"/>
              </a:rPr>
              <a:t>BILLION(WORLD) </a:t>
            </a:r>
          </a:p>
        </p:txBody>
      </p:sp>
      <p:sp>
        <p:nvSpPr>
          <p:cNvPr name="TextBox 12" id="12"/>
          <p:cNvSpPr txBox="true"/>
          <p:nvPr/>
        </p:nvSpPr>
        <p:spPr>
          <a:xfrm rot="0">
            <a:off x="1217376" y="3524892"/>
            <a:ext cx="7091182" cy="426720"/>
          </a:xfrm>
          <a:prstGeom prst="rect">
            <a:avLst/>
          </a:prstGeom>
        </p:spPr>
        <p:txBody>
          <a:bodyPr anchor="t" rtlCol="false" tIns="0" lIns="0" bIns="0" rIns="0">
            <a:spAutoFit/>
          </a:bodyPr>
          <a:lstStyle/>
          <a:p>
            <a:pPr>
              <a:lnSpc>
                <a:spcPts val="3120"/>
              </a:lnSpc>
            </a:pPr>
            <a:r>
              <a:rPr lang="en-US" sz="2400">
                <a:solidFill>
                  <a:srgbClr val="FFFFFF"/>
                </a:solidFill>
                <a:latin typeface="Codec Pro"/>
              </a:rPr>
              <a:t>Total Available Market (TAM): </a:t>
            </a:r>
          </a:p>
        </p:txBody>
      </p:sp>
      <p:sp>
        <p:nvSpPr>
          <p:cNvPr name="TextBox 13" id="13"/>
          <p:cNvSpPr txBox="true"/>
          <p:nvPr/>
        </p:nvSpPr>
        <p:spPr>
          <a:xfrm rot="0">
            <a:off x="1217376" y="5855181"/>
            <a:ext cx="7091182" cy="542925"/>
          </a:xfrm>
          <a:prstGeom prst="rect">
            <a:avLst/>
          </a:prstGeom>
        </p:spPr>
        <p:txBody>
          <a:bodyPr anchor="t" rtlCol="false" tIns="0" lIns="0" bIns="0" rIns="0">
            <a:spAutoFit/>
          </a:bodyPr>
          <a:lstStyle/>
          <a:p>
            <a:pPr>
              <a:lnSpc>
                <a:spcPts val="3900"/>
              </a:lnSpc>
            </a:pPr>
            <a:r>
              <a:rPr lang="en-US" sz="3000">
                <a:solidFill>
                  <a:srgbClr val="0495F1"/>
                </a:solidFill>
                <a:latin typeface="Codec Pro"/>
              </a:rPr>
              <a:t>45.9 BILLION(INDIA) </a:t>
            </a:r>
          </a:p>
        </p:txBody>
      </p:sp>
      <p:sp>
        <p:nvSpPr>
          <p:cNvPr name="TextBox 14" id="14"/>
          <p:cNvSpPr txBox="true"/>
          <p:nvPr/>
        </p:nvSpPr>
        <p:spPr>
          <a:xfrm rot="0">
            <a:off x="1217376" y="5255003"/>
            <a:ext cx="7091182" cy="426720"/>
          </a:xfrm>
          <a:prstGeom prst="rect">
            <a:avLst/>
          </a:prstGeom>
        </p:spPr>
        <p:txBody>
          <a:bodyPr anchor="t" rtlCol="false" tIns="0" lIns="0" bIns="0" rIns="0">
            <a:spAutoFit/>
          </a:bodyPr>
          <a:lstStyle/>
          <a:p>
            <a:pPr>
              <a:lnSpc>
                <a:spcPts val="3120"/>
              </a:lnSpc>
            </a:pPr>
            <a:r>
              <a:rPr lang="en-US" sz="2400">
                <a:solidFill>
                  <a:srgbClr val="FFFFFF"/>
                </a:solidFill>
                <a:latin typeface="Codec Pro"/>
              </a:rPr>
              <a:t>Serviceable Available Market (SAM):</a:t>
            </a:r>
          </a:p>
        </p:txBody>
      </p:sp>
      <p:sp>
        <p:nvSpPr>
          <p:cNvPr name="AutoShape 15" id="15"/>
          <p:cNvSpPr/>
          <p:nvPr/>
        </p:nvSpPr>
        <p:spPr>
          <a:xfrm rot="0">
            <a:off x="1217376" y="5787318"/>
            <a:ext cx="6477548" cy="0"/>
          </a:xfrm>
          <a:prstGeom prst="line">
            <a:avLst/>
          </a:prstGeom>
          <a:ln cap="flat" w="9525">
            <a:solidFill>
              <a:srgbClr val="FFFFFF"/>
            </a:solidFill>
            <a:prstDash val="solid"/>
            <a:headEnd type="none" len="sm" w="sm"/>
            <a:tailEnd type="none" len="sm" w="sm"/>
          </a:ln>
        </p:spPr>
      </p:sp>
      <p:sp>
        <p:nvSpPr>
          <p:cNvPr name="TextBox 16" id="16"/>
          <p:cNvSpPr txBox="true"/>
          <p:nvPr/>
        </p:nvSpPr>
        <p:spPr>
          <a:xfrm rot="0">
            <a:off x="1217376" y="7561030"/>
            <a:ext cx="7091182" cy="542925"/>
          </a:xfrm>
          <a:prstGeom prst="rect">
            <a:avLst/>
          </a:prstGeom>
        </p:spPr>
        <p:txBody>
          <a:bodyPr anchor="t" rtlCol="false" tIns="0" lIns="0" bIns="0" rIns="0">
            <a:spAutoFit/>
          </a:bodyPr>
          <a:lstStyle/>
          <a:p>
            <a:pPr>
              <a:lnSpc>
                <a:spcPts val="3900"/>
              </a:lnSpc>
            </a:pPr>
            <a:r>
              <a:rPr lang="en-US" sz="3000">
                <a:solidFill>
                  <a:srgbClr val="82CCFA"/>
                </a:solidFill>
                <a:latin typeface="Codec Pro"/>
              </a:rPr>
              <a:t>30B</a:t>
            </a:r>
          </a:p>
        </p:txBody>
      </p:sp>
      <p:sp>
        <p:nvSpPr>
          <p:cNvPr name="TextBox 17" id="17"/>
          <p:cNvSpPr txBox="true"/>
          <p:nvPr/>
        </p:nvSpPr>
        <p:spPr>
          <a:xfrm rot="0">
            <a:off x="1217376" y="6960852"/>
            <a:ext cx="7091182" cy="426720"/>
          </a:xfrm>
          <a:prstGeom prst="rect">
            <a:avLst/>
          </a:prstGeom>
        </p:spPr>
        <p:txBody>
          <a:bodyPr anchor="t" rtlCol="false" tIns="0" lIns="0" bIns="0" rIns="0">
            <a:spAutoFit/>
          </a:bodyPr>
          <a:lstStyle/>
          <a:p>
            <a:pPr>
              <a:lnSpc>
                <a:spcPts val="3120"/>
              </a:lnSpc>
            </a:pPr>
            <a:r>
              <a:rPr lang="en-US" sz="2400">
                <a:solidFill>
                  <a:srgbClr val="FFFFFF"/>
                </a:solidFill>
                <a:latin typeface="Codec Pro"/>
              </a:rPr>
              <a:t>Serviceable Obtainable Market (SOM):</a:t>
            </a:r>
          </a:p>
        </p:txBody>
      </p:sp>
      <p:sp>
        <p:nvSpPr>
          <p:cNvPr name="AutoShape 18" id="18"/>
          <p:cNvSpPr/>
          <p:nvPr/>
        </p:nvSpPr>
        <p:spPr>
          <a:xfrm rot="0">
            <a:off x="1217376" y="7470757"/>
            <a:ext cx="6477548" cy="0"/>
          </a:xfrm>
          <a:prstGeom prst="line">
            <a:avLst/>
          </a:prstGeom>
          <a:ln cap="flat" w="9525">
            <a:solidFill>
              <a:srgbClr val="FFFFFF"/>
            </a:solidFill>
            <a:prstDash val="solid"/>
            <a:headEnd type="none" len="sm" w="sm"/>
            <a:tailEnd type="none" len="sm" w="sm"/>
          </a:ln>
        </p:spPr>
      </p:sp>
      <p:grpSp>
        <p:nvGrpSpPr>
          <p:cNvPr name="Group 19" id="19"/>
          <p:cNvGrpSpPr/>
          <p:nvPr/>
        </p:nvGrpSpPr>
        <p:grpSpPr>
          <a:xfrm rot="0">
            <a:off x="14562208" y="667693"/>
            <a:ext cx="3106646" cy="722013"/>
            <a:chOff x="0" y="0"/>
            <a:chExt cx="2343698" cy="544697"/>
          </a:xfrm>
        </p:grpSpPr>
        <p:sp>
          <p:nvSpPr>
            <p:cNvPr name="Freeform 20" id="20"/>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21" id="21"/>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8" action="ppaction://hlinksldjump"/>
                </a:rPr>
                <a:t>BACK TO AGENDA PAGE</a:t>
              </a:r>
            </a:p>
          </p:txBody>
        </p:sp>
      </p:grpSp>
      <p:sp>
        <p:nvSpPr>
          <p:cNvPr name="TextBox 22" id="22"/>
          <p:cNvSpPr txBox="true"/>
          <p:nvPr/>
        </p:nvSpPr>
        <p:spPr>
          <a:xfrm rot="0">
            <a:off x="579504" y="2491783"/>
            <a:ext cx="7753292" cy="580390"/>
          </a:xfrm>
          <a:prstGeom prst="rect">
            <a:avLst/>
          </a:prstGeom>
        </p:spPr>
        <p:txBody>
          <a:bodyPr anchor="t" rtlCol="false" tIns="0" lIns="0" bIns="0" rIns="0">
            <a:spAutoFit/>
          </a:bodyPr>
          <a:lstStyle/>
          <a:p>
            <a:pPr algn="ctr">
              <a:lnSpc>
                <a:spcPts val="4759"/>
              </a:lnSpc>
            </a:pPr>
            <a:r>
              <a:rPr lang="en-US" sz="3399">
                <a:solidFill>
                  <a:srgbClr val="FFFFFF"/>
                </a:solidFill>
                <a:latin typeface="Canva Sans Bold"/>
              </a:rPr>
              <a:t>OOPE is out of pocket expense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82CCFA"/>
        </a:solidFill>
      </p:bgPr>
    </p:bg>
    <p:spTree>
      <p:nvGrpSpPr>
        <p:cNvPr id="1" name=""/>
        <p:cNvGrpSpPr/>
        <p:nvPr/>
      </p:nvGrpSpPr>
      <p:grpSpPr>
        <a:xfrm>
          <a:off x="0" y="0"/>
          <a:ext cx="0" cy="0"/>
          <a:chOff x="0" y="0"/>
          <a:chExt cx="0" cy="0"/>
        </a:xfrm>
      </p:grpSpPr>
      <p:sp>
        <p:nvSpPr>
          <p:cNvPr name="Freeform 2" id="2"/>
          <p:cNvSpPr/>
          <p:nvPr/>
        </p:nvSpPr>
        <p:spPr>
          <a:xfrm flipH="false" flipV="false" rot="0">
            <a:off x="14011845" y="6099529"/>
            <a:ext cx="8856604" cy="8856604"/>
          </a:xfrm>
          <a:custGeom>
            <a:avLst/>
            <a:gdLst/>
            <a:ahLst/>
            <a:cxnLst/>
            <a:rect r="r" b="b" t="t" l="l"/>
            <a:pathLst>
              <a:path h="8856604" w="8856604">
                <a:moveTo>
                  <a:pt x="0" y="0"/>
                </a:moveTo>
                <a:lnTo>
                  <a:pt x="8856605" y="0"/>
                </a:lnTo>
                <a:lnTo>
                  <a:pt x="8856605" y="8856604"/>
                </a:lnTo>
                <a:lnTo>
                  <a:pt x="0" y="88566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aphicFrame>
        <p:nvGraphicFramePr>
          <p:cNvPr name="Table 3" id="3"/>
          <p:cNvGraphicFramePr>
            <a:graphicFrameLocks noGrp="true"/>
          </p:cNvGraphicFramePr>
          <p:nvPr/>
        </p:nvGraphicFramePr>
        <p:xfrm>
          <a:off x="3067579" y="3051522"/>
          <a:ext cx="13047952" cy="8644081"/>
        </p:xfrm>
        <a:graphic>
          <a:graphicData uri="http://schemas.openxmlformats.org/drawingml/2006/table">
            <a:tbl>
              <a:tblPr/>
              <a:tblGrid>
                <a:gridCol w="6625961"/>
                <a:gridCol w="6421991"/>
              </a:tblGrid>
              <a:tr h="1392952">
                <a:tc>
                  <a:txBody>
                    <a:bodyPr anchor="t" rtlCol="false"/>
                    <a:lstStyle/>
                    <a:p>
                      <a:pPr algn="ctr">
                        <a:lnSpc>
                          <a:spcPts val="6019"/>
                        </a:lnSpc>
                        <a:defRPr/>
                      </a:pPr>
                      <a:r>
                        <a:rPr lang="en-US" sz="4299">
                          <a:solidFill>
                            <a:srgbClr val="FFFFFF"/>
                          </a:solidFill>
                          <a:latin typeface="Codec Pro Bold"/>
                        </a:rPr>
                        <a:t>DIRECT COMPETITION </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151F27"/>
                    </a:solidFill>
                  </a:tcPr>
                </a:tc>
                <a:tc>
                  <a:txBody>
                    <a:bodyPr anchor="t" rtlCol="false"/>
                    <a:lstStyle/>
                    <a:p>
                      <a:pPr algn="ctr">
                        <a:lnSpc>
                          <a:spcPts val="4900"/>
                        </a:lnSpc>
                        <a:defRPr/>
                      </a:pPr>
                      <a:r>
                        <a:rPr lang="en-US" sz="3500">
                          <a:solidFill>
                            <a:srgbClr val="FFFFFF"/>
                          </a:solidFill>
                          <a:latin typeface="Codec Pro Bold"/>
                        </a:rPr>
                        <a:t>INDIRECT COMPETITION </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19050">
                      <a:solidFill>
                        <a:srgbClr val="151F27"/>
                      </a:solidFill>
                      <a:prstDash val="solid"/>
                      <a:round/>
                      <a:headEnd type="none" w="med" len="med"/>
                      <a:tailEnd type="none" w="med" len="med"/>
                    </a:lnB>
                    <a:solidFill>
                      <a:srgbClr val="151F27"/>
                    </a:solidFill>
                  </a:tcPr>
                </a:tc>
              </a:tr>
              <a:tr h="7251129">
                <a:tc>
                  <a:txBody>
                    <a:bodyPr anchor="t" rtlCol="false"/>
                    <a:lstStyle/>
                    <a:p>
                      <a:pPr algn="ctr">
                        <a:lnSpc>
                          <a:spcPts val="5599"/>
                        </a:lnSpc>
                        <a:defRPr/>
                      </a:pPr>
                      <a:endParaRPr lang="en-US" sz="1100"/>
                    </a:p>
                    <a:p>
                      <a:pPr algn="ctr">
                        <a:lnSpc>
                          <a:spcPts val="5599"/>
                        </a:lnSpc>
                      </a:pPr>
                      <a:r>
                        <a:rPr lang="en-US" sz="3999">
                          <a:solidFill>
                            <a:srgbClr val="151F27"/>
                          </a:solidFill>
                          <a:latin typeface="Codec Pro"/>
                        </a:rPr>
                        <a:t>G Money </a:t>
                      </a:r>
                    </a:p>
                    <a:p>
                      <a:pPr algn="ctr">
                        <a:lnSpc>
                          <a:spcPts val="5599"/>
                        </a:lnSpc>
                      </a:pPr>
                      <a:r>
                        <a:rPr lang="en-US" sz="3999">
                          <a:solidFill>
                            <a:srgbClr val="151F27"/>
                          </a:solidFill>
                          <a:latin typeface="Codec Pro"/>
                        </a:rPr>
                        <a:t>Prima Health </a:t>
                      </a:r>
                    </a:p>
                  </a:txBody>
                  <a:tcPr marL="190500" marR="190500" marT="190500" marB="190500" anchor="t">
                    <a:lnL cmpd="sng" algn="ctr" cap="flat" w="9525">
                      <a:solidFill>
                        <a:srgbClr val="151F27"/>
                      </a:solidFill>
                      <a:prstDash val="solid"/>
                      <a:round/>
                      <a:headEnd type="none" w="med" len="med"/>
                      <a:tailEnd type="none" w="med" len="med"/>
                    </a:lnL>
                    <a:lnR cmpd="sng" algn="ctr" cap="flat" w="19050">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5880"/>
                        </a:lnSpc>
                        <a:defRPr/>
                      </a:pPr>
                      <a:endParaRPr lang="en-US" sz="1100"/>
                    </a:p>
                    <a:p>
                      <a:pPr algn="ctr">
                        <a:lnSpc>
                          <a:spcPts val="5880"/>
                        </a:lnSpc>
                      </a:pPr>
                      <a:r>
                        <a:rPr lang="en-US" sz="4200">
                          <a:solidFill>
                            <a:srgbClr val="151F27"/>
                          </a:solidFill>
                          <a:latin typeface="Codec Pro"/>
                        </a:rPr>
                        <a:t>Prystyn Care</a:t>
                      </a:r>
                    </a:p>
                    <a:p>
                      <a:pPr algn="ctr">
                        <a:lnSpc>
                          <a:spcPts val="5880"/>
                        </a:lnSpc>
                      </a:pPr>
                      <a:r>
                        <a:rPr lang="en-US" sz="4200">
                          <a:solidFill>
                            <a:srgbClr val="151F27"/>
                          </a:solidFill>
                          <a:latin typeface="Codec Pro"/>
                        </a:rPr>
                        <a:t>Fibe</a:t>
                      </a:r>
                    </a:p>
                  </a:txBody>
                  <a:tcPr marL="190500" marR="190500" marT="190500" marB="190500" anchor="t">
                    <a:lnL cmpd="sng" algn="ctr" cap="flat" w="19050">
                      <a:solidFill>
                        <a:srgbClr val="151F27"/>
                      </a:solidFill>
                      <a:prstDash val="solid"/>
                      <a:round/>
                      <a:headEnd type="none" w="med" len="med"/>
                      <a:tailEnd type="none" w="med" len="med"/>
                    </a:lnL>
                    <a:lnR cmpd="sng" algn="ctr" cap="flat" w="19050">
                      <a:solidFill>
                        <a:srgbClr val="151F27"/>
                      </a:solidFill>
                      <a:prstDash val="solid"/>
                      <a:round/>
                      <a:headEnd type="none" w="med" len="med"/>
                      <a:tailEnd type="none" w="med" len="med"/>
                    </a:lnR>
                    <a:lnT cmpd="sng" algn="ctr" cap="flat" w="19050">
                      <a:solidFill>
                        <a:srgbClr val="151F27"/>
                      </a:solidFill>
                      <a:prstDash val="solid"/>
                      <a:round/>
                      <a:headEnd type="none" w="med" len="med"/>
                      <a:tailEnd type="none" w="med" len="med"/>
                    </a:lnT>
                    <a:lnB cmpd="sng" algn="ctr" cap="flat" w="19050">
                      <a:solidFill>
                        <a:srgbClr val="151F27"/>
                      </a:solidFill>
                      <a:prstDash val="solid"/>
                      <a:round/>
                      <a:headEnd type="none" w="med" len="med"/>
                      <a:tailEnd type="none" w="med" len="med"/>
                    </a:lnB>
                    <a:solidFill>
                      <a:srgbClr val="FFFFFF"/>
                    </a:solidFill>
                  </a:tcPr>
                </a:tc>
              </a:tr>
            </a:tbl>
          </a:graphicData>
        </a:graphic>
      </p:graphicFrame>
      <p:grpSp>
        <p:nvGrpSpPr>
          <p:cNvPr name="Group 4" id="4"/>
          <p:cNvGrpSpPr/>
          <p:nvPr/>
        </p:nvGrpSpPr>
        <p:grpSpPr>
          <a:xfrm rot="0">
            <a:off x="14562208" y="667693"/>
            <a:ext cx="3106646" cy="722013"/>
            <a:chOff x="0" y="0"/>
            <a:chExt cx="2343698" cy="544697"/>
          </a:xfrm>
        </p:grpSpPr>
        <p:sp>
          <p:nvSpPr>
            <p:cNvPr name="Freeform 5" id="5"/>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6" id="6"/>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5" action="ppaction://hlinksldjump"/>
                </a:rPr>
                <a:t>BACK TO AGENDA PAGE</a:t>
              </a:r>
            </a:p>
          </p:txBody>
        </p:sp>
      </p:grpSp>
      <p:sp>
        <p:nvSpPr>
          <p:cNvPr name="Freeform 7" id="7"/>
          <p:cNvSpPr/>
          <p:nvPr/>
        </p:nvSpPr>
        <p:spPr>
          <a:xfrm flipH="false" flipV="false" rot="3105128">
            <a:off x="1972985" y="7215713"/>
            <a:ext cx="1312946" cy="1312946"/>
          </a:xfrm>
          <a:custGeom>
            <a:avLst/>
            <a:gdLst/>
            <a:ahLst/>
            <a:cxnLst/>
            <a:rect r="r" b="b" t="t" l="l"/>
            <a:pathLst>
              <a:path h="1312946" w="1312946">
                <a:moveTo>
                  <a:pt x="0" y="0"/>
                </a:moveTo>
                <a:lnTo>
                  <a:pt x="1312946" y="0"/>
                </a:lnTo>
                <a:lnTo>
                  <a:pt x="1312946" y="1312946"/>
                </a:lnTo>
                <a:lnTo>
                  <a:pt x="0" y="13129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8393927">
            <a:off x="-1783185" y="-153827"/>
            <a:ext cx="5623770" cy="2811885"/>
          </a:xfrm>
          <a:custGeom>
            <a:avLst/>
            <a:gdLst/>
            <a:ahLst/>
            <a:cxnLst/>
            <a:rect r="r" b="b" t="t" l="l"/>
            <a:pathLst>
              <a:path h="2811885" w="5623770">
                <a:moveTo>
                  <a:pt x="0" y="0"/>
                </a:moveTo>
                <a:lnTo>
                  <a:pt x="5623770" y="0"/>
                </a:lnTo>
                <a:lnTo>
                  <a:pt x="5623770" y="2811885"/>
                </a:lnTo>
                <a:lnTo>
                  <a:pt x="0" y="28118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440974" y="9583236"/>
            <a:ext cx="21379581" cy="944595"/>
          </a:xfrm>
          <a:custGeom>
            <a:avLst/>
            <a:gdLst/>
            <a:ahLst/>
            <a:cxnLst/>
            <a:rect r="r" b="b" t="t" l="l"/>
            <a:pathLst>
              <a:path h="944595" w="21379581">
                <a:moveTo>
                  <a:pt x="0" y="0"/>
                </a:moveTo>
                <a:lnTo>
                  <a:pt x="21379581" y="0"/>
                </a:lnTo>
                <a:lnTo>
                  <a:pt x="21379581" y="944595"/>
                </a:lnTo>
                <a:lnTo>
                  <a:pt x="0" y="944595"/>
                </a:lnTo>
                <a:lnTo>
                  <a:pt x="0" y="0"/>
                </a:lnTo>
                <a:close/>
              </a:path>
            </a:pathLst>
          </a:custGeom>
          <a:blipFill>
            <a:blip r:embed="rId10">
              <a:extLst>
                <a:ext uri="{96DAC541-7B7A-43D3-8B79-37D633B846F1}">
                  <asvg:svgBlip xmlns:asvg="http://schemas.microsoft.com/office/drawing/2016/SVG/main" r:embed="rId11"/>
                </a:ext>
              </a:extLst>
            </a:blip>
            <a:stretch>
              <a:fillRect l="0" t="-2080807" r="0" b="-82551"/>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51F27"/>
        </a:solidFill>
      </p:bgPr>
    </p:bg>
    <p:spTree>
      <p:nvGrpSpPr>
        <p:cNvPr id="1" name=""/>
        <p:cNvGrpSpPr/>
        <p:nvPr/>
      </p:nvGrpSpPr>
      <p:grpSpPr>
        <a:xfrm>
          <a:off x="0" y="0"/>
          <a:ext cx="0" cy="0"/>
          <a:chOff x="0" y="0"/>
          <a:chExt cx="0" cy="0"/>
        </a:xfrm>
      </p:grpSpPr>
      <p:sp>
        <p:nvSpPr>
          <p:cNvPr name="Freeform 2" id="2"/>
          <p:cNvSpPr/>
          <p:nvPr/>
        </p:nvSpPr>
        <p:spPr>
          <a:xfrm flipH="false" flipV="false" rot="8237367">
            <a:off x="16022138" y="759912"/>
            <a:ext cx="5046587" cy="2036986"/>
          </a:xfrm>
          <a:custGeom>
            <a:avLst/>
            <a:gdLst/>
            <a:ahLst/>
            <a:cxnLst/>
            <a:rect r="r" b="b" t="t" l="l"/>
            <a:pathLst>
              <a:path h="2036986" w="5046587">
                <a:moveTo>
                  <a:pt x="0" y="0"/>
                </a:moveTo>
                <a:lnTo>
                  <a:pt x="5046588" y="0"/>
                </a:lnTo>
                <a:lnTo>
                  <a:pt x="5046588" y="2036986"/>
                </a:lnTo>
                <a:lnTo>
                  <a:pt x="0" y="20369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8237367">
            <a:off x="14247555" y="-551295"/>
            <a:ext cx="4765091" cy="1923364"/>
          </a:xfrm>
          <a:custGeom>
            <a:avLst/>
            <a:gdLst/>
            <a:ahLst/>
            <a:cxnLst/>
            <a:rect r="r" b="b" t="t" l="l"/>
            <a:pathLst>
              <a:path h="1923364" w="4765091">
                <a:moveTo>
                  <a:pt x="0" y="0"/>
                </a:moveTo>
                <a:lnTo>
                  <a:pt x="4765091" y="0"/>
                </a:lnTo>
                <a:lnTo>
                  <a:pt x="4765091" y="1923364"/>
                </a:lnTo>
                <a:lnTo>
                  <a:pt x="0" y="19233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8237367">
            <a:off x="-289107" y="9204009"/>
            <a:ext cx="5046587" cy="2036986"/>
          </a:xfrm>
          <a:custGeom>
            <a:avLst/>
            <a:gdLst/>
            <a:ahLst/>
            <a:cxnLst/>
            <a:rect r="r" b="b" t="t" l="l"/>
            <a:pathLst>
              <a:path h="2036986" w="5046587">
                <a:moveTo>
                  <a:pt x="0" y="0"/>
                </a:moveTo>
                <a:lnTo>
                  <a:pt x="5046588" y="0"/>
                </a:lnTo>
                <a:lnTo>
                  <a:pt x="5046588" y="2036986"/>
                </a:lnTo>
                <a:lnTo>
                  <a:pt x="0" y="20369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8237367">
            <a:off x="-2063690" y="7892802"/>
            <a:ext cx="4765091" cy="1923364"/>
          </a:xfrm>
          <a:custGeom>
            <a:avLst/>
            <a:gdLst/>
            <a:ahLst/>
            <a:cxnLst/>
            <a:rect r="r" b="b" t="t" l="l"/>
            <a:pathLst>
              <a:path h="1923364" w="4765091">
                <a:moveTo>
                  <a:pt x="0" y="0"/>
                </a:moveTo>
                <a:lnTo>
                  <a:pt x="4765091" y="0"/>
                </a:lnTo>
                <a:lnTo>
                  <a:pt x="4765091" y="1923364"/>
                </a:lnTo>
                <a:lnTo>
                  <a:pt x="0" y="19233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aphicFrame>
        <p:nvGraphicFramePr>
          <p:cNvPr name="Table 6" id="6"/>
          <p:cNvGraphicFramePr>
            <a:graphicFrameLocks noGrp="true"/>
          </p:cNvGraphicFramePr>
          <p:nvPr/>
        </p:nvGraphicFramePr>
        <p:xfrm>
          <a:off x="1332976" y="1745681"/>
          <a:ext cx="15622047" cy="6795638"/>
        </p:xfrm>
        <a:graphic>
          <a:graphicData uri="http://schemas.openxmlformats.org/drawingml/2006/table">
            <a:tbl>
              <a:tblPr/>
              <a:tblGrid>
                <a:gridCol w="7506562"/>
                <a:gridCol w="8115486"/>
              </a:tblGrid>
              <a:tr h="3450334">
                <a:tc>
                  <a:txBody>
                    <a:bodyPr anchor="t" rtlCol="false"/>
                    <a:lstStyle/>
                    <a:p>
                      <a:pPr algn="ctr">
                        <a:lnSpc>
                          <a:spcPts val="3640"/>
                        </a:lnSpc>
                        <a:defRPr/>
                      </a:pPr>
                      <a:r>
                        <a:rPr lang="en-US" sz="2600">
                          <a:solidFill>
                            <a:srgbClr val="82CCFA"/>
                          </a:solidFill>
                          <a:latin typeface="Codec Pro Bold"/>
                        </a:rPr>
                        <a:t>COMPETITIVE ADVANTAGE 1:</a:t>
                      </a:r>
                      <a:endParaRPr lang="en-US" sz="1100"/>
                    </a:p>
                    <a:p>
                      <a:pPr algn="ctr">
                        <a:lnSpc>
                          <a:spcPts val="3500"/>
                        </a:lnSpc>
                      </a:pPr>
                      <a:r>
                        <a:rPr lang="en-US" sz="2500">
                          <a:solidFill>
                            <a:srgbClr val="FFFFFF"/>
                          </a:solidFill>
                          <a:latin typeface="Codec Pro Bold"/>
                        </a:rPr>
                        <a:t>WE ARE BASED IN AURANGABAD, WHERE NO OTHER STARTUPS EXIST, HOSPITALS ARE WILLING TO TIE UP WITH US AND SO ARE BANKS, THUS SLOWLY WE WILL TARGET ALL TIER 2/3 CITIES</a:t>
                      </a:r>
                    </a:p>
                  </a:txBody>
                  <a:tcPr marL="190500" marR="190500" marT="190500" marB="1905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c>
                  <a:txBody>
                    <a:bodyPr anchor="t" rtlCol="false"/>
                    <a:lstStyle/>
                    <a:p>
                      <a:pPr algn="ctr">
                        <a:lnSpc>
                          <a:spcPts val="3640"/>
                        </a:lnSpc>
                        <a:defRPr/>
                      </a:pPr>
                      <a:r>
                        <a:rPr lang="en-US" sz="2600">
                          <a:solidFill>
                            <a:srgbClr val="82CCFA"/>
                          </a:solidFill>
                          <a:latin typeface="Codec Pro Bold"/>
                        </a:rPr>
                        <a:t>COMPETITIVE ADVANTAGE 2:</a:t>
                      </a:r>
                      <a:endParaRPr lang="en-US" sz="1100"/>
                    </a:p>
                    <a:p>
                      <a:pPr algn="ctr">
                        <a:lnSpc>
                          <a:spcPts val="3500"/>
                        </a:lnSpc>
                      </a:pPr>
                      <a:r>
                        <a:rPr lang="en-US" sz="2500">
                          <a:solidFill>
                            <a:srgbClr val="FFFFFF"/>
                          </a:solidFill>
                          <a:latin typeface="Codec Pro"/>
                        </a:rPr>
                        <a:t>WE WILL ENSURE THAT WE PAY PART OF THE COMMISSION WE EARN TO USERS AS CREDITS WHICH THEY CAN USE IN HOSPITALS TO BUY MEDICINES AND GET TESTS ( THIS WILL BRING RETENTION) </a:t>
                      </a:r>
                    </a:p>
                  </a:txBody>
                  <a:tcPr marL="190500" marR="190500" marT="190500" marB="1905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r>
              <a:tr h="3345305">
                <a:tc gridSpan="2">
                  <a:txBody>
                    <a:bodyPr anchor="t" rtlCol="false"/>
                    <a:lstStyle/>
                    <a:p>
                      <a:pPr algn="ctr">
                        <a:lnSpc>
                          <a:spcPts val="3640"/>
                        </a:lnSpc>
                        <a:defRPr/>
                      </a:pPr>
                      <a:r>
                        <a:rPr lang="en-US" sz="2600">
                          <a:solidFill>
                            <a:srgbClr val="82CCFA"/>
                          </a:solidFill>
                          <a:latin typeface="Codec Pro Bold"/>
                        </a:rPr>
                        <a:t>COMPETITIVE ADVANTAGE 3:</a:t>
                      </a:r>
                      <a:endParaRPr lang="en-US" sz="1100"/>
                    </a:p>
                    <a:p>
                      <a:pPr algn="ctr">
                        <a:lnSpc>
                          <a:spcPts val="3500"/>
                        </a:lnSpc>
                      </a:pPr>
                      <a:r>
                        <a:rPr lang="en-US" sz="2500">
                          <a:solidFill>
                            <a:srgbClr val="FFFFFF"/>
                          </a:solidFill>
                          <a:latin typeface="Codec Pro"/>
                        </a:rPr>
                        <a:t>We will have a first movers advantage, and a huge database of hospitals banks, and patients initially also and thus we can slowly sell other pharma products, since hospitals are also in a rush to poach patients they will be more than willing to partner with us, we are tying up with GP s in rural areas. </a:t>
                      </a:r>
                    </a:p>
                  </a:txBody>
                  <a:tcPr marL="190500" marR="190500" marT="190500" marB="1905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c hMerge="true">
                  <a:txBody>
                    <a:bodyPr anchor="t" rtlCol="false"/>
                    <a:lstStyle/>
                    <a:p>
                      <a:pPr algn="ctr">
                        <a:lnSpc>
                          <a:spcPts val="3640"/>
                        </a:lnSpc>
                        <a:defRPr/>
                      </a:pPr>
                      <a:r>
                        <a:rPr lang="en-US" sz="2600">
                          <a:solidFill>
                            <a:srgbClr val="82CCFA"/>
                          </a:solidFill>
                          <a:latin typeface="Codec Pro Bold"/>
                        </a:rPr>
                        <a:t>COMPETITIVE ADVANTAGE 3:</a:t>
                      </a:r>
                      <a:endParaRPr lang="en-US" sz="1100"/>
                    </a:p>
                    <a:p>
                      <a:pPr algn="ctr">
                        <a:lnSpc>
                          <a:spcPts val="3500"/>
                        </a:lnSpc>
                      </a:pPr>
                      <a:r>
                        <a:rPr lang="en-US" sz="2500">
                          <a:solidFill>
                            <a:srgbClr val="FFFFFF"/>
                          </a:solidFill>
                          <a:latin typeface="Codec Pro"/>
                        </a:rPr>
                        <a:t>We will have a first movers advantage, and a huge database of hospitals banks, and patients initially also and thus we can slowly sell other pharma products, since hospitals are also in a rush to poach patients they will be more than willing to partner with us, we are tying up with GP s in rural areas. </a:t>
                      </a:r>
                    </a:p>
                  </a:txBody>
                  <a:tcPr marL="190500" marR="190500" marT="190500" marB="1905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r>
            </a:tbl>
          </a:graphicData>
        </a:graphic>
      </p:graphicFrame>
      <p:grpSp>
        <p:nvGrpSpPr>
          <p:cNvPr name="Group 7" id="7"/>
          <p:cNvGrpSpPr/>
          <p:nvPr/>
        </p:nvGrpSpPr>
        <p:grpSpPr>
          <a:xfrm rot="0">
            <a:off x="1332976" y="8781129"/>
            <a:ext cx="15622047" cy="742296"/>
            <a:chOff x="0" y="0"/>
            <a:chExt cx="23158768" cy="1100410"/>
          </a:xfrm>
        </p:grpSpPr>
        <p:sp>
          <p:nvSpPr>
            <p:cNvPr name="Freeform 8" id="8"/>
            <p:cNvSpPr/>
            <p:nvPr/>
          </p:nvSpPr>
          <p:spPr>
            <a:xfrm flipH="false" flipV="false" rot="0">
              <a:off x="0" y="0"/>
              <a:ext cx="23158768" cy="1100410"/>
            </a:xfrm>
            <a:custGeom>
              <a:avLst/>
              <a:gdLst/>
              <a:ahLst/>
              <a:cxnLst/>
              <a:rect r="r" b="b" t="t" l="l"/>
              <a:pathLst>
                <a:path h="1100410" w="23158768">
                  <a:moveTo>
                    <a:pt x="14867" y="0"/>
                  </a:moveTo>
                  <a:lnTo>
                    <a:pt x="23143901" y="0"/>
                  </a:lnTo>
                  <a:cubicBezTo>
                    <a:pt x="23152111" y="0"/>
                    <a:pt x="23158768" y="6656"/>
                    <a:pt x="23158768" y="14867"/>
                  </a:cubicBezTo>
                  <a:lnTo>
                    <a:pt x="23158768" y="1085543"/>
                  </a:lnTo>
                  <a:cubicBezTo>
                    <a:pt x="23158768" y="1089486"/>
                    <a:pt x="23157202" y="1093267"/>
                    <a:pt x="23154413" y="1096055"/>
                  </a:cubicBezTo>
                  <a:cubicBezTo>
                    <a:pt x="23151626" y="1098844"/>
                    <a:pt x="23147843" y="1100410"/>
                    <a:pt x="23143901" y="1100410"/>
                  </a:cubicBezTo>
                  <a:lnTo>
                    <a:pt x="14867" y="1100410"/>
                  </a:lnTo>
                  <a:cubicBezTo>
                    <a:pt x="6656" y="1100410"/>
                    <a:pt x="0" y="1093754"/>
                    <a:pt x="0" y="1085543"/>
                  </a:cubicBezTo>
                  <a:lnTo>
                    <a:pt x="0" y="14867"/>
                  </a:lnTo>
                  <a:cubicBezTo>
                    <a:pt x="0" y="6656"/>
                    <a:pt x="6656" y="0"/>
                    <a:pt x="14867" y="0"/>
                  </a:cubicBezTo>
                  <a:close/>
                </a:path>
              </a:pathLst>
            </a:custGeom>
            <a:solidFill>
              <a:srgbClr val="0446F1"/>
            </a:solidFill>
            <a:ln cap="rnd">
              <a:noFill/>
              <a:prstDash val="sysDot"/>
              <a:round/>
            </a:ln>
          </p:spPr>
        </p:sp>
        <p:sp>
          <p:nvSpPr>
            <p:cNvPr name="TextBox 9" id="9"/>
            <p:cNvSpPr txBox="true"/>
            <p:nvPr/>
          </p:nvSpPr>
          <p:spPr>
            <a:xfrm>
              <a:off x="0" y="-66675"/>
              <a:ext cx="23158768" cy="1167085"/>
            </a:xfrm>
            <a:prstGeom prst="rect">
              <a:avLst/>
            </a:prstGeom>
          </p:spPr>
          <p:txBody>
            <a:bodyPr anchor="ctr" rtlCol="false" tIns="254000" lIns="254000" bIns="254000" rIns="254000"/>
            <a:lstStyle/>
            <a:p>
              <a:pPr algn="ctr">
                <a:lnSpc>
                  <a:spcPts val="2240"/>
                </a:lnSpc>
              </a:pPr>
              <a:r>
                <a:rPr lang="en-US" sz="1600">
                  <a:solidFill>
                    <a:srgbClr val="FFFFFF"/>
                  </a:solidFill>
                  <a:latin typeface="Codec Pro Bold"/>
                </a:rPr>
                <a:t>Tip: Highlight</a:t>
              </a:r>
              <a:r>
                <a:rPr lang="en-US" sz="1600">
                  <a:solidFill>
                    <a:srgbClr val="FFFFFF"/>
                  </a:solidFill>
                  <a:latin typeface="Codec Pro"/>
                </a:rPr>
                <a:t> two or more cells, </a:t>
              </a:r>
              <a:r>
                <a:rPr lang="en-US" sz="1600">
                  <a:solidFill>
                    <a:srgbClr val="FFFFFF"/>
                  </a:solidFill>
                  <a:latin typeface="Codec Pro Bold"/>
                </a:rPr>
                <a:t>right-click</a:t>
              </a:r>
              <a:r>
                <a:rPr lang="en-US" sz="1600">
                  <a:solidFill>
                    <a:srgbClr val="FFFFFF"/>
                  </a:solidFill>
                  <a:latin typeface="Codec Pro"/>
                </a:rPr>
                <a:t> then choose </a:t>
              </a:r>
              <a:r>
                <a:rPr lang="en-US" sz="1600">
                  <a:solidFill>
                    <a:srgbClr val="FFFFFF"/>
                  </a:solidFill>
                  <a:latin typeface="Codec Pro Bold"/>
                </a:rPr>
                <a:t>"Merge Cells" </a:t>
              </a:r>
              <a:r>
                <a:rPr lang="en-US" sz="1600">
                  <a:solidFill>
                    <a:srgbClr val="FFFFFF"/>
                  </a:solidFill>
                  <a:latin typeface="Codec Pro"/>
                </a:rPr>
                <a:t>to organize your table according to your needs!</a:t>
              </a:r>
            </a:p>
          </p:txBody>
        </p:sp>
      </p:grpSp>
      <p:grpSp>
        <p:nvGrpSpPr>
          <p:cNvPr name="Group 10" id="10"/>
          <p:cNvGrpSpPr/>
          <p:nvPr/>
        </p:nvGrpSpPr>
        <p:grpSpPr>
          <a:xfrm rot="0">
            <a:off x="14562208" y="667693"/>
            <a:ext cx="3106646" cy="722013"/>
            <a:chOff x="0" y="0"/>
            <a:chExt cx="2343698" cy="544697"/>
          </a:xfrm>
        </p:grpSpPr>
        <p:sp>
          <p:nvSpPr>
            <p:cNvPr name="Freeform 11" id="11"/>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12" id="12"/>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7" action="ppaction://hlinksldjump"/>
                </a:rPr>
                <a:t>BACK TO AGENDA PAGE</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67696" y="-200287"/>
            <a:ext cx="18614055" cy="10687573"/>
          </a:xfrm>
          <a:custGeom>
            <a:avLst/>
            <a:gdLst/>
            <a:ahLst/>
            <a:cxnLst/>
            <a:rect r="r" b="b" t="t" l="l"/>
            <a:pathLst>
              <a:path h="10687573" w="18614055">
                <a:moveTo>
                  <a:pt x="0" y="0"/>
                </a:moveTo>
                <a:lnTo>
                  <a:pt x="18614055" y="0"/>
                </a:lnTo>
                <a:lnTo>
                  <a:pt x="18614055" y="10687574"/>
                </a:lnTo>
                <a:lnTo>
                  <a:pt x="0" y="10687574"/>
                </a:lnTo>
                <a:lnTo>
                  <a:pt x="0" y="0"/>
                </a:lnTo>
                <a:close/>
              </a:path>
            </a:pathLst>
          </a:custGeom>
          <a:blipFill>
            <a:blip r:embed="rId2">
              <a:extLst>
                <a:ext uri="{96DAC541-7B7A-43D3-8B79-37D633B846F1}">
                  <asvg:svgBlip xmlns:asvg="http://schemas.microsoft.com/office/drawing/2016/SVG/main" r:embed="rId3"/>
                </a:ext>
              </a:extLst>
            </a:blip>
            <a:stretch>
              <a:fillRect l="0" t="-17718" r="-41287" b="-20530"/>
            </a:stretch>
          </a:blipFill>
        </p:spPr>
      </p:sp>
      <p:sp>
        <p:nvSpPr>
          <p:cNvPr name="Freeform 3" id="3"/>
          <p:cNvSpPr/>
          <p:nvPr/>
        </p:nvSpPr>
        <p:spPr>
          <a:xfrm flipH="false" flipV="false" rot="-5400000">
            <a:off x="16044024" y="4703124"/>
            <a:ext cx="3209337" cy="1604669"/>
          </a:xfrm>
          <a:custGeom>
            <a:avLst/>
            <a:gdLst/>
            <a:ahLst/>
            <a:cxnLst/>
            <a:rect r="r" b="b" t="t" l="l"/>
            <a:pathLst>
              <a:path h="1604669" w="3209337">
                <a:moveTo>
                  <a:pt x="0" y="0"/>
                </a:moveTo>
                <a:lnTo>
                  <a:pt x="3209338" y="0"/>
                </a:lnTo>
                <a:lnTo>
                  <a:pt x="3209338" y="1604669"/>
                </a:lnTo>
                <a:lnTo>
                  <a:pt x="0" y="16046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026087" y="5741966"/>
            <a:ext cx="4104347" cy="2052174"/>
          </a:xfrm>
          <a:custGeom>
            <a:avLst/>
            <a:gdLst/>
            <a:ahLst/>
            <a:cxnLst/>
            <a:rect r="r" b="b" t="t" l="l"/>
            <a:pathLst>
              <a:path h="2052174" w="4104347">
                <a:moveTo>
                  <a:pt x="0" y="0"/>
                </a:moveTo>
                <a:lnTo>
                  <a:pt x="4104348" y="0"/>
                </a:lnTo>
                <a:lnTo>
                  <a:pt x="4104348" y="2052174"/>
                </a:lnTo>
                <a:lnTo>
                  <a:pt x="0" y="20521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4802196" y="8490147"/>
            <a:ext cx="1354388" cy="1354388"/>
          </a:xfrm>
          <a:custGeom>
            <a:avLst/>
            <a:gdLst/>
            <a:ahLst/>
            <a:cxnLst/>
            <a:rect r="r" b="b" t="t" l="l"/>
            <a:pathLst>
              <a:path h="1354388" w="1354388">
                <a:moveTo>
                  <a:pt x="0" y="0"/>
                </a:moveTo>
                <a:lnTo>
                  <a:pt x="1354389" y="0"/>
                </a:lnTo>
                <a:lnTo>
                  <a:pt x="1354389" y="1354389"/>
                </a:lnTo>
                <a:lnTo>
                  <a:pt x="0" y="135438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697849" y="602257"/>
            <a:ext cx="9563083" cy="1171575"/>
          </a:xfrm>
          <a:prstGeom prst="rect">
            <a:avLst/>
          </a:prstGeom>
        </p:spPr>
        <p:txBody>
          <a:bodyPr anchor="t" rtlCol="false" tIns="0" lIns="0" bIns="0" rIns="0">
            <a:spAutoFit/>
          </a:bodyPr>
          <a:lstStyle/>
          <a:p>
            <a:pPr>
              <a:lnSpc>
                <a:spcPts val="8400"/>
              </a:lnSpc>
            </a:pPr>
            <a:r>
              <a:rPr lang="en-US" sz="7000">
                <a:solidFill>
                  <a:srgbClr val="FFFFFF"/>
                </a:solidFill>
                <a:latin typeface="Codec Pro ExtraBold"/>
              </a:rPr>
              <a:t>SWOT ANALYSIS</a:t>
            </a:r>
          </a:p>
        </p:txBody>
      </p:sp>
      <p:graphicFrame>
        <p:nvGraphicFramePr>
          <p:cNvPr name="Table 7" id="7"/>
          <p:cNvGraphicFramePr>
            <a:graphicFrameLocks noGrp="true"/>
          </p:cNvGraphicFramePr>
          <p:nvPr/>
        </p:nvGraphicFramePr>
        <p:xfrm>
          <a:off x="1026087" y="3331963"/>
          <a:ext cx="16715041" cy="7885148"/>
        </p:xfrm>
        <a:graphic>
          <a:graphicData uri="http://schemas.openxmlformats.org/drawingml/2006/table">
            <a:tbl>
              <a:tblPr/>
              <a:tblGrid>
                <a:gridCol w="4797463"/>
                <a:gridCol w="4140242"/>
                <a:gridCol w="4171449"/>
                <a:gridCol w="3605887"/>
              </a:tblGrid>
              <a:tr h="1580394">
                <a:tc>
                  <a:txBody>
                    <a:bodyPr anchor="t" rtlCol="false"/>
                    <a:lstStyle/>
                    <a:p>
                      <a:pPr algn="ctr">
                        <a:lnSpc>
                          <a:spcPts val="3779"/>
                        </a:lnSpc>
                        <a:defRPr/>
                      </a:pPr>
                      <a:r>
                        <a:rPr lang="en-US" sz="2700">
                          <a:solidFill>
                            <a:srgbClr val="FFFFFF"/>
                          </a:solidFill>
                          <a:latin typeface="Codec Pro"/>
                        </a:rPr>
                        <a:t>Target cities Tier -2</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28575">
                      <a:solidFill>
                        <a:srgbClr val="FFFFFF"/>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82CCFA"/>
                    </a:solidFill>
                  </a:tcPr>
                </a:tc>
                <a:tc>
                  <a:txBody>
                    <a:bodyPr anchor="t" rtlCol="false"/>
                    <a:lstStyle/>
                    <a:p>
                      <a:pPr algn="ctr">
                        <a:lnSpc>
                          <a:spcPts val="3919"/>
                        </a:lnSpc>
                        <a:defRPr/>
                      </a:pPr>
                      <a:r>
                        <a:rPr lang="en-US" sz="2799">
                          <a:solidFill>
                            <a:srgbClr val="FFFFFF"/>
                          </a:solidFill>
                          <a:latin typeface="Codec Pro"/>
                        </a:rPr>
                        <a:t>Not targeting the tier -1 in the first phase</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c>
                  <a:txBody>
                    <a:bodyPr anchor="t" rtlCol="false"/>
                    <a:lstStyle/>
                    <a:p>
                      <a:pPr algn="ctr">
                        <a:lnSpc>
                          <a:spcPts val="2940"/>
                        </a:lnSpc>
                        <a:defRPr/>
                      </a:pPr>
                      <a:r>
                        <a:rPr lang="en-US" sz="2100">
                          <a:solidFill>
                            <a:srgbClr val="FFFFFF"/>
                          </a:solidFill>
                          <a:latin typeface="Codec Pro"/>
                        </a:rPr>
                        <a:t>SBS target industry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46F1"/>
                    </a:solidFill>
                  </a:tcPr>
                </a:tc>
                <a:tc>
                  <a:txBody>
                    <a:bodyPr anchor="t" rtlCol="false"/>
                    <a:lstStyle/>
                    <a:p>
                      <a:pPr algn="ctr">
                        <a:lnSpc>
                          <a:spcPts val="2940"/>
                        </a:lnSpc>
                        <a:defRPr/>
                      </a:pPr>
                      <a:r>
                        <a:rPr lang="en-US" sz="2100">
                          <a:solidFill>
                            <a:srgbClr val="FFFFFF"/>
                          </a:solidFill>
                          <a:latin typeface="Codec Pro"/>
                        </a:rPr>
                        <a:t>New Entrants</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r>
              <a:tr h="1667785">
                <a:tc>
                  <a:txBody>
                    <a:bodyPr anchor="t" rtlCol="false"/>
                    <a:lstStyle/>
                    <a:p>
                      <a:pPr algn="ctr">
                        <a:lnSpc>
                          <a:spcPts val="3919"/>
                        </a:lnSpc>
                        <a:defRPr/>
                      </a:pPr>
                      <a:r>
                        <a:rPr lang="en-US" sz="2799">
                          <a:solidFill>
                            <a:srgbClr val="FFFFFF"/>
                          </a:solidFill>
                          <a:latin typeface="Codec Pro"/>
                        </a:rPr>
                        <a:t>Hospitals and banks are willing tieups</a:t>
                      </a:r>
                      <a:endParaRPr lang="en-US" sz="1100"/>
                    </a:p>
                  </a:txBody>
                  <a:tcPr marL="162839" marR="162839" marT="162839" marB="162839"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solidFill>
                      <a:srgbClr val="82CCFA"/>
                    </a:solidFill>
                  </a:tcPr>
                </a:tc>
                <a:tc>
                  <a:txBody>
                    <a:bodyPr anchor="t" rtlCol="false"/>
                    <a:lstStyle/>
                    <a:p>
                      <a:pPr algn="ctr">
                        <a:lnSpc>
                          <a:spcPts val="3499"/>
                        </a:lnSpc>
                        <a:defRPr/>
                      </a:pPr>
                      <a:r>
                        <a:rPr lang="en-US" sz="2499">
                          <a:solidFill>
                            <a:srgbClr val="FFFFFF"/>
                          </a:solidFill>
                          <a:latin typeface="Codec Pro"/>
                        </a:rPr>
                        <a:t>Competitors have sealed in a few cities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c>
                  <a:txBody>
                    <a:bodyPr anchor="t" rtlCol="false"/>
                    <a:lstStyle/>
                    <a:p>
                      <a:pPr algn="ctr">
                        <a:lnSpc>
                          <a:spcPts val="3079"/>
                        </a:lnSpc>
                        <a:defRPr/>
                      </a:pPr>
                      <a:r>
                        <a:rPr lang="en-US" sz="2199">
                          <a:solidFill>
                            <a:srgbClr val="FFFFFF"/>
                          </a:solidFill>
                          <a:latin typeface="Codec Pro"/>
                        </a:rPr>
                        <a:t>Few/ No competitors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46F1"/>
                    </a:solidFill>
                  </a:tcPr>
                </a:tc>
                <a:tc>
                  <a:txBody>
                    <a:bodyPr anchor="t" rtlCol="false"/>
                    <a:lstStyle/>
                    <a:p>
                      <a:pPr algn="ctr">
                        <a:lnSpc>
                          <a:spcPts val="3079"/>
                        </a:lnSpc>
                        <a:defRPr/>
                      </a:pPr>
                      <a:r>
                        <a:rPr lang="en-US" sz="2199">
                          <a:solidFill>
                            <a:srgbClr val="FFFFFF"/>
                          </a:solidFill>
                          <a:latin typeface="Codec Pro"/>
                        </a:rPr>
                        <a:t>Changing RBI Regulations</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r>
              <a:tr h="1164093">
                <a:tc>
                  <a:txBody>
                    <a:bodyPr anchor="t" rtlCol="false"/>
                    <a:lstStyle/>
                    <a:p>
                      <a:pPr algn="ctr">
                        <a:lnSpc>
                          <a:spcPts val="2800"/>
                        </a:lnSpc>
                        <a:defRPr/>
                      </a:pPr>
                      <a:r>
                        <a:rPr lang="en-US" sz="2000">
                          <a:solidFill>
                            <a:srgbClr val="FFFFFF"/>
                          </a:solidFill>
                          <a:latin typeface="Codec Pro"/>
                        </a:rPr>
                        <a:t>Mentors who are veterans in the field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82CCFA"/>
                    </a:solidFill>
                  </a:tcPr>
                </a:tc>
                <a:tc>
                  <a:txBody>
                    <a:bodyPr anchor="t" rtlCol="false"/>
                    <a:lstStyle/>
                    <a:p>
                      <a:pPr algn="ctr">
                        <a:lnSpc>
                          <a:spcPts val="4060"/>
                        </a:lnSpc>
                        <a:defRPr/>
                      </a:pPr>
                      <a:r>
                        <a:rPr lang="en-US" sz="2900">
                          <a:solidFill>
                            <a:srgbClr val="FFFFFF"/>
                          </a:solidFill>
                          <a:latin typeface="Codec Pro"/>
                        </a:rPr>
                        <a:t>Lack of Capital</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c>
                  <a:txBody>
                    <a:bodyPr anchor="t" rtlCol="false"/>
                    <a:lstStyle/>
                    <a:p>
                      <a:pPr algn="ctr">
                        <a:lnSpc>
                          <a:spcPts val="2800"/>
                        </a:lnSpc>
                        <a:defRPr/>
                      </a:pPr>
                      <a:r>
                        <a:rPr lang="en-US" sz="2000">
                          <a:solidFill>
                            <a:srgbClr val="FFFFFF"/>
                          </a:solidFill>
                          <a:latin typeface="Codec Pro"/>
                        </a:rPr>
                        <a:t>Emerging needs for medicinal loans</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46F1"/>
                    </a:solidFill>
                  </a:tcPr>
                </a:tc>
                <a:tc>
                  <a:txBody>
                    <a:bodyPr anchor="t" rtlCol="false"/>
                    <a:lstStyle/>
                    <a:p>
                      <a:pPr algn="ctr">
                        <a:lnSpc>
                          <a:spcPts val="2800"/>
                        </a:lnSpc>
                        <a:defRPr/>
                      </a:pPr>
                      <a:r>
                        <a:rPr lang="en-US" sz="2000">
                          <a:solidFill>
                            <a:srgbClr val="FFFFFF"/>
                          </a:solidFill>
                          <a:latin typeface="Codec Pro"/>
                        </a:rPr>
                        <a:t>Negative Press/ Media Coverage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r>
              <a:tr h="1251400">
                <a:tc>
                  <a:txBody>
                    <a:bodyPr anchor="t" rtlCol="false"/>
                    <a:lstStyle/>
                    <a:p>
                      <a:pPr algn="ctr">
                        <a:lnSpc>
                          <a:spcPts val="3079"/>
                        </a:lnSpc>
                        <a:defRPr/>
                      </a:pPr>
                      <a:r>
                        <a:rPr lang="en-US" sz="2199">
                          <a:solidFill>
                            <a:srgbClr val="FFFFFF"/>
                          </a:solidFill>
                          <a:latin typeface="Codec Pro"/>
                        </a:rPr>
                        <a:t>Expertise in technology and Marketing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82CCFA"/>
                    </a:solidFill>
                  </a:tcPr>
                </a:tc>
                <a:tc>
                  <a:txBody>
                    <a:bodyPr anchor="t" rtlCol="false"/>
                    <a:lstStyle/>
                    <a:p>
                      <a:pPr algn="ctr">
                        <a:lnSpc>
                          <a:spcPts val="4060"/>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c>
                  <a:txBody>
                    <a:bodyPr anchor="t" rtlCol="false"/>
                    <a:lstStyle/>
                    <a:p>
                      <a:pPr algn="ctr">
                        <a:lnSpc>
                          <a:spcPts val="2800"/>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46F1"/>
                    </a:solidFill>
                  </a:tcPr>
                </a:tc>
                <a:tc>
                  <a:txBody>
                    <a:bodyPr anchor="t" rtlCol="false"/>
                    <a:lstStyle/>
                    <a:p>
                      <a:pPr algn="ctr">
                        <a:lnSpc>
                          <a:spcPts val="2800"/>
                        </a:lnSpc>
                        <a:defRPr/>
                      </a:pPr>
                      <a:r>
                        <a:rPr lang="en-US" sz="2000">
                          <a:solidFill>
                            <a:srgbClr val="FFFFFF"/>
                          </a:solidFill>
                          <a:latin typeface="Codec Pro"/>
                        </a:rPr>
                        <a:t>More people getting insured</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r>
              <a:tr h="1018581">
                <a:tc>
                  <a:txBody>
                    <a:bodyPr anchor="t" rtlCol="false"/>
                    <a:lstStyle/>
                    <a:p>
                      <a:pPr algn="ctr">
                        <a:lnSpc>
                          <a:spcPts val="4060"/>
                        </a:lnSpc>
                        <a:defRPr/>
                      </a:pPr>
                      <a:r>
                        <a:rPr lang="en-US" sz="2900">
                          <a:solidFill>
                            <a:srgbClr val="FFFFFF"/>
                          </a:solidFill>
                          <a:latin typeface="Codec Pro"/>
                        </a:rPr>
                        <a:t>Early movers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82CCFA"/>
                    </a:solidFill>
                  </a:tcPr>
                </a:tc>
                <a:tc>
                  <a:txBody>
                    <a:bodyPr anchor="t" rtlCol="false"/>
                    <a:lstStyle/>
                    <a:p>
                      <a:pPr algn="ctr">
                        <a:lnSpc>
                          <a:spcPts val="4060"/>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c>
                  <a:txBody>
                    <a:bodyPr anchor="t" rtlCol="false"/>
                    <a:lstStyle/>
                    <a:p>
                      <a:pPr algn="ctr">
                        <a:lnSpc>
                          <a:spcPts val="2800"/>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46F1"/>
                    </a:solidFill>
                  </a:tcPr>
                </a:tc>
                <a:tc>
                  <a:txBody>
                    <a:bodyPr anchor="t" rtlCol="false"/>
                    <a:lstStyle/>
                    <a:p>
                      <a:pPr algn="ctr">
                        <a:lnSpc>
                          <a:spcPts val="2800"/>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r>
              <a:tr h="1202896">
                <a:tc>
                  <a:txBody>
                    <a:bodyPr anchor="t" rtlCol="false"/>
                    <a:lstStyle/>
                    <a:p>
                      <a:pPr algn="ctr">
                        <a:lnSpc>
                          <a:spcPts val="2393"/>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tcPr>
                </a:tc>
                <a:tc>
                  <a:txBody>
                    <a:bodyPr anchor="t" rtlCol="false"/>
                    <a:lstStyle/>
                    <a:p>
                      <a:pPr algn="ctr">
                        <a:lnSpc>
                          <a:spcPts val="2393"/>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tcPr>
                </a:tc>
                <a:tc>
                  <a:txBody>
                    <a:bodyPr anchor="t" rtlCol="false"/>
                    <a:lstStyle/>
                    <a:p>
                      <a:pPr algn="ctr">
                        <a:lnSpc>
                          <a:spcPts val="2940"/>
                        </a:lnSpc>
                        <a:defRPr/>
                      </a:pPr>
                      <a:r>
                        <a:rPr lang="en-US" sz="2100">
                          <a:solidFill>
                            <a:srgbClr val="FFFFFF"/>
                          </a:solidFill>
                          <a:latin typeface="Codec Pro"/>
                        </a:rPr>
                        <a:t>Launching 0% interest loan product</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46F1"/>
                    </a:solidFill>
                  </a:tcPr>
                </a:tc>
                <a:tc>
                  <a:txBody>
                    <a:bodyPr anchor="t" rtlCol="false"/>
                    <a:lstStyle/>
                    <a:p>
                      <a:pPr algn="ctr">
                        <a:lnSpc>
                          <a:spcPts val="2940"/>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46F1"/>
                    </a:solidFill>
                  </a:tcPr>
                </a:tc>
              </a:tr>
            </a:tbl>
          </a:graphicData>
        </a:graphic>
      </p:graphicFrame>
      <p:sp>
        <p:nvSpPr>
          <p:cNvPr name="Freeform 8" id="8"/>
          <p:cNvSpPr/>
          <p:nvPr/>
        </p:nvSpPr>
        <p:spPr>
          <a:xfrm flipH="false" flipV="false" rot="0">
            <a:off x="10591783" y="-1773832"/>
            <a:ext cx="3547664" cy="3547664"/>
          </a:xfrm>
          <a:custGeom>
            <a:avLst/>
            <a:gdLst/>
            <a:ahLst/>
            <a:cxnLst/>
            <a:rect r="r" b="b" t="t" l="l"/>
            <a:pathLst>
              <a:path h="3547664" w="3547664">
                <a:moveTo>
                  <a:pt x="0" y="0"/>
                </a:moveTo>
                <a:lnTo>
                  <a:pt x="3547664" y="0"/>
                </a:lnTo>
                <a:lnTo>
                  <a:pt x="3547664" y="3547664"/>
                </a:lnTo>
                <a:lnTo>
                  <a:pt x="0" y="35476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235698" y="1281189"/>
            <a:ext cx="2933547" cy="2933547"/>
          </a:xfrm>
          <a:custGeom>
            <a:avLst/>
            <a:gdLst/>
            <a:ahLst/>
            <a:cxnLst/>
            <a:rect r="r" b="b" t="t" l="l"/>
            <a:pathLst>
              <a:path h="2933547" w="2933547">
                <a:moveTo>
                  <a:pt x="0" y="0"/>
                </a:moveTo>
                <a:lnTo>
                  <a:pt x="2933547" y="0"/>
                </a:lnTo>
                <a:lnTo>
                  <a:pt x="2933547" y="2933547"/>
                </a:lnTo>
                <a:lnTo>
                  <a:pt x="0" y="29335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0" id="10"/>
          <p:cNvGrpSpPr/>
          <p:nvPr/>
        </p:nvGrpSpPr>
        <p:grpSpPr>
          <a:xfrm rot="0">
            <a:off x="14634482" y="496889"/>
            <a:ext cx="3106646" cy="722013"/>
            <a:chOff x="0" y="0"/>
            <a:chExt cx="2343698" cy="544697"/>
          </a:xfrm>
        </p:grpSpPr>
        <p:sp>
          <p:nvSpPr>
            <p:cNvPr name="Freeform 11" id="11"/>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12" id="12"/>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8" action="ppaction://hlinksldjump"/>
                </a:rPr>
                <a:t>BACK TO AGENDA PAGE</a:t>
              </a:r>
            </a:p>
          </p:txBody>
        </p:sp>
      </p:grpSp>
      <p:graphicFrame>
        <p:nvGraphicFramePr>
          <p:cNvPr name="Table 13" id="13"/>
          <p:cNvGraphicFramePr>
            <a:graphicFrameLocks noGrp="true"/>
          </p:cNvGraphicFramePr>
          <p:nvPr/>
        </p:nvGraphicFramePr>
        <p:xfrm>
          <a:off x="1028700" y="2095500"/>
          <a:ext cx="4784533" cy="1304925"/>
        </p:xfrm>
        <a:graphic>
          <a:graphicData uri="http://schemas.openxmlformats.org/drawingml/2006/table">
            <a:tbl>
              <a:tblPr/>
              <a:tblGrid>
                <a:gridCol w="4784533"/>
              </a:tblGrid>
              <a:tr h="867035">
                <a:tc>
                  <a:txBody>
                    <a:bodyPr anchor="t" rtlCol="false"/>
                    <a:lstStyle/>
                    <a:p>
                      <a:pPr algn="ctr">
                        <a:lnSpc>
                          <a:spcPts val="5179"/>
                        </a:lnSpc>
                        <a:defRPr/>
                      </a:pPr>
                      <a:r>
                        <a:rPr lang="en-US" sz="3699">
                          <a:solidFill>
                            <a:srgbClr val="FFFFFF"/>
                          </a:solidFill>
                          <a:latin typeface="Codec Pro"/>
                        </a:rPr>
                        <a:t>Strength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82CCFA"/>
                    </a:solidFill>
                  </a:tcPr>
                </a:tc>
              </a:tr>
            </a:tbl>
          </a:graphicData>
        </a:graphic>
      </p:graphicFrame>
      <p:graphicFrame>
        <p:nvGraphicFramePr>
          <p:cNvPr name="Table 14" id="14"/>
          <p:cNvGraphicFramePr>
            <a:graphicFrameLocks noGrp="true"/>
          </p:cNvGraphicFramePr>
          <p:nvPr/>
        </p:nvGraphicFramePr>
        <p:xfrm>
          <a:off x="5813233" y="2095500"/>
          <a:ext cx="4136885" cy="1302400"/>
        </p:xfrm>
        <a:graphic>
          <a:graphicData uri="http://schemas.openxmlformats.org/drawingml/2006/table">
            <a:tbl>
              <a:tblPr/>
              <a:tblGrid>
                <a:gridCol w="4136885"/>
              </a:tblGrid>
              <a:tr h="1302400">
                <a:tc>
                  <a:txBody>
                    <a:bodyPr anchor="t" rtlCol="false"/>
                    <a:lstStyle/>
                    <a:p>
                      <a:pPr algn="ctr">
                        <a:lnSpc>
                          <a:spcPts val="5040"/>
                        </a:lnSpc>
                        <a:defRPr/>
                      </a:pPr>
                      <a:r>
                        <a:rPr lang="en-US" sz="3600">
                          <a:solidFill>
                            <a:srgbClr val="FFFFFF"/>
                          </a:solidFill>
                          <a:latin typeface="Codec Pro"/>
                        </a:rPr>
                        <a:t>Weakness</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r>
            </a:tbl>
          </a:graphicData>
        </a:graphic>
      </p:graphicFrame>
      <p:graphicFrame>
        <p:nvGraphicFramePr>
          <p:cNvPr name="Table 15" id="15"/>
          <p:cNvGraphicFramePr>
            <a:graphicFrameLocks noGrp="true"/>
          </p:cNvGraphicFramePr>
          <p:nvPr/>
        </p:nvGraphicFramePr>
        <p:xfrm>
          <a:off x="9950118" y="2095500"/>
          <a:ext cx="4684364" cy="1236463"/>
        </p:xfrm>
        <a:graphic>
          <a:graphicData uri="http://schemas.openxmlformats.org/drawingml/2006/table">
            <a:tbl>
              <a:tblPr/>
              <a:tblGrid>
                <a:gridCol w="4684364"/>
              </a:tblGrid>
              <a:tr h="1236463">
                <a:tc>
                  <a:txBody>
                    <a:bodyPr anchor="t" rtlCol="false"/>
                    <a:lstStyle/>
                    <a:p>
                      <a:pPr algn="ctr">
                        <a:lnSpc>
                          <a:spcPts val="4900"/>
                        </a:lnSpc>
                        <a:defRPr/>
                      </a:pPr>
                      <a:r>
                        <a:rPr lang="en-US" sz="3500">
                          <a:solidFill>
                            <a:srgbClr val="FFFFFF"/>
                          </a:solidFill>
                          <a:latin typeface="Codec Pro"/>
                        </a:rPr>
                        <a:t>Opportunities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46F1"/>
                    </a:solidFill>
                  </a:tcPr>
                </a:tc>
              </a:tr>
            </a:tbl>
          </a:graphicData>
        </a:graphic>
      </p:graphicFrame>
      <p:graphicFrame>
        <p:nvGraphicFramePr>
          <p:cNvPr name="Table 16" id="16"/>
          <p:cNvGraphicFramePr>
            <a:graphicFrameLocks noGrp="true"/>
          </p:cNvGraphicFramePr>
          <p:nvPr/>
        </p:nvGraphicFramePr>
        <p:xfrm>
          <a:off x="14139447" y="2095500"/>
          <a:ext cx="3601681" cy="1236463"/>
        </p:xfrm>
        <a:graphic>
          <a:graphicData uri="http://schemas.openxmlformats.org/drawingml/2006/table">
            <a:tbl>
              <a:tblPr/>
              <a:tblGrid>
                <a:gridCol w="3601681"/>
              </a:tblGrid>
              <a:tr h="1236463">
                <a:tc>
                  <a:txBody>
                    <a:bodyPr anchor="t" rtlCol="false"/>
                    <a:lstStyle/>
                    <a:p>
                      <a:pPr algn="ctr">
                        <a:lnSpc>
                          <a:spcPts val="4900"/>
                        </a:lnSpc>
                        <a:defRPr/>
                      </a:pPr>
                      <a:r>
                        <a:rPr lang="en-US" sz="3500">
                          <a:solidFill>
                            <a:srgbClr val="FFFFFF"/>
                          </a:solidFill>
                          <a:latin typeface="Codec Pro"/>
                        </a:rPr>
                        <a:t>Threats</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r>
            </a:tbl>
          </a:graphicData>
        </a:graphic>
      </p:graphicFrame>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077914"/>
            <a:ext cx="16746964" cy="1171575"/>
          </a:xfrm>
          <a:prstGeom prst="rect">
            <a:avLst/>
          </a:prstGeom>
        </p:spPr>
        <p:txBody>
          <a:bodyPr anchor="t" rtlCol="false" tIns="0" lIns="0" bIns="0" rIns="0">
            <a:spAutoFit/>
          </a:bodyPr>
          <a:lstStyle/>
          <a:p>
            <a:pPr>
              <a:lnSpc>
                <a:spcPts val="8400"/>
              </a:lnSpc>
            </a:pPr>
            <a:r>
              <a:rPr lang="en-US" sz="7000">
                <a:solidFill>
                  <a:srgbClr val="151F27"/>
                </a:solidFill>
                <a:latin typeface="Codec Pro ExtraBold"/>
              </a:rPr>
              <a:t>COMPETITIVE ANALYSIS </a:t>
            </a:r>
          </a:p>
        </p:txBody>
      </p:sp>
      <p:sp>
        <p:nvSpPr>
          <p:cNvPr name="Freeform 3" id="3"/>
          <p:cNvSpPr/>
          <p:nvPr/>
        </p:nvSpPr>
        <p:spPr>
          <a:xfrm flipH="false" flipV="false" rot="2187408">
            <a:off x="16008266" y="7799530"/>
            <a:ext cx="3534794" cy="3534794"/>
          </a:xfrm>
          <a:custGeom>
            <a:avLst/>
            <a:gdLst/>
            <a:ahLst/>
            <a:cxnLst/>
            <a:rect r="r" b="b" t="t" l="l"/>
            <a:pathLst>
              <a:path h="3534794" w="3534794">
                <a:moveTo>
                  <a:pt x="0" y="0"/>
                </a:moveTo>
                <a:lnTo>
                  <a:pt x="3534795" y="0"/>
                </a:lnTo>
                <a:lnTo>
                  <a:pt x="3534795" y="3534794"/>
                </a:lnTo>
                <a:lnTo>
                  <a:pt x="0" y="35347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255265">
            <a:off x="-2106105" y="6825538"/>
            <a:ext cx="5482777" cy="5482777"/>
          </a:xfrm>
          <a:custGeom>
            <a:avLst/>
            <a:gdLst/>
            <a:ahLst/>
            <a:cxnLst/>
            <a:rect r="r" b="b" t="t" l="l"/>
            <a:pathLst>
              <a:path h="5482777" w="5482777">
                <a:moveTo>
                  <a:pt x="0" y="0"/>
                </a:moveTo>
                <a:lnTo>
                  <a:pt x="5482777" y="0"/>
                </a:lnTo>
                <a:lnTo>
                  <a:pt x="5482777" y="5482778"/>
                </a:lnTo>
                <a:lnTo>
                  <a:pt x="0" y="5482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aphicFrame>
        <p:nvGraphicFramePr>
          <p:cNvPr name="Table 5" id="5"/>
          <p:cNvGraphicFramePr>
            <a:graphicFrameLocks noGrp="true"/>
          </p:cNvGraphicFramePr>
          <p:nvPr/>
        </p:nvGraphicFramePr>
        <p:xfrm>
          <a:off x="635283" y="2595726"/>
          <a:ext cx="17105845" cy="7744985"/>
        </p:xfrm>
        <a:graphic>
          <a:graphicData uri="http://schemas.openxmlformats.org/drawingml/2006/table">
            <a:tbl>
              <a:tblPr/>
              <a:tblGrid>
                <a:gridCol w="3421169"/>
                <a:gridCol w="3421169"/>
                <a:gridCol w="3421169"/>
                <a:gridCol w="3421169"/>
                <a:gridCol w="3421169"/>
              </a:tblGrid>
              <a:tr h="1290133">
                <a:tc>
                  <a:txBody>
                    <a:bodyPr anchor="t" rtlCol="false"/>
                    <a:lstStyle/>
                    <a:p>
                      <a:pPr algn="ctr">
                        <a:lnSpc>
                          <a:spcPts val="3079"/>
                        </a:lnSpc>
                        <a:defRPr/>
                      </a:pP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9525">
                      <a:solidFill>
                        <a:srgbClr val="151F27"/>
                      </a:solidFill>
                      <a:prstDash val="solid"/>
                      <a:round/>
                      <a:headEnd type="none" w="med" len="med"/>
                      <a:tailEnd type="none" w="med" len="med"/>
                    </a:lnB>
                  </a:tcPr>
                </a:tc>
                <a:tc>
                  <a:txBody>
                    <a:bodyPr anchor="t" rtlCol="false"/>
                    <a:lstStyle/>
                    <a:p>
                      <a:pPr algn="ctr">
                        <a:lnSpc>
                          <a:spcPts val="3079"/>
                        </a:lnSpc>
                        <a:defRPr/>
                      </a:pPr>
                      <a:r>
                        <a:rPr lang="en-US" sz="2199">
                          <a:solidFill>
                            <a:srgbClr val="FFFFFF"/>
                          </a:solidFill>
                          <a:latin typeface="Codec Pro Bold"/>
                        </a:rPr>
                        <a:t>PRIME HEALTH</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c>
                  <a:txBody>
                    <a:bodyPr anchor="t" rtlCol="false"/>
                    <a:lstStyle/>
                    <a:p>
                      <a:pPr algn="ctr">
                        <a:lnSpc>
                          <a:spcPts val="3079"/>
                        </a:lnSpc>
                        <a:defRPr/>
                      </a:pPr>
                      <a:r>
                        <a:rPr lang="en-US" sz="2199">
                          <a:solidFill>
                            <a:srgbClr val="FFFFFF"/>
                          </a:solidFill>
                          <a:latin typeface="Codec Pro Bold"/>
                        </a:rPr>
                        <a:t>G MONEY</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c>
                  <a:txBody>
                    <a:bodyPr anchor="t" rtlCol="false"/>
                    <a:lstStyle/>
                    <a:p>
                      <a:pPr algn="ctr">
                        <a:lnSpc>
                          <a:spcPts val="3079"/>
                        </a:lnSpc>
                        <a:defRPr/>
                      </a:pPr>
                      <a:r>
                        <a:rPr lang="en-US" sz="2199">
                          <a:solidFill>
                            <a:srgbClr val="FFFFFF"/>
                          </a:solidFill>
                          <a:latin typeface="Codec Pro Bold"/>
                        </a:rPr>
                        <a:t>INSUFI</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c>
                  <a:txBody>
                    <a:bodyPr anchor="t" rtlCol="false"/>
                    <a:lstStyle/>
                    <a:p>
                      <a:pPr algn="ctr">
                        <a:lnSpc>
                          <a:spcPts val="3079"/>
                        </a:lnSpc>
                        <a:defRPr/>
                      </a:pPr>
                      <a:r>
                        <a:rPr lang="en-US" sz="2199">
                          <a:solidFill>
                            <a:srgbClr val="FFFFFF"/>
                          </a:solidFill>
                          <a:latin typeface="Codec Pro Bold"/>
                        </a:rPr>
                        <a:t>PRISTYN CARE</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r>
              <a:tr h="1287458">
                <a:tc>
                  <a:txBody>
                    <a:bodyPr anchor="t" rtlCol="false"/>
                    <a:lstStyle/>
                    <a:p>
                      <a:pPr algn="ctr">
                        <a:lnSpc>
                          <a:spcPts val="3079"/>
                        </a:lnSpc>
                        <a:defRPr/>
                      </a:pPr>
                      <a:r>
                        <a:rPr lang="en-US" sz="2199">
                          <a:solidFill>
                            <a:srgbClr val="151F27"/>
                          </a:solidFill>
                          <a:latin typeface="Codec Pro Bold"/>
                        </a:rPr>
                        <a:t>DISCOUNT </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5459"/>
                        </a:lnSpc>
                        <a:defRPr/>
                      </a:pPr>
                      <a:r>
                        <a:rPr lang="en-US" sz="39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5459"/>
                        </a:lnSpc>
                        <a:defRPr/>
                      </a:pPr>
                      <a:r>
                        <a:rPr lang="en-US" sz="39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4759"/>
                        </a:lnSpc>
                        <a:defRPr/>
                      </a:pPr>
                      <a:r>
                        <a:rPr lang="en-US" sz="3399">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4759"/>
                        </a:lnSpc>
                        <a:defRPr/>
                      </a:pPr>
                      <a:r>
                        <a:rPr lang="en-US" sz="3399">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1290133">
                <a:tc>
                  <a:txBody>
                    <a:bodyPr anchor="t" rtlCol="false"/>
                    <a:lstStyle/>
                    <a:p>
                      <a:pPr algn="ctr">
                        <a:lnSpc>
                          <a:spcPts val="3079"/>
                        </a:lnSpc>
                        <a:defRPr/>
                      </a:pPr>
                      <a:r>
                        <a:rPr lang="en-US" sz="2199">
                          <a:solidFill>
                            <a:srgbClr val="151F27"/>
                          </a:solidFill>
                          <a:latin typeface="Codec Pro Bold"/>
                        </a:rPr>
                        <a:t>COMPETITIVE RATES </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5459"/>
                        </a:lnSpc>
                        <a:defRPr/>
                      </a:pPr>
                      <a:r>
                        <a:rPr lang="en-US" sz="39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5459"/>
                        </a:lnSpc>
                        <a:defRPr/>
                      </a:pPr>
                      <a:r>
                        <a:rPr lang="en-US" sz="39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4480"/>
                        </a:lnSpc>
                        <a:defRPr/>
                      </a:pPr>
                      <a:r>
                        <a:rPr lang="en-US" sz="32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5459"/>
                        </a:lnSpc>
                        <a:defRPr/>
                      </a:pPr>
                      <a:r>
                        <a:rPr lang="en-US" sz="39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1290133">
                <a:tc>
                  <a:txBody>
                    <a:bodyPr anchor="t" rtlCol="false"/>
                    <a:lstStyle/>
                    <a:p>
                      <a:pPr algn="ctr">
                        <a:lnSpc>
                          <a:spcPts val="3079"/>
                        </a:lnSpc>
                        <a:defRPr/>
                      </a:pPr>
                      <a:r>
                        <a:rPr lang="en-US" sz="2199">
                          <a:solidFill>
                            <a:srgbClr val="151F27"/>
                          </a:solidFill>
                          <a:latin typeface="Codec Pro Bold"/>
                        </a:rPr>
                        <a:t>GP PARTNERSHIP</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4900"/>
                        </a:lnSpc>
                        <a:defRPr/>
                      </a:pPr>
                      <a:r>
                        <a:rPr lang="en-US" sz="35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4900"/>
                        </a:lnSpc>
                        <a:defRPr/>
                      </a:pPr>
                      <a:r>
                        <a:rPr lang="en-US" sz="35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4900"/>
                        </a:lnSpc>
                        <a:defRPr/>
                      </a:pPr>
                      <a:r>
                        <a:rPr lang="en-US" sz="35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4900"/>
                        </a:lnSpc>
                        <a:defRPr/>
                      </a:pPr>
                      <a:r>
                        <a:rPr lang="en-US" sz="35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1290133">
                <a:tc>
                  <a:txBody>
                    <a:bodyPr anchor="t" rtlCol="false"/>
                    <a:lstStyle/>
                    <a:p>
                      <a:pPr algn="ctr">
                        <a:lnSpc>
                          <a:spcPts val="3079"/>
                        </a:lnSpc>
                        <a:defRPr/>
                      </a:pPr>
                      <a:r>
                        <a:rPr lang="en-US" sz="2199">
                          <a:solidFill>
                            <a:srgbClr val="151F27"/>
                          </a:solidFill>
                          <a:latin typeface="Codec Pro Bold"/>
                        </a:rPr>
                        <a:t>INSTANT FINACING</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5459"/>
                        </a:lnSpc>
                        <a:defRPr/>
                      </a:pPr>
                      <a:r>
                        <a:rPr lang="en-US" sz="39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5459"/>
                        </a:lnSpc>
                        <a:defRPr/>
                      </a:pPr>
                      <a:r>
                        <a:rPr lang="en-US" sz="39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4900"/>
                        </a:lnSpc>
                        <a:defRPr/>
                      </a:pPr>
                      <a:r>
                        <a:rPr lang="en-US" sz="35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5459"/>
                        </a:lnSpc>
                        <a:defRPr/>
                      </a:pPr>
                      <a:r>
                        <a:rPr lang="en-US" sz="39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1296995">
                <a:tc>
                  <a:txBody>
                    <a:bodyPr anchor="t" rtlCol="false"/>
                    <a:lstStyle/>
                    <a:p>
                      <a:pPr algn="ctr">
                        <a:lnSpc>
                          <a:spcPts val="3079"/>
                        </a:lnSpc>
                        <a:defRPr/>
                      </a:pPr>
                      <a:r>
                        <a:rPr lang="en-US" sz="2199">
                          <a:solidFill>
                            <a:srgbClr val="151F27"/>
                          </a:solidFill>
                          <a:latin typeface="Codec Pro Bold"/>
                        </a:rPr>
                        <a:t>MEDICAL / OPD DISCOUNT REWARD</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5459"/>
                        </a:lnSpc>
                        <a:defRPr/>
                      </a:pPr>
                      <a:r>
                        <a:rPr lang="en-US" sz="39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5459"/>
                        </a:lnSpc>
                        <a:defRPr/>
                      </a:pPr>
                      <a:r>
                        <a:rPr lang="en-US" sz="39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4759"/>
                        </a:lnSpc>
                        <a:defRPr/>
                      </a:pPr>
                      <a:r>
                        <a:rPr lang="en-US" sz="3399">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5459"/>
                        </a:lnSpc>
                        <a:defRPr/>
                      </a:pPr>
                      <a:r>
                        <a:rPr lang="en-US" sz="3900">
                          <a:solidFill>
                            <a:srgbClr val="151F27"/>
                          </a:solidFill>
                          <a:ea typeface="Codec Pro"/>
                        </a:rPr>
                        <a:t>❌</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bl>
          </a:graphicData>
        </a:graphic>
      </p:graphicFrame>
      <p:sp>
        <p:nvSpPr>
          <p:cNvPr name="Freeform 6" id="6"/>
          <p:cNvSpPr/>
          <p:nvPr/>
        </p:nvSpPr>
        <p:spPr>
          <a:xfrm flipH="false" flipV="false" rot="1886508">
            <a:off x="3620815" y="10060158"/>
            <a:ext cx="466586" cy="466586"/>
          </a:xfrm>
          <a:custGeom>
            <a:avLst/>
            <a:gdLst/>
            <a:ahLst/>
            <a:cxnLst/>
            <a:rect r="r" b="b" t="t" l="l"/>
            <a:pathLst>
              <a:path h="466586" w="466586">
                <a:moveTo>
                  <a:pt x="0" y="0"/>
                </a:moveTo>
                <a:lnTo>
                  <a:pt x="466586" y="0"/>
                </a:lnTo>
                <a:lnTo>
                  <a:pt x="466586" y="466587"/>
                </a:lnTo>
                <a:lnTo>
                  <a:pt x="0" y="46658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3264130">
            <a:off x="11074676" y="-2541212"/>
            <a:ext cx="3674209" cy="3674209"/>
          </a:xfrm>
          <a:custGeom>
            <a:avLst/>
            <a:gdLst/>
            <a:ahLst/>
            <a:cxnLst/>
            <a:rect r="r" b="b" t="t" l="l"/>
            <a:pathLst>
              <a:path h="3674209" w="3674209">
                <a:moveTo>
                  <a:pt x="0" y="0"/>
                </a:moveTo>
                <a:lnTo>
                  <a:pt x="3674208" y="0"/>
                </a:lnTo>
                <a:lnTo>
                  <a:pt x="3674208" y="3674209"/>
                </a:lnTo>
                <a:lnTo>
                  <a:pt x="0" y="36742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14634482" y="496889"/>
            <a:ext cx="3106646" cy="722013"/>
            <a:chOff x="0" y="0"/>
            <a:chExt cx="2343698" cy="544697"/>
          </a:xfrm>
        </p:grpSpPr>
        <p:sp>
          <p:nvSpPr>
            <p:cNvPr name="Freeform 9" id="9"/>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10" id="10"/>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9" action="ppaction://hlinksldjump"/>
                </a:rPr>
                <a:t>BACK TO AGENDA PAGE</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95591" y="123123"/>
            <a:ext cx="13834955" cy="10287000"/>
          </a:xfrm>
          <a:custGeom>
            <a:avLst/>
            <a:gdLst/>
            <a:ahLst/>
            <a:cxnLst/>
            <a:rect r="r" b="b" t="t" l="l"/>
            <a:pathLst>
              <a:path h="10287000" w="13834955">
                <a:moveTo>
                  <a:pt x="0" y="0"/>
                </a:moveTo>
                <a:lnTo>
                  <a:pt x="13834954" y="0"/>
                </a:lnTo>
                <a:lnTo>
                  <a:pt x="13834954" y="10287000"/>
                </a:lnTo>
                <a:lnTo>
                  <a:pt x="0" y="10287000"/>
                </a:lnTo>
                <a:lnTo>
                  <a:pt x="0" y="0"/>
                </a:lnTo>
                <a:close/>
              </a:path>
            </a:pathLst>
          </a:custGeom>
          <a:blipFill>
            <a:blip r:embed="rId2"/>
            <a:stretch>
              <a:fillRect l="-518" t="-1914" r="-518" b="0"/>
            </a:stretch>
          </a:blipFill>
        </p:spPr>
      </p:sp>
      <p:sp>
        <p:nvSpPr>
          <p:cNvPr name="Freeform 3" id="3"/>
          <p:cNvSpPr/>
          <p:nvPr/>
        </p:nvSpPr>
        <p:spPr>
          <a:xfrm flipH="false" flipV="false" rot="1255265">
            <a:off x="-2741389" y="7255023"/>
            <a:ext cx="5482777" cy="5482777"/>
          </a:xfrm>
          <a:custGeom>
            <a:avLst/>
            <a:gdLst/>
            <a:ahLst/>
            <a:cxnLst/>
            <a:rect r="r" b="b" t="t" l="l"/>
            <a:pathLst>
              <a:path h="5482777" w="5482777">
                <a:moveTo>
                  <a:pt x="0" y="0"/>
                </a:moveTo>
                <a:lnTo>
                  <a:pt x="5482778" y="0"/>
                </a:lnTo>
                <a:lnTo>
                  <a:pt x="5482778" y="5482777"/>
                </a:lnTo>
                <a:lnTo>
                  <a:pt x="0" y="54827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3264130">
            <a:off x="-1475096" y="-1280837"/>
            <a:ext cx="3674209" cy="3674209"/>
          </a:xfrm>
          <a:custGeom>
            <a:avLst/>
            <a:gdLst/>
            <a:ahLst/>
            <a:cxnLst/>
            <a:rect r="r" b="b" t="t" l="l"/>
            <a:pathLst>
              <a:path h="3674209" w="3674209">
                <a:moveTo>
                  <a:pt x="0" y="0"/>
                </a:moveTo>
                <a:lnTo>
                  <a:pt x="3674209" y="0"/>
                </a:lnTo>
                <a:lnTo>
                  <a:pt x="3674209" y="3674209"/>
                </a:lnTo>
                <a:lnTo>
                  <a:pt x="0" y="36742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2187408">
            <a:off x="16520603" y="7782972"/>
            <a:ext cx="3534794" cy="3534794"/>
          </a:xfrm>
          <a:custGeom>
            <a:avLst/>
            <a:gdLst/>
            <a:ahLst/>
            <a:cxnLst/>
            <a:rect r="r" b="b" t="t" l="l"/>
            <a:pathLst>
              <a:path h="3534794" w="3534794">
                <a:moveTo>
                  <a:pt x="0" y="0"/>
                </a:moveTo>
                <a:lnTo>
                  <a:pt x="3534794" y="0"/>
                </a:lnTo>
                <a:lnTo>
                  <a:pt x="3534794" y="3534795"/>
                </a:lnTo>
                <a:lnTo>
                  <a:pt x="0" y="35347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1886508">
            <a:off x="15614874" y="-1194900"/>
            <a:ext cx="4332882" cy="4332882"/>
          </a:xfrm>
          <a:custGeom>
            <a:avLst/>
            <a:gdLst/>
            <a:ahLst/>
            <a:cxnLst/>
            <a:rect r="r" b="b" t="t" l="l"/>
            <a:pathLst>
              <a:path h="4332882" w="4332882">
                <a:moveTo>
                  <a:pt x="0" y="0"/>
                </a:moveTo>
                <a:lnTo>
                  <a:pt x="4332881" y="0"/>
                </a:lnTo>
                <a:lnTo>
                  <a:pt x="4332881" y="4332882"/>
                </a:lnTo>
                <a:lnTo>
                  <a:pt x="0" y="433288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4562208" y="667693"/>
            <a:ext cx="3106646" cy="722013"/>
            <a:chOff x="0" y="0"/>
            <a:chExt cx="2343698" cy="544697"/>
          </a:xfrm>
        </p:grpSpPr>
        <p:sp>
          <p:nvSpPr>
            <p:cNvPr name="Freeform 8" id="8"/>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9" id="9"/>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9" action="ppaction://hlinksldjump"/>
                </a:rPr>
                <a:t>BACK TO AGENDA PAGE</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67696" y="-200287"/>
            <a:ext cx="18614055" cy="10687573"/>
          </a:xfrm>
          <a:custGeom>
            <a:avLst/>
            <a:gdLst/>
            <a:ahLst/>
            <a:cxnLst/>
            <a:rect r="r" b="b" t="t" l="l"/>
            <a:pathLst>
              <a:path h="10687573" w="18614055">
                <a:moveTo>
                  <a:pt x="0" y="0"/>
                </a:moveTo>
                <a:lnTo>
                  <a:pt x="18614055" y="0"/>
                </a:lnTo>
                <a:lnTo>
                  <a:pt x="18614055" y="10687574"/>
                </a:lnTo>
                <a:lnTo>
                  <a:pt x="0" y="10687574"/>
                </a:lnTo>
                <a:lnTo>
                  <a:pt x="0" y="0"/>
                </a:lnTo>
                <a:close/>
              </a:path>
            </a:pathLst>
          </a:custGeom>
          <a:blipFill>
            <a:blip r:embed="rId2">
              <a:extLst>
                <a:ext uri="{96DAC541-7B7A-43D3-8B79-37D633B846F1}">
                  <asvg:svgBlip xmlns:asvg="http://schemas.microsoft.com/office/drawing/2016/SVG/main" r:embed="rId3"/>
                </a:ext>
              </a:extLst>
            </a:blip>
            <a:stretch>
              <a:fillRect l="0" t="-17718" r="-41287" b="-20530"/>
            </a:stretch>
          </a:blipFill>
        </p:spPr>
      </p:sp>
      <p:sp>
        <p:nvSpPr>
          <p:cNvPr name="Freeform 3" id="3"/>
          <p:cNvSpPr/>
          <p:nvPr/>
        </p:nvSpPr>
        <p:spPr>
          <a:xfrm flipH="false" flipV="false" rot="-5400000">
            <a:off x="16044024" y="4703124"/>
            <a:ext cx="3209337" cy="1604669"/>
          </a:xfrm>
          <a:custGeom>
            <a:avLst/>
            <a:gdLst/>
            <a:ahLst/>
            <a:cxnLst/>
            <a:rect r="r" b="b" t="t" l="l"/>
            <a:pathLst>
              <a:path h="1604669" w="3209337">
                <a:moveTo>
                  <a:pt x="0" y="0"/>
                </a:moveTo>
                <a:lnTo>
                  <a:pt x="3209338" y="0"/>
                </a:lnTo>
                <a:lnTo>
                  <a:pt x="3209338" y="1604669"/>
                </a:lnTo>
                <a:lnTo>
                  <a:pt x="0" y="16046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026087" y="5741966"/>
            <a:ext cx="4104347" cy="2052174"/>
          </a:xfrm>
          <a:custGeom>
            <a:avLst/>
            <a:gdLst/>
            <a:ahLst/>
            <a:cxnLst/>
            <a:rect r="r" b="b" t="t" l="l"/>
            <a:pathLst>
              <a:path h="2052174" w="4104347">
                <a:moveTo>
                  <a:pt x="0" y="0"/>
                </a:moveTo>
                <a:lnTo>
                  <a:pt x="4104348" y="0"/>
                </a:lnTo>
                <a:lnTo>
                  <a:pt x="4104348" y="2052174"/>
                </a:lnTo>
                <a:lnTo>
                  <a:pt x="0" y="20521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4802196" y="8490147"/>
            <a:ext cx="1354388" cy="1354388"/>
          </a:xfrm>
          <a:custGeom>
            <a:avLst/>
            <a:gdLst/>
            <a:ahLst/>
            <a:cxnLst/>
            <a:rect r="r" b="b" t="t" l="l"/>
            <a:pathLst>
              <a:path h="1354388" w="1354388">
                <a:moveTo>
                  <a:pt x="0" y="0"/>
                </a:moveTo>
                <a:lnTo>
                  <a:pt x="1354389" y="0"/>
                </a:lnTo>
                <a:lnTo>
                  <a:pt x="1354389" y="1354389"/>
                </a:lnTo>
                <a:lnTo>
                  <a:pt x="0" y="135438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697849" y="602257"/>
            <a:ext cx="9563083" cy="1171575"/>
          </a:xfrm>
          <a:prstGeom prst="rect">
            <a:avLst/>
          </a:prstGeom>
        </p:spPr>
        <p:txBody>
          <a:bodyPr anchor="t" rtlCol="false" tIns="0" lIns="0" bIns="0" rIns="0">
            <a:spAutoFit/>
          </a:bodyPr>
          <a:lstStyle/>
          <a:p>
            <a:pPr>
              <a:lnSpc>
                <a:spcPts val="8400"/>
              </a:lnSpc>
            </a:pPr>
            <a:r>
              <a:rPr lang="en-US" sz="7000">
                <a:solidFill>
                  <a:srgbClr val="FFFFFF"/>
                </a:solidFill>
                <a:latin typeface="Codec Pro ExtraBold"/>
              </a:rPr>
              <a:t>REVENUE MODEL</a:t>
            </a:r>
          </a:p>
        </p:txBody>
      </p:sp>
      <p:graphicFrame>
        <p:nvGraphicFramePr>
          <p:cNvPr name="Table 7" id="7"/>
          <p:cNvGraphicFramePr>
            <a:graphicFrameLocks noGrp="true"/>
          </p:cNvGraphicFramePr>
          <p:nvPr/>
        </p:nvGraphicFramePr>
        <p:xfrm>
          <a:off x="3073487" y="3107769"/>
          <a:ext cx="11656949" cy="7320567"/>
        </p:xfrm>
        <a:graphic>
          <a:graphicData uri="http://schemas.openxmlformats.org/drawingml/2006/table">
            <a:tbl>
              <a:tblPr/>
              <a:tblGrid>
                <a:gridCol w="3942451"/>
                <a:gridCol w="3942451"/>
                <a:gridCol w="3772047"/>
              </a:tblGrid>
              <a:tr h="1625581">
                <a:tc>
                  <a:txBody>
                    <a:bodyPr anchor="t" rtlCol="false"/>
                    <a:lstStyle/>
                    <a:p>
                      <a:pPr algn="ctr">
                        <a:lnSpc>
                          <a:spcPts val="3779"/>
                        </a:lnSpc>
                        <a:defRPr/>
                      </a:pPr>
                      <a:r>
                        <a:rPr lang="en-US" sz="2700">
                          <a:solidFill>
                            <a:srgbClr val="FFFFFF"/>
                          </a:solidFill>
                          <a:latin typeface="Codec Pro"/>
                        </a:rPr>
                        <a:t>Commission from hostipal</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82CCFA"/>
                    </a:solidFill>
                  </a:tcPr>
                </a:tc>
                <a:tc>
                  <a:txBody>
                    <a:bodyPr anchor="t" rtlCol="false"/>
                    <a:lstStyle/>
                    <a:p>
                      <a:pPr algn="ctr">
                        <a:lnSpc>
                          <a:spcPts val="3919"/>
                        </a:lnSpc>
                        <a:defRPr/>
                      </a:pPr>
                      <a:r>
                        <a:rPr lang="en-US" sz="2799">
                          <a:solidFill>
                            <a:srgbClr val="FFFFFF"/>
                          </a:solidFill>
                          <a:latin typeface="Codec Pro Bold"/>
                        </a:rPr>
                        <a:t>Revenue from Medicine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c>
                  <a:txBody>
                    <a:bodyPr anchor="t" rtlCol="false"/>
                    <a:lstStyle/>
                    <a:p>
                      <a:pPr algn="ctr">
                        <a:lnSpc>
                          <a:spcPts val="2940"/>
                        </a:lnSpc>
                        <a:defRPr/>
                      </a:pPr>
                      <a:r>
                        <a:rPr lang="en-US" sz="2100">
                          <a:solidFill>
                            <a:srgbClr val="FFFFFF"/>
                          </a:solidFill>
                          <a:latin typeface="Codec Pro"/>
                        </a:rPr>
                        <a:t>Commission from patients who do not take loans (in loan of hospital discount)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46F1"/>
                    </a:solidFill>
                  </a:tcPr>
                </a:tc>
              </a:tr>
              <a:tr h="1693314">
                <a:tc>
                  <a:txBody>
                    <a:bodyPr anchor="t" rtlCol="false"/>
                    <a:lstStyle/>
                    <a:p>
                      <a:pPr algn="ctr">
                        <a:lnSpc>
                          <a:spcPts val="3919"/>
                        </a:lnSpc>
                        <a:defRPr/>
                      </a:pPr>
                      <a:r>
                        <a:rPr lang="en-US" sz="2799">
                          <a:solidFill>
                            <a:srgbClr val="FFFFFF"/>
                          </a:solidFill>
                          <a:latin typeface="Codec Pro"/>
                        </a:rPr>
                        <a:t>Commission from bank</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82CCFA"/>
                    </a:solidFill>
                  </a:tcPr>
                </a:tc>
                <a:tc>
                  <a:txBody>
                    <a:bodyPr anchor="t" rtlCol="false"/>
                    <a:lstStyle/>
                    <a:p>
                      <a:pPr algn="ctr">
                        <a:lnSpc>
                          <a:spcPts val="4620"/>
                        </a:lnSpc>
                        <a:defRPr/>
                      </a:pPr>
                      <a:r>
                        <a:rPr lang="en-US" sz="3300">
                          <a:solidFill>
                            <a:srgbClr val="FFFFFF"/>
                          </a:solidFill>
                          <a:latin typeface="Codec Pro"/>
                        </a:rPr>
                        <a:t>Revenue tests</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c>
                  <a:txBody>
                    <a:bodyPr anchor="t" rtlCol="false"/>
                    <a:lstStyle/>
                    <a:p>
                      <a:pPr algn="ctr">
                        <a:lnSpc>
                          <a:spcPts val="3079"/>
                        </a:lnSpc>
                        <a:defRPr/>
                      </a:pPr>
                      <a:r>
                        <a:rPr lang="en-US" sz="2199">
                          <a:solidFill>
                            <a:srgbClr val="FFFFFF"/>
                          </a:solidFill>
                          <a:latin typeface="Codec Pro"/>
                        </a:rPr>
                        <a:t>Post treatment, insurance awareness and commission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46F1"/>
                    </a:solidFill>
                  </a:tcPr>
                </a:tc>
              </a:tr>
              <a:tr h="1199834">
                <a:tc>
                  <a:txBody>
                    <a:bodyPr anchor="t" rtlCol="false"/>
                    <a:lstStyle/>
                    <a:p>
                      <a:pPr algn="ctr">
                        <a:lnSpc>
                          <a:spcPts val="2393"/>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82CCFA"/>
                    </a:solidFill>
                  </a:tcPr>
                </a:tc>
                <a:tc>
                  <a:txBody>
                    <a:bodyPr anchor="t" rtlCol="false"/>
                    <a:lstStyle/>
                    <a:p>
                      <a:pPr algn="ctr">
                        <a:lnSpc>
                          <a:spcPts val="4060"/>
                        </a:lnSpc>
                        <a:defRPr/>
                      </a:pPr>
                      <a:r>
                        <a:rPr lang="en-US" sz="2900">
                          <a:solidFill>
                            <a:srgbClr val="FFFFFF"/>
                          </a:solidFill>
                          <a:latin typeface="Codec Pro"/>
                        </a:rPr>
                        <a:t>Revenue from OPD</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c>
                  <a:txBody>
                    <a:bodyPr anchor="t" rtlCol="false"/>
                    <a:lstStyle/>
                    <a:p>
                      <a:pPr algn="ctr">
                        <a:lnSpc>
                          <a:spcPts val="2800"/>
                        </a:lnSpc>
                        <a:defRPr/>
                      </a:pPr>
                      <a:r>
                        <a:rPr lang="en-US" sz="2000">
                          <a:solidFill>
                            <a:srgbClr val="FFFFFF"/>
                          </a:solidFill>
                          <a:latin typeface="Codec Pro"/>
                        </a:rPr>
                        <a:t>Post treatment checkups and medicines</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46F1"/>
                    </a:solidFill>
                  </a:tcPr>
                </a:tc>
              </a:tr>
              <a:tr h="1548172">
                <a:tc>
                  <a:txBody>
                    <a:bodyPr anchor="t" rtlCol="false"/>
                    <a:lstStyle/>
                    <a:p>
                      <a:pPr algn="ctr">
                        <a:lnSpc>
                          <a:spcPts val="2393"/>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tcPr>
                </a:tc>
                <a:tc>
                  <a:txBody>
                    <a:bodyPr anchor="t" rtlCol="false"/>
                    <a:lstStyle/>
                    <a:p>
                      <a:pPr algn="ctr">
                        <a:lnSpc>
                          <a:spcPts val="3919"/>
                        </a:lnSpc>
                        <a:defRPr/>
                      </a:pPr>
                      <a:r>
                        <a:rPr lang="en-US" sz="2799">
                          <a:solidFill>
                            <a:srgbClr val="FFFFFF"/>
                          </a:solidFill>
                          <a:latin typeface="Codec Pro"/>
                        </a:rPr>
                        <a:t>Revenue from booking surgery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c>
                  <a:txBody>
                    <a:bodyPr anchor="t" rtlCol="false"/>
                    <a:lstStyle/>
                    <a:p>
                      <a:pPr algn="ctr">
                        <a:lnSpc>
                          <a:spcPts val="2940"/>
                        </a:lnSpc>
                        <a:defRPr/>
                      </a:pPr>
                      <a:r>
                        <a:rPr lang="en-US" sz="2100">
                          <a:solidFill>
                            <a:srgbClr val="FFFFFF"/>
                          </a:solidFill>
                          <a:latin typeface="Codec Pro"/>
                        </a:rPr>
                        <a:t>Launching low cost EMI product</a:t>
                      </a:r>
                      <a:endParaRPr lang="en-US" sz="1100"/>
                    </a:p>
                  </a:txBody>
                  <a:tcPr marL="162839" marR="162839" marT="162839" marB="162839" anchor="ctr">
                    <a:lnL cmpd="sng" algn="ctr" cap="flat" w="0">
                      <a:solidFill>
                        <a:srgbClr val="0446F1"/>
                      </a:solidFill>
                      <a:prstDash val="solid"/>
                      <a:round/>
                      <a:headEnd type="none" w="med" len="med"/>
                      <a:tailEnd type="none" w="med" len="med"/>
                    </a:lnL>
                    <a:lnR cmpd="sng" algn="ctr" cap="flat" w="0">
                      <a:solidFill>
                        <a:srgbClr val="0446F1"/>
                      </a:solidFill>
                      <a:prstDash val="solid"/>
                      <a:round/>
                      <a:headEnd type="none" w="med" len="med"/>
                      <a:tailEnd type="none" w="med" len="med"/>
                    </a:lnR>
                    <a:lnT cmpd="sng" algn="ctr" cap="flat" w="0">
                      <a:solidFill>
                        <a:srgbClr val="0446F1"/>
                      </a:solidFill>
                      <a:prstDash val="solid"/>
                      <a:round/>
                      <a:headEnd type="none" w="med" len="med"/>
                      <a:tailEnd type="none" w="med" len="med"/>
                    </a:lnT>
                    <a:lnB cmpd="sng" algn="ctr" cap="flat" w="0">
                      <a:solidFill>
                        <a:srgbClr val="0446F1"/>
                      </a:solidFill>
                      <a:prstDash val="solid"/>
                      <a:round/>
                      <a:headEnd type="none" w="med" len="med"/>
                      <a:tailEnd type="none" w="med" len="med"/>
                    </a:lnB>
                    <a:solidFill>
                      <a:srgbClr val="0446F1"/>
                    </a:solidFill>
                  </a:tcPr>
                </a:tc>
              </a:tr>
              <a:tr h="1253667">
                <a:tc>
                  <a:txBody>
                    <a:bodyPr anchor="t" rtlCol="false"/>
                    <a:lstStyle/>
                    <a:p>
                      <a:pPr algn="ctr">
                        <a:lnSpc>
                          <a:spcPts val="2393"/>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tcPr>
                </a:tc>
                <a:tc>
                  <a:txBody>
                    <a:bodyPr anchor="t" rtlCol="false"/>
                    <a:lstStyle/>
                    <a:p>
                      <a:pPr algn="ctr">
                        <a:lnSpc>
                          <a:spcPts val="2393"/>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tcPr>
                </a:tc>
                <a:tc>
                  <a:txBody>
                    <a:bodyPr anchor="t" rtlCol="false"/>
                    <a:lstStyle/>
                    <a:p>
                      <a:pPr algn="ctr">
                        <a:lnSpc>
                          <a:spcPts val="2940"/>
                        </a:lnSpc>
                        <a:defRPr/>
                      </a:pPr>
                      <a:r>
                        <a:rPr lang="en-US" sz="2100">
                          <a:solidFill>
                            <a:srgbClr val="FFFFFF"/>
                          </a:solidFill>
                          <a:latin typeface="Codec Pro"/>
                        </a:rPr>
                        <a:t>Launching 0% interest loan product</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46F1"/>
                    </a:solidFill>
                  </a:tcPr>
                </a:tc>
              </a:tr>
            </a:tbl>
          </a:graphicData>
        </a:graphic>
      </p:graphicFrame>
      <p:sp>
        <p:nvSpPr>
          <p:cNvPr name="Freeform 8" id="8"/>
          <p:cNvSpPr/>
          <p:nvPr/>
        </p:nvSpPr>
        <p:spPr>
          <a:xfrm flipH="false" flipV="false" rot="0">
            <a:off x="10591783" y="-1773832"/>
            <a:ext cx="3547664" cy="3547664"/>
          </a:xfrm>
          <a:custGeom>
            <a:avLst/>
            <a:gdLst/>
            <a:ahLst/>
            <a:cxnLst/>
            <a:rect r="r" b="b" t="t" l="l"/>
            <a:pathLst>
              <a:path h="3547664" w="3547664">
                <a:moveTo>
                  <a:pt x="0" y="0"/>
                </a:moveTo>
                <a:lnTo>
                  <a:pt x="3547664" y="0"/>
                </a:lnTo>
                <a:lnTo>
                  <a:pt x="3547664" y="3547664"/>
                </a:lnTo>
                <a:lnTo>
                  <a:pt x="0" y="35476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6417799" y="9395022"/>
            <a:ext cx="2933547" cy="2933547"/>
          </a:xfrm>
          <a:custGeom>
            <a:avLst/>
            <a:gdLst/>
            <a:ahLst/>
            <a:cxnLst/>
            <a:rect r="r" b="b" t="t" l="l"/>
            <a:pathLst>
              <a:path h="2933547" w="2933547">
                <a:moveTo>
                  <a:pt x="0" y="0"/>
                </a:moveTo>
                <a:lnTo>
                  <a:pt x="2933547" y="0"/>
                </a:lnTo>
                <a:lnTo>
                  <a:pt x="2933547" y="2933547"/>
                </a:lnTo>
                <a:lnTo>
                  <a:pt x="0" y="29335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111436" y="8143033"/>
            <a:ext cx="1354388" cy="1354388"/>
          </a:xfrm>
          <a:custGeom>
            <a:avLst/>
            <a:gdLst/>
            <a:ahLst/>
            <a:cxnLst/>
            <a:rect r="r" b="b" t="t" l="l"/>
            <a:pathLst>
              <a:path h="1354388" w="1354388">
                <a:moveTo>
                  <a:pt x="0" y="0"/>
                </a:moveTo>
                <a:lnTo>
                  <a:pt x="1354388" y="0"/>
                </a:lnTo>
                <a:lnTo>
                  <a:pt x="1354388" y="1354388"/>
                </a:lnTo>
                <a:lnTo>
                  <a:pt x="0" y="13543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1" id="11"/>
          <p:cNvGrpSpPr/>
          <p:nvPr/>
        </p:nvGrpSpPr>
        <p:grpSpPr>
          <a:xfrm rot="0">
            <a:off x="14634482" y="496889"/>
            <a:ext cx="3106646" cy="722013"/>
            <a:chOff x="0" y="0"/>
            <a:chExt cx="2343698" cy="544697"/>
          </a:xfrm>
        </p:grpSpPr>
        <p:sp>
          <p:nvSpPr>
            <p:cNvPr name="Freeform 12" id="12"/>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13" id="13"/>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8" action="ppaction://hlinksldjump"/>
                </a:rPr>
                <a:t>BACK TO AGENDA PAGE</a:t>
              </a:r>
            </a:p>
          </p:txBody>
        </p:sp>
      </p:grpSp>
      <p:graphicFrame>
        <p:nvGraphicFramePr>
          <p:cNvPr name="Table 14" id="14"/>
          <p:cNvGraphicFramePr>
            <a:graphicFrameLocks noGrp="true"/>
          </p:cNvGraphicFramePr>
          <p:nvPr/>
        </p:nvGraphicFramePr>
        <p:xfrm>
          <a:off x="3073487" y="2095500"/>
          <a:ext cx="3951697" cy="1304925"/>
        </p:xfrm>
        <a:graphic>
          <a:graphicData uri="http://schemas.openxmlformats.org/drawingml/2006/table">
            <a:tbl>
              <a:tblPr/>
              <a:tblGrid>
                <a:gridCol w="3951697"/>
              </a:tblGrid>
              <a:tr h="867035">
                <a:tc>
                  <a:txBody>
                    <a:bodyPr anchor="t" rtlCol="false"/>
                    <a:lstStyle/>
                    <a:p>
                      <a:pPr algn="ctr">
                        <a:lnSpc>
                          <a:spcPts val="5179"/>
                        </a:lnSpc>
                        <a:defRPr/>
                      </a:pPr>
                      <a:r>
                        <a:rPr lang="en-US" sz="3699">
                          <a:solidFill>
                            <a:srgbClr val="FFFFFF"/>
                          </a:solidFill>
                          <a:latin typeface="Codec Pro Bold"/>
                        </a:rPr>
                        <a:t>PHASE-1</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82CCFA"/>
                    </a:solidFill>
                  </a:tcPr>
                </a:tc>
              </a:tr>
            </a:tbl>
          </a:graphicData>
        </a:graphic>
      </p:graphicFrame>
      <p:graphicFrame>
        <p:nvGraphicFramePr>
          <p:cNvPr name="Table 15" id="15"/>
          <p:cNvGraphicFramePr>
            <a:graphicFrameLocks noGrp="true"/>
          </p:cNvGraphicFramePr>
          <p:nvPr/>
        </p:nvGraphicFramePr>
        <p:xfrm>
          <a:off x="7025185" y="2095500"/>
          <a:ext cx="3923122" cy="1302400"/>
        </p:xfrm>
        <a:graphic>
          <a:graphicData uri="http://schemas.openxmlformats.org/drawingml/2006/table">
            <a:tbl>
              <a:tblPr/>
              <a:tblGrid>
                <a:gridCol w="3923122"/>
              </a:tblGrid>
              <a:tr h="1302400">
                <a:tc>
                  <a:txBody>
                    <a:bodyPr anchor="t" rtlCol="false"/>
                    <a:lstStyle/>
                    <a:p>
                      <a:pPr algn="ctr">
                        <a:lnSpc>
                          <a:spcPts val="5040"/>
                        </a:lnSpc>
                        <a:defRPr/>
                      </a:pPr>
                      <a:r>
                        <a:rPr lang="en-US" sz="3600">
                          <a:solidFill>
                            <a:srgbClr val="FFFFFF"/>
                          </a:solidFill>
                          <a:latin typeface="Codec Pro Bold"/>
                        </a:rPr>
                        <a:t>PHASE-2 </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95F1"/>
                    </a:solidFill>
                  </a:tcPr>
                </a:tc>
              </a:tr>
            </a:tbl>
          </a:graphicData>
        </a:graphic>
      </p:graphicFrame>
      <p:graphicFrame>
        <p:nvGraphicFramePr>
          <p:cNvPr name="Table 16" id="16"/>
          <p:cNvGraphicFramePr>
            <a:graphicFrameLocks noGrp="true"/>
          </p:cNvGraphicFramePr>
          <p:nvPr/>
        </p:nvGraphicFramePr>
        <p:xfrm>
          <a:off x="10948307" y="2095500"/>
          <a:ext cx="3923122" cy="1302400"/>
        </p:xfrm>
        <a:graphic>
          <a:graphicData uri="http://schemas.openxmlformats.org/drawingml/2006/table">
            <a:tbl>
              <a:tblPr/>
              <a:tblGrid>
                <a:gridCol w="3923122"/>
              </a:tblGrid>
              <a:tr h="1302400">
                <a:tc>
                  <a:txBody>
                    <a:bodyPr anchor="t" rtlCol="false"/>
                    <a:lstStyle/>
                    <a:p>
                      <a:pPr algn="ctr">
                        <a:lnSpc>
                          <a:spcPts val="4900"/>
                        </a:lnSpc>
                        <a:defRPr/>
                      </a:pPr>
                      <a:r>
                        <a:rPr lang="en-US" sz="3500">
                          <a:solidFill>
                            <a:srgbClr val="FFFFFF"/>
                          </a:solidFill>
                          <a:latin typeface="Codec Pro"/>
                        </a:rPr>
                        <a:t>PHASE -3</a:t>
                      </a: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0446F1"/>
                    </a:solidFill>
                  </a:tcPr>
                </a:tc>
              </a:tr>
            </a:tbl>
          </a:graphicData>
        </a:graphic>
      </p:graphicFrame>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08141" y="1203143"/>
            <a:ext cx="16746964" cy="1171575"/>
          </a:xfrm>
          <a:prstGeom prst="rect">
            <a:avLst/>
          </a:prstGeom>
        </p:spPr>
        <p:txBody>
          <a:bodyPr anchor="t" rtlCol="false" tIns="0" lIns="0" bIns="0" rIns="0">
            <a:spAutoFit/>
          </a:bodyPr>
          <a:lstStyle/>
          <a:p>
            <a:pPr>
              <a:lnSpc>
                <a:spcPts val="8400"/>
              </a:lnSpc>
            </a:pPr>
            <a:r>
              <a:rPr lang="en-US" sz="7000">
                <a:solidFill>
                  <a:srgbClr val="151F27"/>
                </a:solidFill>
                <a:latin typeface="Codec Pro ExtraBold"/>
              </a:rPr>
              <a:t>TOTAL COMMISSIONS </a:t>
            </a:r>
            <a:r>
              <a:rPr lang="en-US" sz="7000">
                <a:solidFill>
                  <a:srgbClr val="151F27"/>
                </a:solidFill>
                <a:latin typeface="Codec Pro ExtraBold"/>
              </a:rPr>
              <a:t>PROJECTIONS</a:t>
            </a:r>
          </a:p>
        </p:txBody>
      </p:sp>
      <p:sp>
        <p:nvSpPr>
          <p:cNvPr name="Freeform 3" id="3"/>
          <p:cNvSpPr/>
          <p:nvPr/>
        </p:nvSpPr>
        <p:spPr>
          <a:xfrm flipH="false" flipV="false" rot="2187408">
            <a:off x="16008266" y="7799530"/>
            <a:ext cx="3534794" cy="3534794"/>
          </a:xfrm>
          <a:custGeom>
            <a:avLst/>
            <a:gdLst/>
            <a:ahLst/>
            <a:cxnLst/>
            <a:rect r="r" b="b" t="t" l="l"/>
            <a:pathLst>
              <a:path h="3534794" w="3534794">
                <a:moveTo>
                  <a:pt x="0" y="0"/>
                </a:moveTo>
                <a:lnTo>
                  <a:pt x="3534795" y="0"/>
                </a:lnTo>
                <a:lnTo>
                  <a:pt x="3534795" y="3534794"/>
                </a:lnTo>
                <a:lnTo>
                  <a:pt x="0" y="35347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255265">
            <a:off x="-2106105" y="6825538"/>
            <a:ext cx="5482777" cy="5482777"/>
          </a:xfrm>
          <a:custGeom>
            <a:avLst/>
            <a:gdLst/>
            <a:ahLst/>
            <a:cxnLst/>
            <a:rect r="r" b="b" t="t" l="l"/>
            <a:pathLst>
              <a:path h="5482777" w="5482777">
                <a:moveTo>
                  <a:pt x="0" y="0"/>
                </a:moveTo>
                <a:lnTo>
                  <a:pt x="5482777" y="0"/>
                </a:lnTo>
                <a:lnTo>
                  <a:pt x="5482777" y="5482778"/>
                </a:lnTo>
                <a:lnTo>
                  <a:pt x="0" y="54827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aphicFrame>
        <p:nvGraphicFramePr>
          <p:cNvPr name="Table 5" id="5"/>
          <p:cNvGraphicFramePr>
            <a:graphicFrameLocks noGrp="true"/>
          </p:cNvGraphicFramePr>
          <p:nvPr/>
        </p:nvGraphicFramePr>
        <p:xfrm>
          <a:off x="1028700" y="2630615"/>
          <a:ext cx="17105845" cy="7918750"/>
        </p:xfrm>
        <a:graphic>
          <a:graphicData uri="http://schemas.openxmlformats.org/drawingml/2006/table">
            <a:tbl>
              <a:tblPr/>
              <a:tblGrid>
                <a:gridCol w="3421169"/>
                <a:gridCol w="3421169"/>
                <a:gridCol w="3421169"/>
                <a:gridCol w="3421169"/>
                <a:gridCol w="3421169"/>
              </a:tblGrid>
              <a:tr h="1344642">
                <a:tc>
                  <a:txBody>
                    <a:bodyPr anchor="t" rtlCol="false"/>
                    <a:lstStyle/>
                    <a:p>
                      <a:pPr algn="ctr">
                        <a:lnSpc>
                          <a:spcPts val="3079"/>
                        </a:lnSpc>
                        <a:defRPr/>
                      </a:pP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9525">
                      <a:solidFill>
                        <a:srgbClr val="151F27"/>
                      </a:solidFill>
                      <a:prstDash val="solid"/>
                      <a:round/>
                      <a:headEnd type="none" w="med" len="med"/>
                      <a:tailEnd type="none" w="med" len="med"/>
                    </a:lnB>
                  </a:tcPr>
                </a:tc>
                <a:tc>
                  <a:txBody>
                    <a:bodyPr anchor="t" rtlCol="false"/>
                    <a:lstStyle/>
                    <a:p>
                      <a:pPr algn="ctr">
                        <a:lnSpc>
                          <a:spcPts val="3079"/>
                        </a:lnSpc>
                        <a:defRPr/>
                      </a:pPr>
                      <a:r>
                        <a:rPr lang="en-US" sz="2199">
                          <a:solidFill>
                            <a:srgbClr val="FFFFFF"/>
                          </a:solidFill>
                          <a:latin typeface="Codec Pro Bold"/>
                        </a:rPr>
                        <a:t>6 months ( 250 patients) </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c>
                  <a:txBody>
                    <a:bodyPr anchor="t" rtlCol="false"/>
                    <a:lstStyle/>
                    <a:p>
                      <a:pPr algn="ctr">
                        <a:lnSpc>
                          <a:spcPts val="3079"/>
                        </a:lnSpc>
                        <a:defRPr/>
                      </a:pPr>
                      <a:r>
                        <a:rPr lang="en-US" sz="2199">
                          <a:solidFill>
                            <a:srgbClr val="FFFFFF"/>
                          </a:solidFill>
                          <a:latin typeface="Codec Pro Bold"/>
                        </a:rPr>
                        <a:t>Next 6 months( 500 patients) </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c>
                  <a:txBody>
                    <a:bodyPr anchor="t" rtlCol="false"/>
                    <a:lstStyle/>
                    <a:p>
                      <a:pPr algn="ctr">
                        <a:lnSpc>
                          <a:spcPts val="3079"/>
                        </a:lnSpc>
                        <a:defRPr/>
                      </a:pPr>
                      <a:r>
                        <a:rPr lang="en-US" sz="2199">
                          <a:solidFill>
                            <a:srgbClr val="FFFFFF"/>
                          </a:solidFill>
                          <a:latin typeface="Codec Pro Bold"/>
                        </a:rPr>
                        <a:t>Next 6 months ( 1000 patients) </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c>
                  <a:txBody>
                    <a:bodyPr anchor="t" rtlCol="false"/>
                    <a:lstStyle/>
                    <a:p>
                      <a:pPr algn="ctr">
                        <a:lnSpc>
                          <a:spcPts val="3079"/>
                        </a:lnSpc>
                        <a:defRPr/>
                      </a:pPr>
                      <a:r>
                        <a:rPr lang="en-US" sz="2199">
                          <a:solidFill>
                            <a:srgbClr val="FFFFFF"/>
                          </a:solidFill>
                          <a:latin typeface="Codec Pro Bold"/>
                        </a:rPr>
                        <a:t>Next 6 months ( 2000 patients) </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r>
              <a:tr h="1344642">
                <a:tc>
                  <a:txBody>
                    <a:bodyPr anchor="t" rtlCol="false"/>
                    <a:lstStyle/>
                    <a:p>
                      <a:pPr algn="ctr">
                        <a:lnSpc>
                          <a:spcPts val="3079"/>
                        </a:lnSpc>
                        <a:defRPr/>
                      </a:pPr>
                      <a:r>
                        <a:rPr lang="en-US" sz="2199">
                          <a:solidFill>
                            <a:srgbClr val="151F27"/>
                          </a:solidFill>
                          <a:latin typeface="Codec Pro Bold"/>
                        </a:rPr>
                        <a:t>EARNING FROM BANK </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2%  of 25 lakh  =50,000</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2% of 50 lakh</a:t>
                      </a:r>
                      <a:endParaRPr lang="en-US" sz="1100"/>
                    </a:p>
                    <a:p>
                      <a:pPr algn="ctr">
                        <a:lnSpc>
                          <a:spcPts val="3079"/>
                        </a:lnSpc>
                      </a:pPr>
                      <a:r>
                        <a:rPr lang="en-US" sz="2199">
                          <a:solidFill>
                            <a:srgbClr val="151F27"/>
                          </a:solidFill>
                          <a:latin typeface="Codec Pro Bold"/>
                        </a:rPr>
                        <a:t>=1 lakh</a:t>
                      </a:r>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2% of 1Cr</a:t>
                      </a:r>
                      <a:endParaRPr lang="en-US" sz="1100"/>
                    </a:p>
                    <a:p>
                      <a:pPr algn="ctr">
                        <a:lnSpc>
                          <a:spcPts val="3079"/>
                        </a:lnSpc>
                      </a:pPr>
                      <a:r>
                        <a:rPr lang="en-US" sz="2199">
                          <a:solidFill>
                            <a:srgbClr val="151F27"/>
                          </a:solidFill>
                          <a:latin typeface="Codec Pro Bold"/>
                        </a:rPr>
                        <a:t>=2 lakh</a:t>
                      </a:r>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a:rPr>
                        <a:t>2% of 2Cr </a:t>
                      </a:r>
                      <a:endParaRPr lang="en-US" sz="1100"/>
                    </a:p>
                    <a:p>
                      <a:pPr algn="ctr">
                        <a:lnSpc>
                          <a:spcPts val="3079"/>
                        </a:lnSpc>
                      </a:pPr>
                      <a:r>
                        <a:rPr lang="en-US" sz="2199">
                          <a:solidFill>
                            <a:srgbClr val="151F27"/>
                          </a:solidFill>
                          <a:latin typeface="Codec Pro"/>
                        </a:rPr>
                        <a:t>= 4 lakh</a:t>
                      </a:r>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1344642">
                <a:tc>
                  <a:txBody>
                    <a:bodyPr anchor="t" rtlCol="false"/>
                    <a:lstStyle/>
                    <a:p>
                      <a:pPr algn="ctr">
                        <a:lnSpc>
                          <a:spcPts val="3079"/>
                        </a:lnSpc>
                        <a:defRPr/>
                      </a:pPr>
                      <a:r>
                        <a:rPr lang="en-US" sz="2199">
                          <a:solidFill>
                            <a:srgbClr val="151F27"/>
                          </a:solidFill>
                          <a:latin typeface="Codec Pro Bold"/>
                        </a:rPr>
                        <a:t>EARNING FROM HOSPITAL</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2.5% of 25 lakh =62,500</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2.5% of 50 lakh</a:t>
                      </a:r>
                      <a:endParaRPr lang="en-US" sz="1100"/>
                    </a:p>
                    <a:p>
                      <a:pPr algn="ctr">
                        <a:lnSpc>
                          <a:spcPts val="3079"/>
                        </a:lnSpc>
                      </a:pPr>
                      <a:r>
                        <a:rPr lang="en-US" sz="2199">
                          <a:solidFill>
                            <a:srgbClr val="151F27"/>
                          </a:solidFill>
                          <a:latin typeface="Codec Pro Bold"/>
                        </a:rPr>
                        <a:t>=1.25 lakh</a:t>
                      </a:r>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2.5% of 1Cr </a:t>
                      </a:r>
                      <a:endParaRPr lang="en-US" sz="1100"/>
                    </a:p>
                    <a:p>
                      <a:pPr algn="ctr">
                        <a:lnSpc>
                          <a:spcPts val="3079"/>
                        </a:lnSpc>
                      </a:pPr>
                      <a:r>
                        <a:rPr lang="en-US" sz="2199">
                          <a:solidFill>
                            <a:srgbClr val="151F27"/>
                          </a:solidFill>
                          <a:latin typeface="Codec Pro Bold"/>
                        </a:rPr>
                        <a:t>=2.5 lakh</a:t>
                      </a:r>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2.5% pof 2Cr</a:t>
                      </a:r>
                      <a:endParaRPr lang="en-US" sz="1100"/>
                    </a:p>
                    <a:p>
                      <a:pPr algn="ctr">
                        <a:lnSpc>
                          <a:spcPts val="3079"/>
                        </a:lnSpc>
                      </a:pPr>
                      <a:r>
                        <a:rPr lang="en-US" sz="2199">
                          <a:solidFill>
                            <a:srgbClr val="151F27"/>
                          </a:solidFill>
                          <a:latin typeface="Codec Pro Bold"/>
                        </a:rPr>
                        <a:t>= 5 lakh</a:t>
                      </a:r>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1344642">
                <a:tc>
                  <a:txBody>
                    <a:bodyPr anchor="t" rtlCol="false"/>
                    <a:lstStyle/>
                    <a:p>
                      <a:pPr algn="ctr">
                        <a:lnSpc>
                          <a:spcPts val="3079"/>
                        </a:lnSpc>
                        <a:defRPr/>
                      </a:pPr>
                      <a:r>
                        <a:rPr lang="en-US" sz="2199">
                          <a:solidFill>
                            <a:srgbClr val="151F27"/>
                          </a:solidFill>
                          <a:latin typeface="Codec Pro Bold"/>
                        </a:rPr>
                        <a:t>EARNING FROM MEDICINES</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NA</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NA</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50,000</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a:rPr>
                        <a:t>1 lakh</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1335856">
                <a:tc>
                  <a:txBody>
                    <a:bodyPr anchor="t" rtlCol="false"/>
                    <a:lstStyle/>
                    <a:p>
                      <a:pPr algn="ctr">
                        <a:lnSpc>
                          <a:spcPts val="3079"/>
                        </a:lnSpc>
                        <a:defRPr/>
                      </a:pPr>
                      <a:r>
                        <a:rPr lang="en-US" sz="2199">
                          <a:solidFill>
                            <a:srgbClr val="151F27"/>
                          </a:solidFill>
                          <a:latin typeface="Codec Pro Bold"/>
                        </a:rPr>
                        <a:t>EARNING FROM TESTS</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NA</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a:rPr>
                        <a:t>NA</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a:rPr>
                        <a:t>NA</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a:rPr>
                        <a:t>50,000</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1204324">
                <a:tc>
                  <a:txBody>
                    <a:bodyPr anchor="t" rtlCol="false"/>
                    <a:lstStyle/>
                    <a:p>
                      <a:pPr algn="ctr">
                        <a:lnSpc>
                          <a:spcPts val="3079"/>
                        </a:lnSpc>
                        <a:defRPr/>
                      </a:pP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bl>
          </a:graphicData>
        </a:graphic>
      </p:graphicFrame>
      <p:sp>
        <p:nvSpPr>
          <p:cNvPr name="Freeform 6" id="6"/>
          <p:cNvSpPr/>
          <p:nvPr/>
        </p:nvSpPr>
        <p:spPr>
          <a:xfrm flipH="false" flipV="false" rot="1886508">
            <a:off x="2944182" y="9869699"/>
            <a:ext cx="1036430" cy="1036430"/>
          </a:xfrm>
          <a:custGeom>
            <a:avLst/>
            <a:gdLst/>
            <a:ahLst/>
            <a:cxnLst/>
            <a:rect r="r" b="b" t="t" l="l"/>
            <a:pathLst>
              <a:path h="1036430" w="1036430">
                <a:moveTo>
                  <a:pt x="0" y="0"/>
                </a:moveTo>
                <a:lnTo>
                  <a:pt x="1036430" y="0"/>
                </a:lnTo>
                <a:lnTo>
                  <a:pt x="1036430" y="1036430"/>
                </a:lnTo>
                <a:lnTo>
                  <a:pt x="0" y="10364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3264130">
            <a:off x="11074676" y="-2541212"/>
            <a:ext cx="3674209" cy="3674209"/>
          </a:xfrm>
          <a:custGeom>
            <a:avLst/>
            <a:gdLst/>
            <a:ahLst/>
            <a:cxnLst/>
            <a:rect r="r" b="b" t="t" l="l"/>
            <a:pathLst>
              <a:path h="3674209" w="3674209">
                <a:moveTo>
                  <a:pt x="0" y="0"/>
                </a:moveTo>
                <a:lnTo>
                  <a:pt x="3674208" y="0"/>
                </a:lnTo>
                <a:lnTo>
                  <a:pt x="3674208" y="3674209"/>
                </a:lnTo>
                <a:lnTo>
                  <a:pt x="0" y="36742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14634482" y="496889"/>
            <a:ext cx="3106646" cy="722013"/>
            <a:chOff x="0" y="0"/>
            <a:chExt cx="2343698" cy="544697"/>
          </a:xfrm>
        </p:grpSpPr>
        <p:sp>
          <p:nvSpPr>
            <p:cNvPr name="Freeform 9" id="9"/>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10" id="10"/>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8" action="ppaction://hlinksldjump"/>
                </a:rPr>
                <a:t>BACK TO AGENDA PAGE</a:t>
              </a:r>
            </a:p>
          </p:txBody>
        </p:sp>
      </p:grpSp>
      <p:sp>
        <p:nvSpPr>
          <p:cNvPr name="TextBox 11" id="11"/>
          <p:cNvSpPr txBox="true"/>
          <p:nvPr/>
        </p:nvSpPr>
        <p:spPr>
          <a:xfrm rot="0">
            <a:off x="5344896" y="9496425"/>
            <a:ext cx="2060734" cy="580390"/>
          </a:xfrm>
          <a:prstGeom prst="rect">
            <a:avLst/>
          </a:prstGeom>
        </p:spPr>
        <p:txBody>
          <a:bodyPr anchor="t" rtlCol="false" tIns="0" lIns="0" bIns="0" rIns="0">
            <a:spAutoFit/>
          </a:bodyPr>
          <a:lstStyle/>
          <a:p>
            <a:pPr algn="ctr">
              <a:lnSpc>
                <a:spcPts val="4759"/>
              </a:lnSpc>
            </a:pPr>
            <a:r>
              <a:rPr lang="en-US" sz="3399">
                <a:solidFill>
                  <a:srgbClr val="151F27"/>
                </a:solidFill>
                <a:latin typeface="Canva Sans Bold"/>
              </a:rPr>
              <a:t>1.125 lakh</a:t>
            </a:r>
          </a:p>
        </p:txBody>
      </p:sp>
      <p:sp>
        <p:nvSpPr>
          <p:cNvPr name="TextBox 12" id="12"/>
          <p:cNvSpPr txBox="true"/>
          <p:nvPr/>
        </p:nvSpPr>
        <p:spPr>
          <a:xfrm rot="0">
            <a:off x="15703081" y="9448483"/>
            <a:ext cx="1894046" cy="580390"/>
          </a:xfrm>
          <a:prstGeom prst="rect">
            <a:avLst/>
          </a:prstGeom>
        </p:spPr>
        <p:txBody>
          <a:bodyPr anchor="t" rtlCol="false" tIns="0" lIns="0" bIns="0" rIns="0">
            <a:spAutoFit/>
          </a:bodyPr>
          <a:lstStyle/>
          <a:p>
            <a:pPr algn="ctr">
              <a:lnSpc>
                <a:spcPts val="4759"/>
              </a:lnSpc>
            </a:pPr>
            <a:r>
              <a:rPr lang="en-US" sz="3399">
                <a:solidFill>
                  <a:srgbClr val="151F27"/>
                </a:solidFill>
                <a:latin typeface="Canva Sans Bold"/>
              </a:rPr>
              <a:t>10.5 lakh</a:t>
            </a:r>
          </a:p>
        </p:txBody>
      </p:sp>
      <p:sp>
        <p:nvSpPr>
          <p:cNvPr name="TextBox 13" id="13"/>
          <p:cNvSpPr txBox="true"/>
          <p:nvPr/>
        </p:nvSpPr>
        <p:spPr>
          <a:xfrm rot="0">
            <a:off x="8658412" y="9448483"/>
            <a:ext cx="1846421" cy="580390"/>
          </a:xfrm>
          <a:prstGeom prst="rect">
            <a:avLst/>
          </a:prstGeom>
        </p:spPr>
        <p:txBody>
          <a:bodyPr anchor="t" rtlCol="false" tIns="0" lIns="0" bIns="0" rIns="0">
            <a:spAutoFit/>
          </a:bodyPr>
          <a:lstStyle/>
          <a:p>
            <a:pPr algn="ctr">
              <a:lnSpc>
                <a:spcPts val="4759"/>
              </a:lnSpc>
            </a:pPr>
            <a:r>
              <a:rPr lang="en-US" sz="3399">
                <a:solidFill>
                  <a:srgbClr val="151F27"/>
                </a:solidFill>
                <a:latin typeface="Canva Sans Bold"/>
              </a:rPr>
              <a:t>2.25 lakh</a:t>
            </a:r>
          </a:p>
        </p:txBody>
      </p:sp>
      <p:sp>
        <p:nvSpPr>
          <p:cNvPr name="TextBox 14" id="14"/>
          <p:cNvSpPr txBox="true"/>
          <p:nvPr/>
        </p:nvSpPr>
        <p:spPr>
          <a:xfrm rot="0">
            <a:off x="12428009" y="9448483"/>
            <a:ext cx="1351897" cy="628333"/>
          </a:xfrm>
          <a:prstGeom prst="rect">
            <a:avLst/>
          </a:prstGeom>
        </p:spPr>
        <p:txBody>
          <a:bodyPr anchor="t" rtlCol="false" tIns="0" lIns="0" bIns="0" rIns="0">
            <a:spAutoFit/>
          </a:bodyPr>
          <a:lstStyle/>
          <a:p>
            <a:pPr algn="ctr">
              <a:lnSpc>
                <a:spcPts val="5163"/>
              </a:lnSpc>
            </a:pPr>
            <a:r>
              <a:rPr lang="en-US" sz="3688">
                <a:solidFill>
                  <a:srgbClr val="151F27"/>
                </a:solidFill>
                <a:latin typeface="Canva Sans Bold"/>
              </a:rPr>
              <a:t>5 lakh</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52713" y="259770"/>
            <a:ext cx="19374503" cy="768930"/>
          </a:xfrm>
          <a:prstGeom prst="rect">
            <a:avLst/>
          </a:prstGeom>
        </p:spPr>
        <p:txBody>
          <a:bodyPr anchor="t" rtlCol="false" tIns="0" lIns="0" bIns="0" rIns="0">
            <a:spAutoFit/>
          </a:bodyPr>
          <a:lstStyle/>
          <a:p>
            <a:pPr>
              <a:lnSpc>
                <a:spcPts val="5414"/>
              </a:lnSpc>
            </a:pPr>
            <a:r>
              <a:rPr lang="en-US" sz="4511">
                <a:solidFill>
                  <a:srgbClr val="151F27"/>
                </a:solidFill>
                <a:latin typeface="Codec Pro ExtraBold"/>
              </a:rPr>
              <a:t>FINANCIAL </a:t>
            </a:r>
            <a:r>
              <a:rPr lang="en-US" sz="4511">
                <a:solidFill>
                  <a:srgbClr val="151F27"/>
                </a:solidFill>
                <a:latin typeface="Codec Pro ExtraBold"/>
              </a:rPr>
              <a:t>PROJECTIONS POST FOR 1 YEAR</a:t>
            </a:r>
          </a:p>
        </p:txBody>
      </p:sp>
      <p:sp>
        <p:nvSpPr>
          <p:cNvPr name="Freeform 3" id="3"/>
          <p:cNvSpPr/>
          <p:nvPr/>
        </p:nvSpPr>
        <p:spPr>
          <a:xfrm flipH="false" flipV="false" rot="2187408">
            <a:off x="16008266" y="7799530"/>
            <a:ext cx="3534794" cy="3534794"/>
          </a:xfrm>
          <a:custGeom>
            <a:avLst/>
            <a:gdLst/>
            <a:ahLst/>
            <a:cxnLst/>
            <a:rect r="r" b="b" t="t" l="l"/>
            <a:pathLst>
              <a:path h="3534794" w="3534794">
                <a:moveTo>
                  <a:pt x="0" y="0"/>
                </a:moveTo>
                <a:lnTo>
                  <a:pt x="3534795" y="0"/>
                </a:lnTo>
                <a:lnTo>
                  <a:pt x="3534795" y="3534794"/>
                </a:lnTo>
                <a:lnTo>
                  <a:pt x="0" y="35347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255265">
            <a:off x="-3444520" y="6773769"/>
            <a:ext cx="5482777" cy="5482777"/>
          </a:xfrm>
          <a:custGeom>
            <a:avLst/>
            <a:gdLst/>
            <a:ahLst/>
            <a:cxnLst/>
            <a:rect r="r" b="b" t="t" l="l"/>
            <a:pathLst>
              <a:path h="5482777" w="5482777">
                <a:moveTo>
                  <a:pt x="0" y="0"/>
                </a:moveTo>
                <a:lnTo>
                  <a:pt x="5482777" y="0"/>
                </a:lnTo>
                <a:lnTo>
                  <a:pt x="5482777" y="5482777"/>
                </a:lnTo>
                <a:lnTo>
                  <a:pt x="0" y="54827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aphicFrame>
        <p:nvGraphicFramePr>
          <p:cNvPr name="Table 5" id="5"/>
          <p:cNvGraphicFramePr>
            <a:graphicFrameLocks noGrp="true"/>
          </p:cNvGraphicFramePr>
          <p:nvPr/>
        </p:nvGraphicFramePr>
        <p:xfrm>
          <a:off x="256168" y="1391823"/>
          <a:ext cx="17775664" cy="9172575"/>
        </p:xfrm>
        <a:graphic>
          <a:graphicData uri="http://schemas.openxmlformats.org/drawingml/2006/table">
            <a:tbl>
              <a:tblPr/>
              <a:tblGrid>
                <a:gridCol w="6297347"/>
                <a:gridCol w="3980018"/>
                <a:gridCol w="4061280"/>
                <a:gridCol w="3437019"/>
              </a:tblGrid>
              <a:tr h="1213455">
                <a:tc>
                  <a:txBody>
                    <a:bodyPr anchor="t" rtlCol="false"/>
                    <a:lstStyle/>
                    <a:p>
                      <a:pPr algn="ctr">
                        <a:lnSpc>
                          <a:spcPts val="3079"/>
                        </a:lnSpc>
                        <a:defRPr/>
                      </a:pPr>
                      <a:endParaRPr lang="en-US" sz="1100"/>
                    </a:p>
                  </a:txBody>
                  <a:tcPr marL="0" marR="0" marT="0" marB="0" anchor="ctr">
                    <a:lnL cmpd="sng" algn="ctr" cap="flat" w="0">
                      <a:solidFill>
                        <a:srgbClr val="FFFFFF"/>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EDF0F2"/>
                    </a:solidFill>
                  </a:tcPr>
                </a:tc>
                <a:tc>
                  <a:txBody>
                    <a:bodyPr anchor="t" rtlCol="false"/>
                    <a:lstStyle/>
                    <a:p>
                      <a:pPr algn="ctr">
                        <a:lnSpc>
                          <a:spcPts val="3640"/>
                        </a:lnSpc>
                        <a:defRPr/>
                      </a:pPr>
                      <a:r>
                        <a:rPr lang="en-US" sz="2600">
                          <a:solidFill>
                            <a:srgbClr val="FFFFFF"/>
                          </a:solidFill>
                          <a:latin typeface="Codec Pro"/>
                        </a:rPr>
                        <a:t>Financial year </a:t>
                      </a:r>
                      <a:endParaRPr lang="en-US" sz="1100"/>
                    </a:p>
                    <a:p>
                      <a:pPr algn="ctr">
                        <a:lnSpc>
                          <a:spcPts val="3640"/>
                        </a:lnSpc>
                      </a:pPr>
                      <a:r>
                        <a:rPr lang="en-US" sz="2600">
                          <a:solidFill>
                            <a:srgbClr val="FFFFFF"/>
                          </a:solidFill>
                          <a:latin typeface="Codec Pro"/>
                        </a:rPr>
                        <a:t>2025(Q3 and Q4)</a:t>
                      </a:r>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c>
                  <a:txBody>
                    <a:bodyPr anchor="t" rtlCol="false"/>
                    <a:lstStyle/>
                    <a:p>
                      <a:pPr algn="ctr">
                        <a:lnSpc>
                          <a:spcPts val="3919"/>
                        </a:lnSpc>
                        <a:defRPr/>
                      </a:pPr>
                      <a:r>
                        <a:rPr lang="en-US" sz="2799">
                          <a:solidFill>
                            <a:srgbClr val="FFFFFF"/>
                          </a:solidFill>
                          <a:latin typeface="Codec Pro"/>
                        </a:rPr>
                        <a:t>Financial year </a:t>
                      </a:r>
                      <a:endParaRPr lang="en-US" sz="1100"/>
                    </a:p>
                    <a:p>
                      <a:pPr algn="ctr">
                        <a:lnSpc>
                          <a:spcPts val="3919"/>
                        </a:lnSpc>
                      </a:pPr>
                      <a:r>
                        <a:rPr lang="en-US" sz="2799">
                          <a:solidFill>
                            <a:srgbClr val="FFFFFF"/>
                          </a:solidFill>
                          <a:latin typeface="Codec Pro"/>
                        </a:rPr>
                        <a:t>2026(Q1 and Q2)</a:t>
                      </a:r>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c>
                  <a:txBody>
                    <a:bodyPr anchor="t" rtlCol="false"/>
                    <a:lstStyle/>
                    <a:p>
                      <a:pPr algn="ctr">
                        <a:lnSpc>
                          <a:spcPts val="3779"/>
                        </a:lnSpc>
                        <a:defRPr/>
                      </a:pPr>
                      <a:r>
                        <a:rPr lang="en-US" sz="2700">
                          <a:solidFill>
                            <a:srgbClr val="FFFFFF"/>
                          </a:solidFill>
                          <a:latin typeface="Codec Pro"/>
                        </a:rPr>
                        <a:t>Financial year</a:t>
                      </a:r>
                      <a:endParaRPr lang="en-US" sz="1100"/>
                    </a:p>
                    <a:p>
                      <a:pPr algn="ctr">
                        <a:lnSpc>
                          <a:spcPts val="3779"/>
                        </a:lnSpc>
                      </a:pPr>
                      <a:r>
                        <a:rPr lang="en-US" sz="2700">
                          <a:solidFill>
                            <a:srgbClr val="FFFFFF"/>
                          </a:solidFill>
                          <a:latin typeface="Codec Pro"/>
                        </a:rPr>
                        <a:t> 2026 ( Q3 and Q4)</a:t>
                      </a:r>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r>
              <a:tr h="573286">
                <a:tc>
                  <a:txBody>
                    <a:bodyPr anchor="t" rtlCol="false"/>
                    <a:lstStyle/>
                    <a:p>
                      <a:pPr algn="ctr">
                        <a:lnSpc>
                          <a:spcPts val="3079"/>
                        </a:lnSpc>
                        <a:defRPr/>
                      </a:pPr>
                      <a:endParaRPr lang="en-US" sz="1100"/>
                    </a:p>
                  </a:txBody>
                  <a:tcPr marL="0" marR="0" marT="0" marB="0" anchor="ctr">
                    <a:lnL cmpd="sng" algn="ctr" cap="flat" w="0">
                      <a:solidFill>
                        <a:srgbClr val="FFFFFF"/>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c>
                  <a:txBody>
                    <a:bodyPr anchor="t" rtlCol="false"/>
                    <a:lstStyle/>
                    <a:p>
                      <a:pPr algn="ctr">
                        <a:lnSpc>
                          <a:spcPts val="3079"/>
                        </a:lnSpc>
                        <a:defRPr/>
                      </a:pPr>
                      <a:r>
                        <a:rPr lang="en-US" sz="2199">
                          <a:solidFill>
                            <a:srgbClr val="FFFFFF"/>
                          </a:solidFill>
                          <a:latin typeface="Codec Pro"/>
                        </a:rPr>
                        <a:t>(10 Hospital)</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c>
                  <a:txBody>
                    <a:bodyPr anchor="t" rtlCol="false"/>
                    <a:lstStyle/>
                    <a:p>
                      <a:pPr algn="ctr">
                        <a:lnSpc>
                          <a:spcPts val="3079"/>
                        </a:lnSpc>
                        <a:defRPr/>
                      </a:pPr>
                      <a:r>
                        <a:rPr lang="en-US" sz="2199">
                          <a:solidFill>
                            <a:srgbClr val="FFFFFF"/>
                          </a:solidFill>
                          <a:latin typeface="Codec Pro"/>
                        </a:rPr>
                        <a:t>(30 Hospital)</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c>
                  <a:txBody>
                    <a:bodyPr anchor="t" rtlCol="false"/>
                    <a:lstStyle/>
                    <a:p>
                      <a:pPr algn="ctr">
                        <a:lnSpc>
                          <a:spcPts val="3079"/>
                        </a:lnSpc>
                        <a:defRPr/>
                      </a:pPr>
                      <a:r>
                        <a:rPr lang="en-US" sz="2199">
                          <a:solidFill>
                            <a:srgbClr val="FFFFFF"/>
                          </a:solidFill>
                          <a:latin typeface="Codec Pro"/>
                        </a:rPr>
                        <a:t>(50 Hospital)</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r>
              <a:tr h="754826">
                <a:tc>
                  <a:txBody>
                    <a:bodyPr anchor="t" rtlCol="false"/>
                    <a:lstStyle/>
                    <a:p>
                      <a:pPr algn="ctr">
                        <a:lnSpc>
                          <a:spcPts val="3779"/>
                        </a:lnSpc>
                        <a:defRPr/>
                      </a:pPr>
                      <a:r>
                        <a:rPr lang="en-US" sz="2700">
                          <a:solidFill>
                            <a:srgbClr val="FFFFFF"/>
                          </a:solidFill>
                          <a:latin typeface="Codec Pro Bold"/>
                        </a:rPr>
                        <a:t>INCOME</a:t>
                      </a:r>
                      <a:endParaRPr lang="en-US" sz="1100"/>
                    </a:p>
                  </a:txBody>
                  <a:tcPr marL="0" marR="0" marT="0" marB="0" anchor="ctr">
                    <a:lnL cmpd="sng" algn="ctr" cap="flat" w="0">
                      <a:solidFill>
                        <a:srgbClr val="FFFFFF"/>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4060"/>
                        </a:lnSpc>
                        <a:defRPr/>
                      </a:pPr>
                      <a:r>
                        <a:rPr lang="en-US" sz="2900">
                          <a:solidFill>
                            <a:srgbClr val="FFFFFF"/>
                          </a:solidFill>
                          <a:latin typeface="Codec Pro Bold"/>
                        </a:rPr>
                        <a:t>₹</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19050">
                      <a:solidFill>
                        <a:srgbClr val="151F27"/>
                      </a:solidFill>
                      <a:prstDash val="solid"/>
                      <a:round/>
                      <a:headEnd type="none" w="med" len="med"/>
                      <a:tailEnd type="none" w="med" len="med"/>
                    </a:lnB>
                    <a:solidFill>
                      <a:srgbClr val="82CCFA"/>
                    </a:solidFill>
                  </a:tcPr>
                </a:tc>
                <a:tc>
                  <a:txBody>
                    <a:bodyPr anchor="t" rtlCol="false"/>
                    <a:lstStyle/>
                    <a:p>
                      <a:pPr algn="ctr">
                        <a:lnSpc>
                          <a:spcPts val="4060"/>
                        </a:lnSpc>
                        <a:defRPr/>
                      </a:pPr>
                      <a:r>
                        <a:rPr lang="en-US" sz="2900">
                          <a:solidFill>
                            <a:srgbClr val="FFFFFF"/>
                          </a:solidFill>
                          <a:latin typeface="Codec Pro Bold"/>
                        </a:rPr>
                        <a:t>₹</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4060"/>
                        </a:lnSpc>
                        <a:defRPr/>
                      </a:pPr>
                      <a:r>
                        <a:rPr lang="en-US" sz="2900">
                          <a:solidFill>
                            <a:srgbClr val="FFFFFF"/>
                          </a:solidFill>
                          <a:latin typeface="Codec Pro Bold"/>
                        </a:rPr>
                        <a:t>₹</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19050">
                      <a:solidFill>
                        <a:srgbClr val="151F27"/>
                      </a:solidFill>
                      <a:prstDash val="solid"/>
                      <a:round/>
                      <a:headEnd type="none" w="med" len="med"/>
                      <a:tailEnd type="none" w="med" len="med"/>
                    </a:lnB>
                    <a:solidFill>
                      <a:srgbClr val="82CCFA"/>
                    </a:solidFill>
                  </a:tcPr>
                </a:tc>
              </a:tr>
              <a:tr h="582841">
                <a:tc>
                  <a:txBody>
                    <a:bodyPr anchor="t" rtlCol="false"/>
                    <a:lstStyle/>
                    <a:p>
                      <a:pPr algn="ctr">
                        <a:lnSpc>
                          <a:spcPts val="3079"/>
                        </a:lnSpc>
                        <a:defRPr/>
                      </a:pPr>
                      <a:r>
                        <a:rPr lang="en-US" sz="2199">
                          <a:solidFill>
                            <a:srgbClr val="151F27"/>
                          </a:solidFill>
                          <a:latin typeface="Codec Pro Bold"/>
                        </a:rPr>
                        <a:t>OPERATING INCOME </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19050">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5.25 lakh</a:t>
                      </a:r>
                      <a:endParaRPr lang="en-US" sz="1100"/>
                    </a:p>
                  </a:txBody>
                  <a:tcPr marL="0" marR="0" marT="0" marB="0" anchor="ctr">
                    <a:lnL cmpd="sng" algn="ctr" cap="flat" w="19050">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19050">
                      <a:solidFill>
                        <a:srgbClr val="151F27"/>
                      </a:solidFill>
                      <a:prstDash val="solid"/>
                      <a:round/>
                      <a:headEnd type="none" w="med" len="med"/>
                      <a:tailEnd type="none" w="med" len="med"/>
                    </a:lnT>
                    <a:lnB cmpd="sng" algn="ctr" cap="flat" w="19050">
                      <a:solidFill>
                        <a:srgbClr val="151F27"/>
                      </a:solidFill>
                      <a:prstDash val="solid"/>
                      <a:round/>
                      <a:headEnd type="none" w="med" len="med"/>
                      <a:tailEnd type="none" w="med" len="med"/>
                    </a:lnB>
                    <a:solidFill>
                      <a:srgbClr val="FFFFFF"/>
                    </a:solidFill>
                  </a:tcPr>
                </a:tc>
                <a:tc>
                  <a:txBody>
                    <a:bodyPr anchor="t" rtlCol="false"/>
                    <a:lstStyle/>
                    <a:p>
                      <a:pPr algn="ctr">
                        <a:lnSpc>
                          <a:spcPts val="2659"/>
                        </a:lnSpc>
                        <a:defRPr/>
                      </a:pPr>
                      <a:r>
                        <a:rPr lang="en-US" sz="1899">
                          <a:solidFill>
                            <a:srgbClr val="151F27"/>
                          </a:solidFill>
                          <a:latin typeface="Codec Pro Bold"/>
                        </a:rPr>
                        <a:t>10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19050">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2659"/>
                        </a:lnSpc>
                        <a:defRPr/>
                      </a:pPr>
                      <a:r>
                        <a:rPr lang="en-US" sz="1899">
                          <a:solidFill>
                            <a:srgbClr val="151F27"/>
                          </a:solidFill>
                          <a:latin typeface="Codec Pro Bold"/>
                        </a:rPr>
                        <a:t>20 lakh</a:t>
                      </a:r>
                      <a:endParaRPr lang="en-US" sz="1100"/>
                    </a:p>
                  </a:txBody>
                  <a:tcPr marL="0" marR="0" marT="0" marB="0" anchor="ctr">
                    <a:lnL cmpd="sng" algn="ctr" cap="flat" w="19050">
                      <a:solidFill>
                        <a:srgbClr val="151F27"/>
                      </a:solidFill>
                      <a:prstDash val="solid"/>
                      <a:round/>
                      <a:headEnd type="none" w="med" len="med"/>
                      <a:tailEnd type="none" w="med" len="med"/>
                    </a:lnL>
                    <a:lnR cmpd="sng" algn="ctr" cap="flat" w="19050">
                      <a:solidFill>
                        <a:srgbClr val="151F27"/>
                      </a:solidFill>
                      <a:prstDash val="solid"/>
                      <a:round/>
                      <a:headEnd type="none" w="med" len="med"/>
                      <a:tailEnd type="none" w="med" len="med"/>
                    </a:lnR>
                    <a:lnT cmpd="sng" algn="ctr" cap="flat" w="19050">
                      <a:solidFill>
                        <a:srgbClr val="151F27"/>
                      </a:solidFill>
                      <a:prstDash val="solid"/>
                      <a:round/>
                      <a:headEnd type="none" w="med" len="med"/>
                      <a:tailEnd type="none" w="med" len="med"/>
                    </a:lnT>
                    <a:lnB cmpd="sng" algn="ctr" cap="flat" w="19050">
                      <a:solidFill>
                        <a:srgbClr val="151F27"/>
                      </a:solidFill>
                      <a:prstDash val="solid"/>
                      <a:round/>
                      <a:headEnd type="none" w="med" len="med"/>
                      <a:tailEnd type="none" w="med" len="med"/>
                    </a:lnB>
                    <a:solidFill>
                      <a:srgbClr val="FFFFFF"/>
                    </a:solidFill>
                  </a:tcPr>
                </a:tc>
              </a:tr>
              <a:tr h="754826">
                <a:tc>
                  <a:txBody>
                    <a:bodyPr anchor="t" rtlCol="false"/>
                    <a:lstStyle/>
                    <a:p>
                      <a:pPr algn="ctr">
                        <a:lnSpc>
                          <a:spcPts val="3779"/>
                        </a:lnSpc>
                        <a:defRPr/>
                      </a:pPr>
                      <a:r>
                        <a:rPr lang="en-US" sz="2700">
                          <a:solidFill>
                            <a:srgbClr val="FFFFFF"/>
                          </a:solidFill>
                          <a:latin typeface="Codec Pro Bold"/>
                        </a:rPr>
                        <a:t>EXPENSE</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4060"/>
                        </a:lnSpc>
                        <a:defRPr/>
                      </a:pPr>
                      <a:r>
                        <a:rPr lang="en-US" sz="2900">
                          <a:solidFill>
                            <a:srgbClr val="FFFFFF"/>
                          </a:solidFill>
                          <a:latin typeface="Codec Pro Bold"/>
                        </a:rPr>
                        <a:t>₹</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19050">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4060"/>
                        </a:lnSpc>
                        <a:defRPr/>
                      </a:pPr>
                      <a:r>
                        <a:rPr lang="en-US" sz="2900">
                          <a:solidFill>
                            <a:srgbClr val="FFFFFF"/>
                          </a:solidFill>
                          <a:latin typeface="Codec Pro Bold"/>
                        </a:rPr>
                        <a:t>₹</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4060"/>
                        </a:lnSpc>
                        <a:defRPr/>
                      </a:pPr>
                      <a:r>
                        <a:rPr lang="en-US" sz="2900">
                          <a:solidFill>
                            <a:srgbClr val="FFFFFF"/>
                          </a:solidFill>
                          <a:latin typeface="Codec Pro Bold"/>
                        </a:rPr>
                        <a:t>₹</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19050">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573286">
                <a:tc>
                  <a:txBody>
                    <a:bodyPr anchor="t" rtlCol="false"/>
                    <a:lstStyle/>
                    <a:p>
                      <a:pPr algn="ctr">
                        <a:lnSpc>
                          <a:spcPts val="3079"/>
                        </a:lnSpc>
                        <a:defRPr/>
                      </a:pPr>
                      <a:r>
                        <a:rPr lang="en-US" sz="2199">
                          <a:solidFill>
                            <a:srgbClr val="151F27"/>
                          </a:solidFill>
                          <a:latin typeface="Codec Pro Bold"/>
                        </a:rPr>
                        <a:t>TECH DEVELOPMENT </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50,000</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2.4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2.4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573286">
                <a:tc>
                  <a:txBody>
                    <a:bodyPr anchor="t" rtlCol="false"/>
                    <a:lstStyle/>
                    <a:p>
                      <a:pPr algn="ctr">
                        <a:lnSpc>
                          <a:spcPts val="3079"/>
                        </a:lnSpc>
                        <a:defRPr/>
                      </a:pPr>
                      <a:r>
                        <a:rPr lang="en-US" sz="2199">
                          <a:solidFill>
                            <a:srgbClr val="151F27"/>
                          </a:solidFill>
                          <a:latin typeface="Codec Pro Bold"/>
                        </a:rPr>
                        <a:t>OFFICE RENT </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1.75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1.75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1.75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573286">
                <a:tc>
                  <a:txBody>
                    <a:bodyPr anchor="t" rtlCol="false"/>
                    <a:lstStyle/>
                    <a:p>
                      <a:pPr algn="ctr">
                        <a:lnSpc>
                          <a:spcPts val="3079"/>
                        </a:lnSpc>
                        <a:defRPr/>
                      </a:pPr>
                      <a:r>
                        <a:rPr lang="en-US" sz="2199">
                          <a:solidFill>
                            <a:srgbClr val="151F27"/>
                          </a:solidFill>
                          <a:latin typeface="Codec Pro Bold"/>
                        </a:rPr>
                        <a:t>CO-FOUNDER SALARY</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0</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0</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0</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573286">
                <a:tc>
                  <a:txBody>
                    <a:bodyPr anchor="t" rtlCol="false"/>
                    <a:lstStyle/>
                    <a:p>
                      <a:pPr algn="ctr">
                        <a:lnSpc>
                          <a:spcPts val="3079"/>
                        </a:lnSpc>
                        <a:defRPr/>
                      </a:pPr>
                      <a:r>
                        <a:rPr lang="en-US" sz="2199">
                          <a:solidFill>
                            <a:srgbClr val="151F27"/>
                          </a:solidFill>
                          <a:latin typeface="Codec Pro Bold"/>
                        </a:rPr>
                        <a:t>LEGAL EXPENSE</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30,000</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50,000</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50,000</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573286">
                <a:tc>
                  <a:txBody>
                    <a:bodyPr anchor="t" rtlCol="false"/>
                    <a:lstStyle/>
                    <a:p>
                      <a:pPr algn="ctr">
                        <a:lnSpc>
                          <a:spcPts val="3079"/>
                        </a:lnSpc>
                        <a:defRPr/>
                      </a:pPr>
                      <a:r>
                        <a:rPr lang="en-US" sz="2199">
                          <a:solidFill>
                            <a:srgbClr val="151F27"/>
                          </a:solidFill>
                          <a:latin typeface="Codec Pro Bold"/>
                        </a:rPr>
                        <a:t>MARKETING EXPENSE</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80,000</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2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2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573286">
                <a:tc>
                  <a:txBody>
                    <a:bodyPr anchor="t" rtlCol="false"/>
                    <a:lstStyle/>
                    <a:p>
                      <a:pPr algn="ctr">
                        <a:lnSpc>
                          <a:spcPts val="3079"/>
                        </a:lnSpc>
                        <a:defRPr/>
                      </a:pPr>
                      <a:r>
                        <a:rPr lang="en-US" sz="2199">
                          <a:solidFill>
                            <a:srgbClr val="151F27"/>
                          </a:solidFill>
                          <a:latin typeface="Codec Pro Bold"/>
                        </a:rPr>
                        <a:t>COMMISSION CLINIC OF PARTNERS (20%)</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1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1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`1 lakh </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573286">
                <a:tc>
                  <a:txBody>
                    <a:bodyPr anchor="t" rtlCol="false"/>
                    <a:lstStyle/>
                    <a:p>
                      <a:pPr algn="ctr">
                        <a:lnSpc>
                          <a:spcPts val="3079"/>
                        </a:lnSpc>
                        <a:defRPr/>
                      </a:pPr>
                      <a:r>
                        <a:rPr lang="en-US" sz="2199">
                          <a:solidFill>
                            <a:srgbClr val="151F27"/>
                          </a:solidFill>
                          <a:latin typeface="Codec Pro Bold"/>
                        </a:rPr>
                        <a:t>OFFERS</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50,000</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1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1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592395">
                <a:tc>
                  <a:txBody>
                    <a:bodyPr anchor="t" rtlCol="false"/>
                    <a:lstStyle/>
                    <a:p>
                      <a:pPr algn="ctr">
                        <a:lnSpc>
                          <a:spcPts val="3079"/>
                        </a:lnSpc>
                        <a:defRPr/>
                      </a:pPr>
                      <a:r>
                        <a:rPr lang="en-US" sz="2199">
                          <a:solidFill>
                            <a:srgbClr val="151F27"/>
                          </a:solidFill>
                          <a:latin typeface="Codec Pro Bold"/>
                        </a:rPr>
                        <a:t> </a:t>
                      </a:r>
                      <a:r>
                        <a:rPr lang="en-US" sz="2199">
                          <a:solidFill>
                            <a:srgbClr val="151F27"/>
                          </a:solidFill>
                          <a:latin typeface="Codec Pro Bold"/>
                        </a:rPr>
                        <a:t>Salary CONSULTANTs(20%)</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3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3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38100">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3 lakh</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47625">
                      <a:solidFill>
                        <a:srgbClr val="151F27"/>
                      </a:solidFill>
                      <a:prstDash val="solid"/>
                      <a:round/>
                      <a:headEnd type="none" w="med" len="med"/>
                      <a:tailEnd type="none" w="med" len="med"/>
                    </a:lnB>
                    <a:solidFill>
                      <a:srgbClr val="FFFFFF"/>
                    </a:solidFill>
                  </a:tcPr>
                </a:tc>
              </a:tr>
              <a:tr h="687943">
                <a:tc>
                  <a:txBody>
                    <a:bodyPr anchor="t" rtlCol="false"/>
                    <a:lstStyle/>
                    <a:p>
                      <a:pPr algn="ctr">
                        <a:lnSpc>
                          <a:spcPts val="3779"/>
                        </a:lnSpc>
                        <a:defRPr/>
                      </a:pPr>
                      <a:r>
                        <a:rPr lang="en-US" sz="2700">
                          <a:solidFill>
                            <a:srgbClr val="FFFFFF"/>
                          </a:solidFill>
                          <a:latin typeface="Codec Pro Bold"/>
                        </a:rPr>
                        <a:t>TOTAL PROFIT</a:t>
                      </a:r>
                      <a:endParaRPr lang="en-US" sz="1100"/>
                    </a:p>
                  </a:txBody>
                  <a:tcPr marL="0" marR="0" marT="0" marB="0" anchor="ctr">
                    <a:lnL cmpd="sng" algn="ctr" cap="flat" w="9525">
                      <a:solidFill>
                        <a:srgbClr val="151F27"/>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-2,60,000</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D44A43"/>
                    </a:solidFill>
                  </a:tcPr>
                </a:tc>
                <a:tc>
                  <a:txBody>
                    <a:bodyPr anchor="t" rtlCol="false"/>
                    <a:lstStyle/>
                    <a:p>
                      <a:pPr algn="ctr">
                        <a:lnSpc>
                          <a:spcPts val="3079"/>
                        </a:lnSpc>
                        <a:defRPr/>
                      </a:pPr>
                      <a:r>
                        <a:rPr lang="en-US" sz="2199">
                          <a:solidFill>
                            <a:srgbClr val="151F27"/>
                          </a:solidFill>
                          <a:latin typeface="Codec Pro Bold"/>
                        </a:rPr>
                        <a:t>-1,65,000</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151F27"/>
                      </a:solidFill>
                      <a:prstDash val="solid"/>
                      <a:round/>
                      <a:headEnd type="none" w="med" len="med"/>
                      <a:tailEnd type="none" w="med" len="med"/>
                    </a:lnR>
                    <a:lnT cmpd="sng" algn="ctr" cap="flat" w="38100">
                      <a:solidFill>
                        <a:srgbClr val="151F27"/>
                      </a:solidFill>
                      <a:prstDash val="solid"/>
                      <a:round/>
                      <a:headEnd type="none" w="med" len="med"/>
                      <a:tailEnd type="none" w="med" len="med"/>
                    </a:lnT>
                    <a:lnB cmpd="sng" algn="ctr" cap="flat" w="38100">
                      <a:solidFill>
                        <a:srgbClr val="151F27"/>
                      </a:solidFill>
                      <a:prstDash val="solid"/>
                      <a:round/>
                      <a:headEnd type="none" w="med" len="med"/>
                      <a:tailEnd type="none" w="med" len="med"/>
                    </a:lnB>
                    <a:solidFill>
                      <a:srgbClr val="D44A43"/>
                    </a:solidFill>
                  </a:tcPr>
                </a:tc>
                <a:tc>
                  <a:txBody>
                    <a:bodyPr anchor="t" rtlCol="false"/>
                    <a:lstStyle/>
                    <a:p>
                      <a:pPr algn="ctr">
                        <a:lnSpc>
                          <a:spcPts val="3079"/>
                        </a:lnSpc>
                        <a:defRPr/>
                      </a:pPr>
                      <a:r>
                        <a:rPr lang="en-US" sz="2199">
                          <a:solidFill>
                            <a:srgbClr val="151F27"/>
                          </a:solidFill>
                          <a:latin typeface="Codec Pro Bold"/>
                        </a:rPr>
                        <a:t>+8,35,000</a:t>
                      </a:r>
                      <a:endParaRPr lang="en-US" sz="1100"/>
                    </a:p>
                  </a:txBody>
                  <a:tcPr marL="0" marR="0" marT="0" marB="0" anchor="ctr">
                    <a:lnL cmpd="sng" algn="ctr" cap="flat" w="38100">
                      <a:solidFill>
                        <a:srgbClr val="151F27"/>
                      </a:solidFill>
                      <a:prstDash val="solid"/>
                      <a:round/>
                      <a:headEnd type="none" w="med" len="med"/>
                      <a:tailEnd type="none" w="med" len="med"/>
                    </a:lnL>
                    <a:lnR cmpd="sng" algn="ctr" cap="flat" w="47625">
                      <a:solidFill>
                        <a:srgbClr val="151F27"/>
                      </a:solidFill>
                      <a:prstDash val="solid"/>
                      <a:round/>
                      <a:headEnd type="none" w="med" len="med"/>
                      <a:tailEnd type="none" w="med" len="med"/>
                    </a:lnR>
                    <a:lnT cmpd="sng" algn="ctr" cap="flat" w="47625">
                      <a:solidFill>
                        <a:srgbClr val="151F27"/>
                      </a:solidFill>
                      <a:prstDash val="solid"/>
                      <a:round/>
                      <a:headEnd type="none" w="med" len="med"/>
                      <a:tailEnd type="none" w="med" len="med"/>
                    </a:lnT>
                    <a:lnB cmpd="sng" algn="ctr" cap="flat" w="47625">
                      <a:solidFill>
                        <a:srgbClr val="151F27"/>
                      </a:solidFill>
                      <a:prstDash val="solid"/>
                      <a:round/>
                      <a:headEnd type="none" w="med" len="med"/>
                      <a:tailEnd type="none" w="med" len="med"/>
                    </a:lnB>
                    <a:solidFill>
                      <a:srgbClr val="7ED957"/>
                    </a:solidFill>
                  </a:tcPr>
                </a:tc>
              </a:tr>
            </a:tbl>
          </a:graphicData>
        </a:graphic>
      </p:graphicFrame>
      <p:sp>
        <p:nvSpPr>
          <p:cNvPr name="Freeform 6" id="6"/>
          <p:cNvSpPr/>
          <p:nvPr/>
        </p:nvSpPr>
        <p:spPr>
          <a:xfrm flipH="false" flipV="false" rot="3264130">
            <a:off x="11357084" y="-2631877"/>
            <a:ext cx="3215393" cy="3215393"/>
          </a:xfrm>
          <a:custGeom>
            <a:avLst/>
            <a:gdLst/>
            <a:ahLst/>
            <a:cxnLst/>
            <a:rect r="r" b="b" t="t" l="l"/>
            <a:pathLst>
              <a:path h="3215393" w="3215393">
                <a:moveTo>
                  <a:pt x="0" y="0"/>
                </a:moveTo>
                <a:lnTo>
                  <a:pt x="3215393" y="0"/>
                </a:lnTo>
                <a:lnTo>
                  <a:pt x="3215393" y="3215393"/>
                </a:lnTo>
                <a:lnTo>
                  <a:pt x="0" y="32153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4634482" y="496889"/>
            <a:ext cx="3106646" cy="722013"/>
            <a:chOff x="0" y="0"/>
            <a:chExt cx="2343698" cy="544697"/>
          </a:xfrm>
        </p:grpSpPr>
        <p:sp>
          <p:nvSpPr>
            <p:cNvPr name="Freeform 8" id="8"/>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9" id="9"/>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6" action="ppaction://hlinksldjump"/>
                </a:rPr>
                <a:t>BACK TO AGENDA PAGE</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446F1"/>
        </a:solidFill>
      </p:bgPr>
    </p:bg>
    <p:spTree>
      <p:nvGrpSpPr>
        <p:cNvPr id="1" name=""/>
        <p:cNvGrpSpPr/>
        <p:nvPr/>
      </p:nvGrpSpPr>
      <p:grpSpPr>
        <a:xfrm>
          <a:off x="0" y="0"/>
          <a:ext cx="0" cy="0"/>
          <a:chOff x="0" y="0"/>
          <a:chExt cx="0" cy="0"/>
        </a:xfrm>
      </p:grpSpPr>
      <p:sp>
        <p:nvSpPr>
          <p:cNvPr name="Freeform 2" id="2"/>
          <p:cNvSpPr/>
          <p:nvPr/>
        </p:nvSpPr>
        <p:spPr>
          <a:xfrm flipH="false" flipV="false" rot="0">
            <a:off x="-163027" y="-200287"/>
            <a:ext cx="18614055" cy="10687573"/>
          </a:xfrm>
          <a:custGeom>
            <a:avLst/>
            <a:gdLst/>
            <a:ahLst/>
            <a:cxnLst/>
            <a:rect r="r" b="b" t="t" l="l"/>
            <a:pathLst>
              <a:path h="10687573" w="18614055">
                <a:moveTo>
                  <a:pt x="0" y="0"/>
                </a:moveTo>
                <a:lnTo>
                  <a:pt x="18614054" y="0"/>
                </a:lnTo>
                <a:lnTo>
                  <a:pt x="18614054" y="10687574"/>
                </a:lnTo>
                <a:lnTo>
                  <a:pt x="0" y="10687574"/>
                </a:lnTo>
                <a:lnTo>
                  <a:pt x="0" y="0"/>
                </a:lnTo>
                <a:close/>
              </a:path>
            </a:pathLst>
          </a:custGeom>
          <a:blipFill>
            <a:blip r:embed="rId3">
              <a:extLst>
                <a:ext uri="{96DAC541-7B7A-43D3-8B79-37D633B846F1}">
                  <asvg:svgBlip xmlns:asvg="http://schemas.microsoft.com/office/drawing/2016/SVG/main" r:embed="rId4"/>
                </a:ext>
              </a:extLst>
            </a:blip>
            <a:stretch>
              <a:fillRect l="0" t="-17718" r="-41287" b="-20530"/>
            </a:stretch>
          </a:blipFill>
        </p:spPr>
      </p:sp>
      <p:sp>
        <p:nvSpPr>
          <p:cNvPr name="Freeform 3" id="3"/>
          <p:cNvSpPr/>
          <p:nvPr/>
        </p:nvSpPr>
        <p:spPr>
          <a:xfrm flipH="true" flipV="false" rot="0">
            <a:off x="-9548014" y="2814330"/>
            <a:ext cx="16527968" cy="1863153"/>
          </a:xfrm>
          <a:custGeom>
            <a:avLst/>
            <a:gdLst/>
            <a:ahLst/>
            <a:cxnLst/>
            <a:rect r="r" b="b" t="t" l="l"/>
            <a:pathLst>
              <a:path h="1863153" w="16527968">
                <a:moveTo>
                  <a:pt x="16527968" y="0"/>
                </a:moveTo>
                <a:lnTo>
                  <a:pt x="0" y="0"/>
                </a:lnTo>
                <a:lnTo>
                  <a:pt x="0" y="1863152"/>
                </a:lnTo>
                <a:lnTo>
                  <a:pt x="16527968" y="1863152"/>
                </a:lnTo>
                <a:lnTo>
                  <a:pt x="1652796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4" id="4"/>
          <p:cNvSpPr/>
          <p:nvPr/>
        </p:nvSpPr>
        <p:spPr>
          <a:xfrm rot="0">
            <a:off x="706313" y="5143500"/>
            <a:ext cx="16875374" cy="0"/>
          </a:xfrm>
          <a:prstGeom prst="line">
            <a:avLst/>
          </a:prstGeom>
          <a:ln cap="flat" w="9525">
            <a:solidFill>
              <a:srgbClr val="FFFFFF"/>
            </a:solidFill>
            <a:prstDash val="solid"/>
            <a:headEnd type="none" len="sm" w="sm"/>
            <a:tailEnd type="none" len="sm" w="sm"/>
          </a:ln>
        </p:spPr>
      </p:sp>
      <p:sp>
        <p:nvSpPr>
          <p:cNvPr name="AutoShape 5" id="5"/>
          <p:cNvSpPr/>
          <p:nvPr/>
        </p:nvSpPr>
        <p:spPr>
          <a:xfrm>
            <a:off x="706313" y="10282238"/>
            <a:ext cx="16905598" cy="0"/>
          </a:xfrm>
          <a:prstGeom prst="line">
            <a:avLst/>
          </a:prstGeom>
          <a:ln cap="flat" w="9525">
            <a:solidFill>
              <a:srgbClr val="FFFFFF"/>
            </a:solidFill>
            <a:prstDash val="solid"/>
            <a:headEnd type="none" len="sm" w="sm"/>
            <a:tailEnd type="none" len="sm" w="sm"/>
          </a:ln>
        </p:spPr>
      </p:sp>
      <p:sp>
        <p:nvSpPr>
          <p:cNvPr name="Freeform 6" id="6"/>
          <p:cNvSpPr/>
          <p:nvPr/>
        </p:nvSpPr>
        <p:spPr>
          <a:xfrm flipH="true" flipV="false" rot="0">
            <a:off x="4726129" y="439715"/>
            <a:ext cx="16527968" cy="1863153"/>
          </a:xfrm>
          <a:custGeom>
            <a:avLst/>
            <a:gdLst/>
            <a:ahLst/>
            <a:cxnLst/>
            <a:rect r="r" b="b" t="t" l="l"/>
            <a:pathLst>
              <a:path h="1863153" w="16527968">
                <a:moveTo>
                  <a:pt x="16527968" y="0"/>
                </a:moveTo>
                <a:lnTo>
                  <a:pt x="0" y="0"/>
                </a:lnTo>
                <a:lnTo>
                  <a:pt x="0" y="1863153"/>
                </a:lnTo>
                <a:lnTo>
                  <a:pt x="16527968" y="1863153"/>
                </a:lnTo>
                <a:lnTo>
                  <a:pt x="1652796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0">
            <a:off x="7538686" y="3289872"/>
            <a:ext cx="16527968" cy="1863153"/>
          </a:xfrm>
          <a:custGeom>
            <a:avLst/>
            <a:gdLst/>
            <a:ahLst/>
            <a:cxnLst/>
            <a:rect r="r" b="b" t="t" l="l"/>
            <a:pathLst>
              <a:path h="1863153" w="16527968">
                <a:moveTo>
                  <a:pt x="16527969" y="0"/>
                </a:moveTo>
                <a:lnTo>
                  <a:pt x="0" y="0"/>
                </a:lnTo>
                <a:lnTo>
                  <a:pt x="0" y="1863153"/>
                </a:lnTo>
                <a:lnTo>
                  <a:pt x="16527969" y="1863153"/>
                </a:lnTo>
                <a:lnTo>
                  <a:pt x="16527969"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9144000" y="1477118"/>
            <a:ext cx="1354388" cy="1354388"/>
          </a:xfrm>
          <a:custGeom>
            <a:avLst/>
            <a:gdLst/>
            <a:ahLst/>
            <a:cxnLst/>
            <a:rect r="r" b="b" t="t" l="l"/>
            <a:pathLst>
              <a:path h="1354388" w="1354388">
                <a:moveTo>
                  <a:pt x="0" y="0"/>
                </a:moveTo>
                <a:lnTo>
                  <a:pt x="1354388" y="0"/>
                </a:lnTo>
                <a:lnTo>
                  <a:pt x="1354388" y="1354388"/>
                </a:lnTo>
                <a:lnTo>
                  <a:pt x="0" y="13543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5400000">
            <a:off x="15411582" y="3214095"/>
            <a:ext cx="1166317" cy="1166317"/>
          </a:xfrm>
          <a:custGeom>
            <a:avLst/>
            <a:gdLst/>
            <a:ahLst/>
            <a:cxnLst/>
            <a:rect r="r" b="b" t="t" l="l"/>
            <a:pathLst>
              <a:path h="1166317" w="1166317">
                <a:moveTo>
                  <a:pt x="0" y="0"/>
                </a:moveTo>
                <a:lnTo>
                  <a:pt x="1166317" y="0"/>
                </a:lnTo>
                <a:lnTo>
                  <a:pt x="1166317" y="1166316"/>
                </a:lnTo>
                <a:lnTo>
                  <a:pt x="0" y="116631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10800000">
            <a:off x="691201" y="0"/>
            <a:ext cx="3136936" cy="1568468"/>
          </a:xfrm>
          <a:custGeom>
            <a:avLst/>
            <a:gdLst/>
            <a:ahLst/>
            <a:cxnLst/>
            <a:rect r="r" b="b" t="t" l="l"/>
            <a:pathLst>
              <a:path h="1568468" w="3136936">
                <a:moveTo>
                  <a:pt x="0" y="0"/>
                </a:moveTo>
                <a:lnTo>
                  <a:pt x="3136935" y="0"/>
                </a:lnTo>
                <a:lnTo>
                  <a:pt x="3136935" y="1568468"/>
                </a:lnTo>
                <a:lnTo>
                  <a:pt x="0" y="156846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aphicFrame>
        <p:nvGraphicFramePr>
          <p:cNvPr name="Table 11" id="11"/>
          <p:cNvGraphicFramePr>
            <a:graphicFrameLocks noGrp="true"/>
          </p:cNvGraphicFramePr>
          <p:nvPr/>
        </p:nvGraphicFramePr>
        <p:xfrm>
          <a:off x="412970" y="5143500"/>
          <a:ext cx="16846330" cy="5038725"/>
        </p:xfrm>
        <a:graphic>
          <a:graphicData uri="http://schemas.openxmlformats.org/drawingml/2006/table">
            <a:tbl>
              <a:tblPr/>
              <a:tblGrid>
                <a:gridCol w="1195163"/>
                <a:gridCol w="1829616"/>
                <a:gridCol w="1196107"/>
                <a:gridCol w="2571272"/>
                <a:gridCol w="445609"/>
                <a:gridCol w="1839289"/>
                <a:gridCol w="3116413"/>
                <a:gridCol w="2805143"/>
                <a:gridCol w="1847718"/>
              </a:tblGrid>
              <a:tr h="695325">
                <a:tc>
                  <a:txBody>
                    <a:bodyPr anchor="t" rtlCol="false"/>
                    <a:lstStyle/>
                    <a:p>
                      <a:pPr algn="ctr">
                        <a:lnSpc>
                          <a:spcPts val="3079"/>
                        </a:lnSpc>
                        <a:defRPr/>
                      </a:pPr>
                      <a:r>
                        <a:rPr lang="en-US" sz="2199">
                          <a:solidFill>
                            <a:srgbClr val="FFFFFF"/>
                          </a:solidFill>
                          <a:latin typeface="Codec Pro Bold"/>
                        </a:rPr>
                        <a:t>03</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Bold"/>
                          <a:hlinkClick r:id="rId15" action="ppaction://hlinksldjump"/>
                        </a:rPr>
                        <a:t>Problems</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r>
                        <a:rPr lang="en-US" sz="2199">
                          <a:solidFill>
                            <a:srgbClr val="FFFFFF"/>
                          </a:solidFill>
                          <a:latin typeface="Codec Pro Bold"/>
                        </a:rPr>
                        <a:t>08</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Bold"/>
                        </a:rPr>
                        <a:t>Business Model</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r>
                        <a:rPr lang="en-US" sz="2199">
                          <a:solidFill>
                            <a:srgbClr val="FFFFFF"/>
                          </a:solidFill>
                          <a:latin typeface="Codec Pro Bold"/>
                        </a:rPr>
                        <a:t>14</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2380"/>
                        </a:lnSpc>
                        <a:defRPr/>
                      </a:pPr>
                      <a:r>
                        <a:rPr lang="en-US" sz="1700" u="sng">
                          <a:solidFill>
                            <a:srgbClr val="FFFFFF"/>
                          </a:solidFill>
                          <a:latin typeface="Codec Pro Bold"/>
                        </a:rPr>
                        <a:t>SWOT Analysis</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2520"/>
                        </a:lnSpc>
                        <a:defRPr/>
                      </a:pPr>
                      <a:r>
                        <a:rPr lang="en-US" sz="1800" u="sng">
                          <a:solidFill>
                            <a:srgbClr val="FFFFFF"/>
                          </a:solidFill>
                          <a:latin typeface="Codec Pro Bold"/>
                        </a:rPr>
                        <a:t>19. Financial Projections</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2520"/>
                        </a:lnSpc>
                        <a:defRPr/>
                      </a:pPr>
                      <a:r>
                        <a:rPr lang="en-US" sz="1800" u="sng">
                          <a:solidFill>
                            <a:srgbClr val="FFFFFF"/>
                          </a:solidFill>
                          <a:latin typeface="Codec Pro Bold"/>
                        </a:rPr>
                        <a:t>25. Use of funds </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r>
              <a:tr h="1085850">
                <a:tc>
                  <a:txBody>
                    <a:bodyPr anchor="t" rtlCol="false"/>
                    <a:lstStyle/>
                    <a:p>
                      <a:pPr algn="ctr">
                        <a:lnSpc>
                          <a:spcPts val="3079"/>
                        </a:lnSpc>
                        <a:defRPr/>
                      </a:pPr>
                      <a:r>
                        <a:rPr lang="en-US" sz="2199">
                          <a:solidFill>
                            <a:srgbClr val="FFFFFF"/>
                          </a:solidFill>
                          <a:latin typeface="Codec Pro Bold"/>
                        </a:rPr>
                        <a:t>04</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Bold"/>
                          <a:hlinkClick r:id="rId16" action="ppaction://hlinksldjump"/>
                        </a:rPr>
                        <a:t>Product</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r>
                        <a:rPr lang="en-US" sz="2199">
                          <a:solidFill>
                            <a:srgbClr val="FFFFFF"/>
                          </a:solidFill>
                          <a:latin typeface="Codec Pro Bold"/>
                        </a:rPr>
                        <a:t>09</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Bold"/>
                        </a:rPr>
                        <a:t>Credit System</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r>
                        <a:rPr lang="en-US" sz="2199">
                          <a:solidFill>
                            <a:srgbClr val="FFFFFF"/>
                          </a:solidFill>
                          <a:latin typeface="Codec Pro Bold"/>
                        </a:rPr>
                        <a:t>15</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2520"/>
                        </a:lnSpc>
                        <a:defRPr/>
                      </a:pPr>
                      <a:r>
                        <a:rPr lang="en-US" sz="1800" u="sng">
                          <a:solidFill>
                            <a:srgbClr val="FFFFFF"/>
                          </a:solidFill>
                          <a:latin typeface="Codec Pro Bold"/>
                        </a:rPr>
                        <a:t>Competitive Analysis</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Bold"/>
                        </a:rPr>
                        <a:t>20. Ask </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a:rPr>
                        <a:t>26. Team and Mentors</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r>
              <a:tr h="1085850">
                <a:tc>
                  <a:txBody>
                    <a:bodyPr anchor="t" rtlCol="false"/>
                    <a:lstStyle/>
                    <a:p>
                      <a:pPr algn="ctr">
                        <a:lnSpc>
                          <a:spcPts val="3079"/>
                        </a:lnSpc>
                        <a:defRPr/>
                      </a:pPr>
                      <a:r>
                        <a:rPr lang="en-US" sz="2199">
                          <a:solidFill>
                            <a:srgbClr val="FFFFFF"/>
                          </a:solidFill>
                          <a:latin typeface="Codec Pro Bold"/>
                        </a:rPr>
                        <a:t>05</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a:rPr>
                        <a:t>User Journey</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r>
                        <a:rPr lang="en-US" sz="2199">
                          <a:solidFill>
                            <a:srgbClr val="FFFFFF"/>
                          </a:solidFill>
                          <a:latin typeface="Codec Pro Bold"/>
                        </a:rPr>
                        <a:t>10</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Bold"/>
                        </a:rPr>
                        <a:t>Go to Market Strategy </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r>
                        <a:rPr lang="en-US" sz="2199">
                          <a:solidFill>
                            <a:srgbClr val="FFFFFF"/>
                          </a:solidFill>
                          <a:latin typeface="Codec Pro Bold"/>
                        </a:rPr>
                        <a:t>16</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Bold"/>
                        </a:rPr>
                        <a:t>Road Map </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Bold"/>
                        </a:rPr>
                        <a:t>21. ROI Analysis</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r>
              <a:tr h="1085850">
                <a:tc>
                  <a:txBody>
                    <a:bodyPr anchor="t" rtlCol="false"/>
                    <a:lstStyle/>
                    <a:p>
                      <a:pPr algn="ctr">
                        <a:lnSpc>
                          <a:spcPts val="3079"/>
                        </a:lnSpc>
                        <a:defRPr/>
                      </a:pPr>
                      <a:r>
                        <a:rPr lang="en-US" sz="2199">
                          <a:solidFill>
                            <a:srgbClr val="FFFFFF"/>
                          </a:solidFill>
                          <a:latin typeface="Codec Pro Bold"/>
                        </a:rPr>
                        <a:t>06</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a:rPr>
                        <a:t>Patient Win -Win</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r>
                        <a:rPr lang="en-US" sz="2199">
                          <a:solidFill>
                            <a:srgbClr val="FFFFFF"/>
                          </a:solidFill>
                          <a:latin typeface="Codec Pro Bold"/>
                        </a:rPr>
                        <a:t>11</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Bold"/>
                        </a:rPr>
                        <a:t>Size of the Marke</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r>
                        <a:rPr lang="en-US" sz="2199">
                          <a:solidFill>
                            <a:srgbClr val="FFFFFF"/>
                          </a:solidFill>
                          <a:latin typeface="Codec Pro Bold"/>
                        </a:rPr>
                        <a:t>17</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2239"/>
                        </a:lnSpc>
                        <a:defRPr/>
                      </a:pPr>
                      <a:r>
                        <a:rPr lang="en-US" sz="1599" u="sng">
                          <a:solidFill>
                            <a:srgbClr val="FFFFFF"/>
                          </a:solidFill>
                          <a:latin typeface="Codec Pro Bold"/>
                        </a:rPr>
                        <a:t>Revenue Model</a:t>
                      </a:r>
                      <a:endParaRPr lang="en-US" sz="1100"/>
                    </a:p>
                    <a:p>
                      <a:pPr>
                        <a:lnSpc>
                          <a:spcPts val="2239"/>
                        </a:lnSpc>
                      </a:pPr>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Bold"/>
                        </a:rPr>
                        <a:t>22. Strategy to move </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r>
              <a:tr h="1085850">
                <a:tc>
                  <a:txBody>
                    <a:bodyPr anchor="t" rtlCol="false"/>
                    <a:lstStyle/>
                    <a:p>
                      <a:pPr algn="ctr">
                        <a:lnSpc>
                          <a:spcPts val="3079"/>
                        </a:lnSpc>
                        <a:defRPr/>
                      </a:pPr>
                      <a:r>
                        <a:rPr lang="en-US" sz="2199">
                          <a:solidFill>
                            <a:srgbClr val="FFFFFF"/>
                          </a:solidFill>
                          <a:latin typeface="Codec Pro Bold"/>
                        </a:rPr>
                        <a:t>07</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a:rPr>
                        <a:t>Win-win Hostipal</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r>
                        <a:rPr lang="en-US" sz="2199">
                          <a:solidFill>
                            <a:srgbClr val="FFFFFF"/>
                          </a:solidFill>
                          <a:latin typeface="Codec Pro"/>
                        </a:rPr>
                        <a:t>12-13</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l">
                        <a:lnSpc>
                          <a:spcPts val="3079"/>
                        </a:lnSpc>
                        <a:defRPr/>
                      </a:pPr>
                      <a:r>
                        <a:rPr lang="en-US" sz="2199" u="sng">
                          <a:solidFill>
                            <a:srgbClr val="FFFFFF"/>
                          </a:solidFill>
                          <a:latin typeface="Codec Pro Bold"/>
                        </a:rPr>
                        <a:t>Competitiors</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r>
                        <a:rPr lang="en-US" sz="2199">
                          <a:solidFill>
                            <a:srgbClr val="FFFFFF"/>
                          </a:solidFill>
                          <a:latin typeface="Codec Pro"/>
                        </a:rPr>
                        <a:t>18</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r>
                        <a:rPr lang="en-US" sz="2199" u="sng">
                          <a:solidFill>
                            <a:srgbClr val="FFFFFF"/>
                          </a:solidFill>
                          <a:latin typeface="Codec Pro Bold"/>
                        </a:rPr>
                        <a:t>Commission protection </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r>
                        <a:rPr lang="en-US" sz="2199" u="sng">
                          <a:solidFill>
                            <a:srgbClr val="FFFFFF"/>
                          </a:solidFill>
                          <a:latin typeface="Codec Pro Bold"/>
                        </a:rPr>
                        <a:t>23- 24. Commission Table</a:t>
                      </a: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c>
                  <a:txBody>
                    <a:bodyPr anchor="t" rtlCol="false"/>
                    <a:lstStyle/>
                    <a:p>
                      <a:pPr algn="ctr">
                        <a:lnSpc>
                          <a:spcPts val="3079"/>
                        </a:lnSpc>
                        <a:defRPr/>
                      </a:pPr>
                      <a:endParaRPr lang="en-US" sz="1100"/>
                    </a:p>
                  </a:txBody>
                  <a:tcPr marL="66675" marR="66675" marT="66675" marB="66675"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FFFFFF"/>
                      </a:solidFill>
                      <a:prstDash val="solid"/>
                      <a:round/>
                      <a:headEnd type="none" w="med" len="med"/>
                      <a:tailEnd type="none" w="med" len="med"/>
                    </a:lnB>
                  </a:tcPr>
                </a:tc>
              </a:tr>
            </a:tbl>
          </a:graphicData>
        </a:graphic>
      </p:graphicFrame>
      <p:sp>
        <p:nvSpPr>
          <p:cNvPr name="TextBox 12" id="12"/>
          <p:cNvSpPr txBox="true"/>
          <p:nvPr/>
        </p:nvSpPr>
        <p:spPr>
          <a:xfrm rot="0">
            <a:off x="691201" y="3106143"/>
            <a:ext cx="4891470" cy="1171575"/>
          </a:xfrm>
          <a:prstGeom prst="rect">
            <a:avLst/>
          </a:prstGeom>
        </p:spPr>
        <p:txBody>
          <a:bodyPr anchor="t" rtlCol="false" tIns="0" lIns="0" bIns="0" rIns="0">
            <a:spAutoFit/>
          </a:bodyPr>
          <a:lstStyle/>
          <a:p>
            <a:pPr algn="ctr" marL="0" indent="0" lvl="0">
              <a:lnSpc>
                <a:spcPts val="8400"/>
              </a:lnSpc>
            </a:pPr>
            <a:r>
              <a:rPr lang="en-US" sz="7000">
                <a:solidFill>
                  <a:srgbClr val="FFFFFF"/>
                </a:solidFill>
                <a:latin typeface="Codec Pro ExtraBold"/>
              </a:rPr>
              <a:t>AGENDA</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23646" y="185769"/>
            <a:ext cx="17517482" cy="842931"/>
          </a:xfrm>
          <a:prstGeom prst="rect">
            <a:avLst/>
          </a:prstGeom>
        </p:spPr>
        <p:txBody>
          <a:bodyPr anchor="t" rtlCol="false" tIns="0" lIns="0" bIns="0" rIns="0">
            <a:spAutoFit/>
          </a:bodyPr>
          <a:lstStyle/>
          <a:p>
            <a:pPr>
              <a:lnSpc>
                <a:spcPts val="6025"/>
              </a:lnSpc>
            </a:pPr>
            <a:r>
              <a:rPr lang="en-US" sz="5020">
                <a:solidFill>
                  <a:srgbClr val="151F27"/>
                </a:solidFill>
                <a:latin typeface="Codec Pro ExtraBold"/>
              </a:rPr>
              <a:t>ASK - 1 CRORE UTILIZATION FOR 1 YEAR</a:t>
            </a:r>
          </a:p>
        </p:txBody>
      </p:sp>
      <p:sp>
        <p:nvSpPr>
          <p:cNvPr name="Freeform 3" id="3"/>
          <p:cNvSpPr/>
          <p:nvPr/>
        </p:nvSpPr>
        <p:spPr>
          <a:xfrm flipH="false" flipV="false" rot="2187408">
            <a:off x="16008266" y="7799530"/>
            <a:ext cx="3534794" cy="3534794"/>
          </a:xfrm>
          <a:custGeom>
            <a:avLst/>
            <a:gdLst/>
            <a:ahLst/>
            <a:cxnLst/>
            <a:rect r="r" b="b" t="t" l="l"/>
            <a:pathLst>
              <a:path h="3534794" w="3534794">
                <a:moveTo>
                  <a:pt x="0" y="0"/>
                </a:moveTo>
                <a:lnTo>
                  <a:pt x="3534795" y="0"/>
                </a:lnTo>
                <a:lnTo>
                  <a:pt x="3534795" y="3534794"/>
                </a:lnTo>
                <a:lnTo>
                  <a:pt x="0" y="35347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255265">
            <a:off x="-3444520" y="6773769"/>
            <a:ext cx="5482777" cy="5482777"/>
          </a:xfrm>
          <a:custGeom>
            <a:avLst/>
            <a:gdLst/>
            <a:ahLst/>
            <a:cxnLst/>
            <a:rect r="r" b="b" t="t" l="l"/>
            <a:pathLst>
              <a:path h="5482777" w="5482777">
                <a:moveTo>
                  <a:pt x="0" y="0"/>
                </a:moveTo>
                <a:lnTo>
                  <a:pt x="5482777" y="0"/>
                </a:lnTo>
                <a:lnTo>
                  <a:pt x="5482777" y="5482777"/>
                </a:lnTo>
                <a:lnTo>
                  <a:pt x="0" y="54827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aphicFrame>
        <p:nvGraphicFramePr>
          <p:cNvPr name="Table 5" id="5"/>
          <p:cNvGraphicFramePr>
            <a:graphicFrameLocks noGrp="true"/>
          </p:cNvGraphicFramePr>
          <p:nvPr/>
        </p:nvGraphicFramePr>
        <p:xfrm>
          <a:off x="618289" y="1028700"/>
          <a:ext cx="16230600" cy="8435098"/>
        </p:xfrm>
        <a:graphic>
          <a:graphicData uri="http://schemas.openxmlformats.org/drawingml/2006/table">
            <a:tbl>
              <a:tblPr/>
              <a:tblGrid>
                <a:gridCol w="10147567"/>
                <a:gridCol w="6083033"/>
              </a:tblGrid>
              <a:tr h="982340">
                <a:tc>
                  <a:txBody>
                    <a:bodyPr anchor="t" rtlCol="false"/>
                    <a:lstStyle/>
                    <a:p>
                      <a:pPr algn="ctr">
                        <a:lnSpc>
                          <a:spcPts val="3079"/>
                        </a:lnSpc>
                        <a:defRPr/>
                      </a:pPr>
                      <a:endParaRPr lang="en-US" sz="1100"/>
                    </a:p>
                    <a:p>
                      <a:pPr algn="ctr">
                        <a:lnSpc>
                          <a:spcPts val="3079"/>
                        </a:lnSpc>
                      </a:pPr>
                      <a:r>
                        <a:rPr lang="en-US" sz="2199">
                          <a:solidFill>
                            <a:srgbClr val="000000"/>
                          </a:solidFill>
                          <a:latin typeface="Codec Pro Bold"/>
                        </a:rPr>
                        <a:t>PARTICULARS</a:t>
                      </a:r>
                    </a:p>
                  </a:txBody>
                  <a:tcPr marL="28575" marR="28575" marT="28575" marB="28575" anchor="ctr">
                    <a:lnL cmpd="sng" algn="ctr" cap="flat" w="0">
                      <a:solidFill>
                        <a:srgbClr val="FFFFFF"/>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95F1"/>
                    </a:solidFill>
                  </a:tcPr>
                </a:tc>
                <a:tc>
                  <a:txBody>
                    <a:bodyPr anchor="t" rtlCol="false"/>
                    <a:lstStyle/>
                    <a:p>
                      <a:pPr algn="ctr">
                        <a:lnSpc>
                          <a:spcPts val="3079"/>
                        </a:lnSpc>
                        <a:defRPr/>
                      </a:pPr>
                      <a:endParaRPr lang="en-US" sz="1100"/>
                    </a:p>
                    <a:p>
                      <a:pPr algn="ctr">
                        <a:lnSpc>
                          <a:spcPts val="3079"/>
                        </a:lnSpc>
                      </a:pPr>
                      <a:r>
                        <a:rPr lang="en-US" sz="2199">
                          <a:solidFill>
                            <a:srgbClr val="000000"/>
                          </a:solidFill>
                          <a:latin typeface="Codec Pro Bold"/>
                        </a:rPr>
                        <a:t>AMOUNT</a:t>
                      </a:r>
                    </a:p>
                  </a:txBody>
                  <a:tcPr marL="28575" marR="28575" marT="28575" marB="28575" anchor="ctr">
                    <a:lnL cmpd="sng" algn="ctr" cap="flat" w="0">
                      <a:solidFill>
                        <a:srgbClr val="FFFFFF"/>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95F1"/>
                    </a:solidFill>
                  </a:tcPr>
                </a:tc>
              </a:tr>
              <a:tr h="724309">
                <a:tc>
                  <a:txBody>
                    <a:bodyPr anchor="t" rtlCol="false"/>
                    <a:lstStyle/>
                    <a:p>
                      <a:pPr algn="ctr">
                        <a:lnSpc>
                          <a:spcPts val="3640"/>
                        </a:lnSpc>
                        <a:defRPr/>
                      </a:pPr>
                      <a:r>
                        <a:rPr lang="en-US" sz="2600">
                          <a:solidFill>
                            <a:srgbClr val="151F27"/>
                          </a:solidFill>
                          <a:latin typeface="Codec Pro Bold"/>
                        </a:rPr>
                        <a:t>INITIAL APP/ PLATFORM DEVELOPMENT COST </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499"/>
                        </a:lnSpc>
                        <a:defRPr/>
                      </a:pPr>
                      <a:r>
                        <a:rPr lang="en-US" sz="2499">
                          <a:solidFill>
                            <a:srgbClr val="151F27"/>
                          </a:solidFill>
                          <a:latin typeface="Codec Pro Bold"/>
                        </a:rPr>
                        <a:t>20 LAKH</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724309">
                <a:tc>
                  <a:txBody>
                    <a:bodyPr anchor="t" rtlCol="false"/>
                    <a:lstStyle/>
                    <a:p>
                      <a:pPr algn="ctr">
                        <a:lnSpc>
                          <a:spcPts val="3640"/>
                        </a:lnSpc>
                        <a:defRPr/>
                      </a:pPr>
                      <a:r>
                        <a:rPr lang="en-US" sz="2600">
                          <a:solidFill>
                            <a:srgbClr val="151F27"/>
                          </a:solidFill>
                          <a:latin typeface="Codec Pro Bold"/>
                        </a:rPr>
                        <a:t>OFFICE RENT FOR 1 YEAR</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220"/>
                        </a:lnSpc>
                        <a:defRPr/>
                      </a:pPr>
                      <a:r>
                        <a:rPr lang="en-US" sz="2300">
                          <a:solidFill>
                            <a:srgbClr val="151F27"/>
                          </a:solidFill>
                          <a:latin typeface="Codec Pro Bold"/>
                        </a:rPr>
                        <a:t>3.5 LAKH</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695718">
                <a:tc>
                  <a:txBody>
                    <a:bodyPr anchor="t" rtlCol="false"/>
                    <a:lstStyle/>
                    <a:p>
                      <a:pPr algn="ctr">
                        <a:lnSpc>
                          <a:spcPts val="3499"/>
                        </a:lnSpc>
                        <a:defRPr/>
                      </a:pPr>
                      <a:r>
                        <a:rPr lang="en-US" sz="2499">
                          <a:solidFill>
                            <a:srgbClr val="151F27"/>
                          </a:solidFill>
                          <a:latin typeface="Codec Pro Bold"/>
                        </a:rPr>
                        <a:t>LEGAL EXPENSES FOR 1 YEAR </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5 LAKH </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724309">
                <a:tc>
                  <a:txBody>
                    <a:bodyPr anchor="t" rtlCol="false"/>
                    <a:lstStyle/>
                    <a:p>
                      <a:pPr algn="ctr">
                        <a:lnSpc>
                          <a:spcPts val="3640"/>
                        </a:lnSpc>
                        <a:defRPr/>
                      </a:pPr>
                      <a:r>
                        <a:rPr lang="en-US" sz="2600">
                          <a:solidFill>
                            <a:srgbClr val="151F27"/>
                          </a:solidFill>
                          <a:latin typeface="Codec Pro Bold"/>
                        </a:rPr>
                        <a:t>SALARY OF CONSULTANTS </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220"/>
                        </a:lnSpc>
                        <a:defRPr/>
                      </a:pPr>
                      <a:r>
                        <a:rPr lang="en-US" sz="2300">
                          <a:solidFill>
                            <a:srgbClr val="151F27"/>
                          </a:solidFill>
                          <a:latin typeface="Codec Pro Bold"/>
                        </a:rPr>
                        <a:t>6 LAKH </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695718">
                <a:tc>
                  <a:txBody>
                    <a:bodyPr anchor="t" rtlCol="false"/>
                    <a:lstStyle/>
                    <a:p>
                      <a:pPr algn="ctr">
                        <a:lnSpc>
                          <a:spcPts val="3499"/>
                        </a:lnSpc>
                        <a:defRPr/>
                      </a:pPr>
                      <a:r>
                        <a:rPr lang="en-US" sz="2499">
                          <a:solidFill>
                            <a:srgbClr val="151F27"/>
                          </a:solidFill>
                          <a:latin typeface="Codec Pro Bold"/>
                        </a:rPr>
                        <a:t>OFFERS </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220"/>
                        </a:lnSpc>
                        <a:defRPr/>
                      </a:pPr>
                      <a:r>
                        <a:rPr lang="en-US" sz="2300">
                          <a:solidFill>
                            <a:srgbClr val="151F27"/>
                          </a:solidFill>
                          <a:latin typeface="Codec Pro Bold"/>
                        </a:rPr>
                        <a:t> 5 LAKH</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667127">
                <a:tc>
                  <a:txBody>
                    <a:bodyPr anchor="t" rtlCol="false"/>
                    <a:lstStyle/>
                    <a:p>
                      <a:pPr algn="ctr">
                        <a:lnSpc>
                          <a:spcPts val="3359"/>
                        </a:lnSpc>
                        <a:defRPr/>
                      </a:pPr>
                      <a:r>
                        <a:rPr lang="en-US" sz="2400">
                          <a:solidFill>
                            <a:srgbClr val="151F27"/>
                          </a:solidFill>
                          <a:latin typeface="Codec Pro Bold"/>
                        </a:rPr>
                        <a:t>MARKETING EXPENSE</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220"/>
                        </a:lnSpc>
                        <a:defRPr/>
                      </a:pPr>
                      <a:r>
                        <a:rPr lang="en-US" sz="2300">
                          <a:solidFill>
                            <a:srgbClr val="151F27"/>
                          </a:solidFill>
                          <a:latin typeface="Codec Pro Bold"/>
                        </a:rPr>
                        <a:t>10 LAKH</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724309">
                <a:tc>
                  <a:txBody>
                    <a:bodyPr anchor="t" rtlCol="false"/>
                    <a:lstStyle/>
                    <a:p>
                      <a:pPr algn="ctr">
                        <a:lnSpc>
                          <a:spcPts val="3640"/>
                        </a:lnSpc>
                        <a:defRPr/>
                      </a:pPr>
                      <a:r>
                        <a:rPr lang="en-US" sz="2600">
                          <a:solidFill>
                            <a:srgbClr val="151F27"/>
                          </a:solidFill>
                          <a:latin typeface="Codec Pro Bold"/>
                        </a:rPr>
                        <a:t>TECH SALARIES FOR 1 YEAR </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220"/>
                        </a:lnSpc>
                        <a:defRPr/>
                      </a:pPr>
                      <a:r>
                        <a:rPr lang="en-US" sz="2300">
                          <a:solidFill>
                            <a:srgbClr val="151F27"/>
                          </a:solidFill>
                          <a:latin typeface="Codec Pro Bold"/>
                        </a:rPr>
                        <a:t>12 LAKH </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1086463">
                <a:tc>
                  <a:txBody>
                    <a:bodyPr anchor="t" rtlCol="false"/>
                    <a:lstStyle/>
                    <a:p>
                      <a:pPr algn="ctr">
                        <a:lnSpc>
                          <a:spcPts val="3359"/>
                        </a:lnSpc>
                        <a:defRPr/>
                      </a:pPr>
                      <a:endParaRPr lang="en-US" sz="1100"/>
                    </a:p>
                    <a:p>
                      <a:pPr algn="ctr">
                        <a:lnSpc>
                          <a:spcPts val="3359"/>
                        </a:lnSpc>
                      </a:pPr>
                      <a:r>
                        <a:rPr lang="en-US" sz="2400">
                          <a:solidFill>
                            <a:srgbClr val="151F27"/>
                          </a:solidFill>
                          <a:latin typeface="Codec Pro Bold"/>
                        </a:rPr>
                        <a:t>SALARIES FOR TELECALLER</a:t>
                      </a:r>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2.4 LAKH</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667127">
                <a:tc>
                  <a:txBody>
                    <a:bodyPr anchor="t" rtlCol="false"/>
                    <a:lstStyle/>
                    <a:p>
                      <a:pPr algn="ctr">
                        <a:lnSpc>
                          <a:spcPts val="3359"/>
                        </a:lnSpc>
                        <a:defRPr/>
                      </a:pPr>
                      <a:r>
                        <a:rPr lang="en-US" sz="2400">
                          <a:solidFill>
                            <a:srgbClr val="151F27"/>
                          </a:solidFill>
                          <a:latin typeface="Codec Pro Bold"/>
                        </a:rPr>
                        <a:t>OPERATING EXPENSE</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079"/>
                        </a:lnSpc>
                        <a:defRPr/>
                      </a:pPr>
                      <a:r>
                        <a:rPr lang="en-US" sz="2199">
                          <a:solidFill>
                            <a:srgbClr val="151F27"/>
                          </a:solidFill>
                          <a:latin typeface="Codec Pro Bold"/>
                        </a:rPr>
                        <a:t>10 LAKH</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743370">
                <a:tc>
                  <a:txBody>
                    <a:bodyPr anchor="t" rtlCol="false"/>
                    <a:lstStyle/>
                    <a:p>
                      <a:pPr algn="ctr">
                        <a:lnSpc>
                          <a:spcPts val="3779"/>
                        </a:lnSpc>
                        <a:defRPr/>
                      </a:pPr>
                      <a:r>
                        <a:rPr lang="en-US" sz="2700">
                          <a:solidFill>
                            <a:srgbClr val="151F27"/>
                          </a:solidFill>
                          <a:latin typeface="Codec Pro Bold"/>
                        </a:rPr>
                        <a:t>TOTAL</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74 LAKHS</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bl>
          </a:graphicData>
        </a:graphic>
      </p:graphicFrame>
      <p:sp>
        <p:nvSpPr>
          <p:cNvPr name="Freeform 6" id="6"/>
          <p:cNvSpPr/>
          <p:nvPr/>
        </p:nvSpPr>
        <p:spPr>
          <a:xfrm flipH="false" flipV="false" rot="3264130">
            <a:off x="16244947" y="-1607696"/>
            <a:ext cx="3215393" cy="3215393"/>
          </a:xfrm>
          <a:custGeom>
            <a:avLst/>
            <a:gdLst/>
            <a:ahLst/>
            <a:cxnLst/>
            <a:rect r="r" b="b" t="t" l="l"/>
            <a:pathLst>
              <a:path h="3215393" w="3215393">
                <a:moveTo>
                  <a:pt x="0" y="0"/>
                </a:moveTo>
                <a:lnTo>
                  <a:pt x="3215393" y="0"/>
                </a:lnTo>
                <a:lnTo>
                  <a:pt x="3215393" y="3215392"/>
                </a:lnTo>
                <a:lnTo>
                  <a:pt x="0" y="32153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4634482" y="496889"/>
            <a:ext cx="3106646" cy="722013"/>
            <a:chOff x="0" y="0"/>
            <a:chExt cx="2343698" cy="544697"/>
          </a:xfrm>
        </p:grpSpPr>
        <p:sp>
          <p:nvSpPr>
            <p:cNvPr name="Freeform 8" id="8"/>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9" id="9"/>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6" action="ppaction://hlinksldjump"/>
                </a:rPr>
                <a:t>BACK TO AGENDA PAGE</a:t>
              </a:r>
            </a:p>
          </p:txBody>
        </p:sp>
      </p:grpSp>
      <p:graphicFrame>
        <p:nvGraphicFramePr>
          <p:cNvPr name="Table 10" id="10"/>
          <p:cNvGraphicFramePr>
            <a:graphicFrameLocks noGrp="true"/>
          </p:cNvGraphicFramePr>
          <p:nvPr/>
        </p:nvGraphicFramePr>
        <p:xfrm>
          <a:off x="618289" y="9258300"/>
          <a:ext cx="16230600" cy="1208791"/>
        </p:xfrm>
        <a:graphic>
          <a:graphicData uri="http://schemas.openxmlformats.org/drawingml/2006/table">
            <a:tbl>
              <a:tblPr/>
              <a:tblGrid>
                <a:gridCol w="16230600"/>
              </a:tblGrid>
              <a:tr h="1208791">
                <a:tc>
                  <a:txBody>
                    <a:bodyPr anchor="t" rtlCol="false"/>
                    <a:lstStyle/>
                    <a:p>
                      <a:pPr algn="ctr">
                        <a:lnSpc>
                          <a:spcPts val="4200"/>
                        </a:lnSpc>
                        <a:defRPr/>
                      </a:pPr>
                      <a:r>
                        <a:rPr lang="en-US" sz="3000">
                          <a:solidFill>
                            <a:srgbClr val="FFFFFF"/>
                          </a:solidFill>
                          <a:latin typeface="Codec Pro"/>
                        </a:rPr>
                        <a:t>26 LAKH FOR BUFFER AND UNFORSEEN EXPENSES</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r>
            </a:tbl>
          </a:graphicData>
        </a:graphic>
      </p:graphicFrame>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53922" y="264504"/>
            <a:ext cx="20096184" cy="954398"/>
          </a:xfrm>
          <a:prstGeom prst="rect">
            <a:avLst/>
          </a:prstGeom>
        </p:spPr>
        <p:txBody>
          <a:bodyPr anchor="t" rtlCol="false" tIns="0" lIns="0" bIns="0" rIns="0">
            <a:spAutoFit/>
          </a:bodyPr>
          <a:lstStyle/>
          <a:p>
            <a:pPr>
              <a:lnSpc>
                <a:spcPts val="6911"/>
              </a:lnSpc>
            </a:pPr>
            <a:r>
              <a:rPr lang="en-US" sz="5759">
                <a:solidFill>
                  <a:srgbClr val="151F27"/>
                </a:solidFill>
                <a:latin typeface="Codec Pro ExtraBold"/>
              </a:rPr>
              <a:t>ROI ANALYSIS [ ROUGH ESTIMATION]</a:t>
            </a:r>
          </a:p>
        </p:txBody>
      </p:sp>
      <p:sp>
        <p:nvSpPr>
          <p:cNvPr name="Freeform 3" id="3"/>
          <p:cNvSpPr/>
          <p:nvPr/>
        </p:nvSpPr>
        <p:spPr>
          <a:xfrm flipH="false" flipV="false" rot="2187408">
            <a:off x="16008266" y="7799530"/>
            <a:ext cx="3534794" cy="3534794"/>
          </a:xfrm>
          <a:custGeom>
            <a:avLst/>
            <a:gdLst/>
            <a:ahLst/>
            <a:cxnLst/>
            <a:rect r="r" b="b" t="t" l="l"/>
            <a:pathLst>
              <a:path h="3534794" w="3534794">
                <a:moveTo>
                  <a:pt x="0" y="0"/>
                </a:moveTo>
                <a:lnTo>
                  <a:pt x="3534795" y="0"/>
                </a:lnTo>
                <a:lnTo>
                  <a:pt x="3534795" y="3534794"/>
                </a:lnTo>
                <a:lnTo>
                  <a:pt x="0" y="35347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255265">
            <a:off x="-3444520" y="6773769"/>
            <a:ext cx="5482777" cy="5482777"/>
          </a:xfrm>
          <a:custGeom>
            <a:avLst/>
            <a:gdLst/>
            <a:ahLst/>
            <a:cxnLst/>
            <a:rect r="r" b="b" t="t" l="l"/>
            <a:pathLst>
              <a:path h="5482777" w="5482777">
                <a:moveTo>
                  <a:pt x="0" y="0"/>
                </a:moveTo>
                <a:lnTo>
                  <a:pt x="5482777" y="0"/>
                </a:lnTo>
                <a:lnTo>
                  <a:pt x="5482777" y="5482777"/>
                </a:lnTo>
                <a:lnTo>
                  <a:pt x="0" y="54827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aphicFrame>
        <p:nvGraphicFramePr>
          <p:cNvPr name="Table 5" id="5"/>
          <p:cNvGraphicFramePr>
            <a:graphicFrameLocks noGrp="true"/>
          </p:cNvGraphicFramePr>
          <p:nvPr/>
        </p:nvGraphicFramePr>
        <p:xfrm>
          <a:off x="0" y="1325648"/>
          <a:ext cx="17259300" cy="6945686"/>
        </p:xfrm>
        <a:graphic>
          <a:graphicData uri="http://schemas.openxmlformats.org/drawingml/2006/table">
            <a:tbl>
              <a:tblPr/>
              <a:tblGrid>
                <a:gridCol w="7336233"/>
                <a:gridCol w="9923067"/>
              </a:tblGrid>
              <a:tr h="1200973">
                <a:tc>
                  <a:txBody>
                    <a:bodyPr anchor="t" rtlCol="false"/>
                    <a:lstStyle/>
                    <a:p>
                      <a:pPr algn="ctr">
                        <a:lnSpc>
                          <a:spcPts val="6299"/>
                        </a:lnSpc>
                        <a:defRPr/>
                      </a:pPr>
                      <a:r>
                        <a:rPr lang="en-US" sz="4500">
                          <a:solidFill>
                            <a:srgbClr val="000000"/>
                          </a:solidFill>
                          <a:latin typeface="Codec Pro Bold"/>
                        </a:rPr>
                        <a:t>ROI</a:t>
                      </a:r>
                      <a:endParaRPr lang="en-US" sz="1100"/>
                    </a:p>
                  </a:txBody>
                  <a:tcPr marL="28575" marR="28575" marT="28575" marB="28575" anchor="ctr">
                    <a:lnL cmpd="sng" algn="ctr" cap="flat" w="0">
                      <a:solidFill>
                        <a:srgbClr val="FFFFFF"/>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95F1"/>
                    </a:solidFill>
                  </a:tcPr>
                </a:tc>
                <a:tc>
                  <a:txBody>
                    <a:bodyPr anchor="t" rtlCol="false"/>
                    <a:lstStyle/>
                    <a:p>
                      <a:pPr algn="ctr">
                        <a:lnSpc>
                          <a:spcPts val="4900"/>
                        </a:lnSpc>
                        <a:defRPr/>
                      </a:pPr>
                      <a:r>
                        <a:rPr lang="en-US" sz="3500">
                          <a:solidFill>
                            <a:srgbClr val="000000"/>
                          </a:solidFill>
                          <a:latin typeface="Codec Pro Bold"/>
                        </a:rPr>
                        <a:t>SAY 10% EQUITY FOR 1 CR</a:t>
                      </a:r>
                      <a:endParaRPr lang="en-US" sz="1100"/>
                    </a:p>
                  </a:txBody>
                  <a:tcPr marL="28575" marR="28575" marT="28575" marB="28575" anchor="ctr">
                    <a:lnL cmpd="sng" algn="ctr" cap="flat" w="0">
                      <a:solidFill>
                        <a:srgbClr val="FFFFFF"/>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95F1"/>
                    </a:solidFill>
                  </a:tcPr>
                </a:tc>
              </a:tr>
              <a:tr h="724397">
                <a:tc>
                  <a:txBody>
                    <a:bodyPr anchor="t" rtlCol="false"/>
                    <a:lstStyle/>
                    <a:p>
                      <a:pPr algn="ctr">
                        <a:lnSpc>
                          <a:spcPts val="3640"/>
                        </a:lnSpc>
                        <a:defRPr/>
                      </a:pPr>
                      <a:r>
                        <a:rPr lang="en-US" sz="2600">
                          <a:solidFill>
                            <a:srgbClr val="151F27"/>
                          </a:solidFill>
                          <a:latin typeface="Codec Pro Bold"/>
                        </a:rPr>
                        <a:t>FINANCIAL YEAR 2025 ( Q3 AND Q4) </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499"/>
                        </a:lnSpc>
                        <a:defRPr/>
                      </a:pPr>
                      <a:r>
                        <a:rPr lang="en-US" sz="2499">
                          <a:solidFill>
                            <a:srgbClr val="151F27"/>
                          </a:solidFill>
                          <a:latin typeface="Codec Pro Bold"/>
                        </a:rPr>
                        <a:t>NO GAIN+ VALUATION OF 10℅ ON 1 CR</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724397">
                <a:tc>
                  <a:txBody>
                    <a:bodyPr anchor="t" rtlCol="false"/>
                    <a:lstStyle/>
                    <a:p>
                      <a:pPr algn="ctr">
                        <a:lnSpc>
                          <a:spcPts val="3640"/>
                        </a:lnSpc>
                        <a:defRPr/>
                      </a:pPr>
                      <a:r>
                        <a:rPr lang="en-US" sz="2600">
                          <a:solidFill>
                            <a:srgbClr val="151F27"/>
                          </a:solidFill>
                          <a:latin typeface="Codec Pro Bold"/>
                        </a:rPr>
                        <a:t>FINANCIAL YEAR 2026 (Q1 AND Q2)</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499"/>
                        </a:lnSpc>
                        <a:defRPr/>
                      </a:pPr>
                      <a:r>
                        <a:rPr lang="en-US" sz="2499">
                          <a:solidFill>
                            <a:srgbClr val="151F27"/>
                          </a:solidFill>
                          <a:latin typeface="Codec Pro Bold"/>
                        </a:rPr>
                        <a:t>NO GAIN + VALUATION OF 10℅ ON 1 CR</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772054">
                <a:tc>
                  <a:txBody>
                    <a:bodyPr anchor="t" rtlCol="false"/>
                    <a:lstStyle/>
                    <a:p>
                      <a:pPr algn="ctr">
                        <a:lnSpc>
                          <a:spcPts val="3499"/>
                        </a:lnSpc>
                        <a:defRPr/>
                      </a:pPr>
                      <a:r>
                        <a:rPr lang="en-US" sz="2499">
                          <a:solidFill>
                            <a:srgbClr val="151F27"/>
                          </a:solidFill>
                          <a:latin typeface="Codec Pro Bold"/>
                        </a:rPr>
                        <a:t>FINANCIAL YEAR 2026 ( Q3 AND Q4)</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3919"/>
                        </a:lnSpc>
                        <a:defRPr/>
                      </a:pPr>
                      <a:r>
                        <a:rPr lang="en-US" sz="2799">
                          <a:solidFill>
                            <a:srgbClr val="151F27"/>
                          </a:solidFill>
                          <a:latin typeface="Codec Pro Bold"/>
                        </a:rPr>
                        <a:t>22.47% + VALUATION OF 10% ON 1 CR</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909911">
                <a:tc>
                  <a:txBody>
                    <a:bodyPr anchor="t" rtlCol="false"/>
                    <a:lstStyle/>
                    <a:p>
                      <a:pPr algn="ctr">
                        <a:lnSpc>
                          <a:spcPts val="3640"/>
                        </a:lnSpc>
                        <a:defRPr/>
                      </a:pPr>
                      <a:r>
                        <a:rPr lang="en-US" sz="2600">
                          <a:solidFill>
                            <a:srgbClr val="151F27"/>
                          </a:solidFill>
                          <a:latin typeface="Codec Pro Bold"/>
                        </a:rPr>
                        <a:t>TOTAL </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c>
                  <a:txBody>
                    <a:bodyPr anchor="t" rtlCol="false"/>
                    <a:lstStyle/>
                    <a:p>
                      <a:pPr algn="ctr">
                        <a:lnSpc>
                          <a:spcPts val="4339"/>
                        </a:lnSpc>
                        <a:defRPr/>
                      </a:pPr>
                      <a:r>
                        <a:rPr lang="en-US" sz="3099">
                          <a:solidFill>
                            <a:srgbClr val="151F27"/>
                          </a:solidFill>
                          <a:latin typeface="Codec Pro Bold"/>
                        </a:rPr>
                        <a:t>1.5 CR FOR 1 CR</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82CCFA"/>
                    </a:solidFill>
                  </a:tcPr>
                </a:tc>
              </a:tr>
              <a:tr h="904445">
                <a:tc>
                  <a:txBody>
                    <a:bodyPr anchor="t" rtlCol="false"/>
                    <a:lstStyle/>
                    <a:p>
                      <a:pPr algn="ctr">
                        <a:lnSpc>
                          <a:spcPts val="3640"/>
                        </a:lnSpc>
                        <a:defRPr/>
                      </a:pPr>
                      <a:r>
                        <a:rPr lang="en-US" sz="2600">
                          <a:solidFill>
                            <a:srgbClr val="151F27"/>
                          </a:solidFill>
                          <a:latin typeface="Codec Pro Bold"/>
                        </a:rPr>
                        <a:t>ROI </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359"/>
                        </a:lnSpc>
                        <a:defRPr/>
                      </a:pPr>
                      <a:r>
                        <a:rPr lang="en-US" sz="2400">
                          <a:solidFill>
                            <a:srgbClr val="151F27"/>
                          </a:solidFill>
                          <a:latin typeface="Codec Pro Bold"/>
                        </a:rPr>
                        <a:t>3.2 [DOUBLING RATE]</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743460">
                <a:tc>
                  <a:txBody>
                    <a:bodyPr anchor="t" rtlCol="false"/>
                    <a:lstStyle/>
                    <a:p>
                      <a:pPr algn="ctr">
                        <a:lnSpc>
                          <a:spcPts val="3779"/>
                        </a:lnSpc>
                        <a:defRPr/>
                      </a:pPr>
                      <a:r>
                        <a:rPr lang="en-US" sz="2700">
                          <a:solidFill>
                            <a:srgbClr val="151F27"/>
                          </a:solidFill>
                          <a:latin typeface="Codec Pro Bold"/>
                        </a:rPr>
                        <a:t>CAGR </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22.47%</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r h="966049">
                <a:tc>
                  <a:txBody>
                    <a:bodyPr anchor="t" rtlCol="false"/>
                    <a:lstStyle/>
                    <a:p>
                      <a:pPr algn="ctr">
                        <a:lnSpc>
                          <a:spcPts val="3779"/>
                        </a:lnSpc>
                        <a:defRPr/>
                      </a:pPr>
                      <a:r>
                        <a:rPr lang="en-US" sz="2700">
                          <a:solidFill>
                            <a:srgbClr val="151F27"/>
                          </a:solidFill>
                          <a:latin typeface="Codec Pro Bold"/>
                        </a:rPr>
                        <a:t>SUMMARY </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3079"/>
                        </a:lnSpc>
                        <a:defRPr/>
                      </a:pPr>
                      <a:r>
                        <a:rPr lang="en-US" sz="2199">
                          <a:solidFill>
                            <a:srgbClr val="151F27"/>
                          </a:solidFill>
                          <a:latin typeface="Codec Pro Bold"/>
                        </a:rPr>
                        <a:t>2X RETURN. [ON 1 CR]</a:t>
                      </a:r>
                      <a:endParaRPr lang="en-US" sz="1100"/>
                    </a:p>
                  </a:txBody>
                  <a:tcPr marL="28575" marR="28575" marT="28575" marB="28575"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r>
            </a:tbl>
          </a:graphicData>
        </a:graphic>
      </p:graphicFrame>
      <p:sp>
        <p:nvSpPr>
          <p:cNvPr name="Freeform 6" id="6"/>
          <p:cNvSpPr/>
          <p:nvPr/>
        </p:nvSpPr>
        <p:spPr>
          <a:xfrm flipH="false" flipV="false" rot="3264130">
            <a:off x="16244947" y="-1607696"/>
            <a:ext cx="3215393" cy="3215393"/>
          </a:xfrm>
          <a:custGeom>
            <a:avLst/>
            <a:gdLst/>
            <a:ahLst/>
            <a:cxnLst/>
            <a:rect r="r" b="b" t="t" l="l"/>
            <a:pathLst>
              <a:path h="3215393" w="3215393">
                <a:moveTo>
                  <a:pt x="0" y="0"/>
                </a:moveTo>
                <a:lnTo>
                  <a:pt x="3215393" y="0"/>
                </a:lnTo>
                <a:lnTo>
                  <a:pt x="3215393" y="3215392"/>
                </a:lnTo>
                <a:lnTo>
                  <a:pt x="0" y="32153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4634482" y="496889"/>
            <a:ext cx="3106646" cy="722013"/>
            <a:chOff x="0" y="0"/>
            <a:chExt cx="2343698" cy="544697"/>
          </a:xfrm>
        </p:grpSpPr>
        <p:sp>
          <p:nvSpPr>
            <p:cNvPr name="Freeform 8" id="8"/>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9" id="9"/>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6" action="ppaction://hlinksldjump"/>
                </a:rPr>
                <a:t>BACK TO AGENDA PAGE</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23925"/>
            <a:ext cx="11207657" cy="2238375"/>
          </a:xfrm>
          <a:prstGeom prst="rect">
            <a:avLst/>
          </a:prstGeom>
        </p:spPr>
        <p:txBody>
          <a:bodyPr anchor="t" rtlCol="false" tIns="0" lIns="0" bIns="0" rIns="0">
            <a:spAutoFit/>
          </a:bodyPr>
          <a:lstStyle/>
          <a:p>
            <a:pPr>
              <a:lnSpc>
                <a:spcPts val="8400"/>
              </a:lnSpc>
            </a:pPr>
            <a:r>
              <a:rPr lang="en-US" sz="7000">
                <a:solidFill>
                  <a:srgbClr val="151F27"/>
                </a:solidFill>
                <a:latin typeface="Codec Pro ExtraBold"/>
              </a:rPr>
              <a:t>STRATEGIES TO MOVE AHEAD</a:t>
            </a:r>
          </a:p>
        </p:txBody>
      </p:sp>
      <p:sp>
        <p:nvSpPr>
          <p:cNvPr name="TextBox 3" id="3"/>
          <p:cNvSpPr txBox="true"/>
          <p:nvPr/>
        </p:nvSpPr>
        <p:spPr>
          <a:xfrm rot="0">
            <a:off x="1028700" y="5915025"/>
            <a:ext cx="3364925" cy="542925"/>
          </a:xfrm>
          <a:prstGeom prst="rect">
            <a:avLst/>
          </a:prstGeom>
        </p:spPr>
        <p:txBody>
          <a:bodyPr anchor="t" rtlCol="false" tIns="0" lIns="0" bIns="0" rIns="0">
            <a:spAutoFit/>
          </a:bodyPr>
          <a:lstStyle/>
          <a:p>
            <a:pPr marL="0" indent="0" lvl="0">
              <a:lnSpc>
                <a:spcPts val="3900"/>
              </a:lnSpc>
            </a:pPr>
            <a:r>
              <a:rPr lang="en-US" sz="3000">
                <a:solidFill>
                  <a:srgbClr val="0446F1"/>
                </a:solidFill>
                <a:latin typeface="Codec Pro Bold"/>
              </a:rPr>
              <a:t>Q1</a:t>
            </a:r>
          </a:p>
        </p:txBody>
      </p:sp>
      <p:grpSp>
        <p:nvGrpSpPr>
          <p:cNvPr name="Group 4" id="4"/>
          <p:cNvGrpSpPr/>
          <p:nvPr/>
        </p:nvGrpSpPr>
        <p:grpSpPr>
          <a:xfrm rot="0">
            <a:off x="-14544433" y="7115175"/>
            <a:ext cx="18288000" cy="12701652"/>
            <a:chOff x="0" y="0"/>
            <a:chExt cx="24384000" cy="16935536"/>
          </a:xfrm>
        </p:grpSpPr>
        <p:sp>
          <p:nvSpPr>
            <p:cNvPr name="Freeform 5" id="5"/>
            <p:cNvSpPr/>
            <p:nvPr/>
          </p:nvSpPr>
          <p:spPr>
            <a:xfrm flipH="false" flipV="false" rot="8391773">
              <a:off x="3372732" y="7288327"/>
              <a:ext cx="22873513" cy="2578469"/>
            </a:xfrm>
            <a:custGeom>
              <a:avLst/>
              <a:gdLst/>
              <a:ahLst/>
              <a:cxnLst/>
              <a:rect r="r" b="b" t="t" l="l"/>
              <a:pathLst>
                <a:path h="2578469" w="22873513">
                  <a:moveTo>
                    <a:pt x="0" y="0"/>
                  </a:moveTo>
                  <a:lnTo>
                    <a:pt x="22873513" y="0"/>
                  </a:lnTo>
                  <a:lnTo>
                    <a:pt x="22873513" y="2578468"/>
                  </a:lnTo>
                  <a:lnTo>
                    <a:pt x="0" y="25784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8425986">
              <a:off x="-1799159" y="6989583"/>
              <a:ext cx="22873513" cy="2578469"/>
            </a:xfrm>
            <a:custGeom>
              <a:avLst/>
              <a:gdLst/>
              <a:ahLst/>
              <a:cxnLst/>
              <a:rect r="r" b="b" t="t" l="l"/>
              <a:pathLst>
                <a:path h="2578469" w="22873513">
                  <a:moveTo>
                    <a:pt x="22873513" y="0"/>
                  </a:moveTo>
                  <a:lnTo>
                    <a:pt x="0" y="0"/>
                  </a:lnTo>
                  <a:lnTo>
                    <a:pt x="0" y="2578469"/>
                  </a:lnTo>
                  <a:lnTo>
                    <a:pt x="22873513" y="2578469"/>
                  </a:lnTo>
                  <a:lnTo>
                    <a:pt x="22873513"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7" id="7"/>
          <p:cNvSpPr txBox="true"/>
          <p:nvPr/>
        </p:nvSpPr>
        <p:spPr>
          <a:xfrm rot="0">
            <a:off x="1028700" y="6766179"/>
            <a:ext cx="3364925" cy="1582420"/>
          </a:xfrm>
          <a:prstGeom prst="rect">
            <a:avLst/>
          </a:prstGeom>
        </p:spPr>
        <p:txBody>
          <a:bodyPr anchor="t" rtlCol="false" tIns="0" lIns="0" bIns="0" rIns="0">
            <a:spAutoFit/>
          </a:bodyPr>
          <a:lstStyle/>
          <a:p>
            <a:pPr marL="0" indent="0" lvl="0">
              <a:lnSpc>
                <a:spcPts val="3080"/>
              </a:lnSpc>
              <a:spcBef>
                <a:spcPct val="0"/>
              </a:spcBef>
            </a:pPr>
            <a:r>
              <a:rPr lang="en-US" sz="2200">
                <a:solidFill>
                  <a:srgbClr val="151F27"/>
                </a:solidFill>
                <a:latin typeface="Codec Pro Bold"/>
              </a:rPr>
              <a:t>Partnered with hospitals, GPs, and clinics to acquire patients, and offer then discounts</a:t>
            </a:r>
          </a:p>
        </p:txBody>
      </p:sp>
      <p:sp>
        <p:nvSpPr>
          <p:cNvPr name="TextBox 8" id="8"/>
          <p:cNvSpPr txBox="true"/>
          <p:nvPr/>
        </p:nvSpPr>
        <p:spPr>
          <a:xfrm rot="0">
            <a:off x="5317258" y="5915025"/>
            <a:ext cx="3364925" cy="542925"/>
          </a:xfrm>
          <a:prstGeom prst="rect">
            <a:avLst/>
          </a:prstGeom>
        </p:spPr>
        <p:txBody>
          <a:bodyPr anchor="t" rtlCol="false" tIns="0" lIns="0" bIns="0" rIns="0">
            <a:spAutoFit/>
          </a:bodyPr>
          <a:lstStyle/>
          <a:p>
            <a:pPr algn="l" marL="0" indent="0" lvl="0">
              <a:lnSpc>
                <a:spcPts val="3900"/>
              </a:lnSpc>
              <a:spcBef>
                <a:spcPct val="0"/>
              </a:spcBef>
            </a:pPr>
            <a:r>
              <a:rPr lang="en-US" sz="3000" u="none">
                <a:solidFill>
                  <a:srgbClr val="0446F1"/>
                </a:solidFill>
                <a:latin typeface="Codec Pro Bold"/>
              </a:rPr>
              <a:t>Q2</a:t>
            </a:r>
          </a:p>
        </p:txBody>
      </p:sp>
      <p:sp>
        <p:nvSpPr>
          <p:cNvPr name="TextBox 9" id="9"/>
          <p:cNvSpPr txBox="true"/>
          <p:nvPr/>
        </p:nvSpPr>
        <p:spPr>
          <a:xfrm rot="0">
            <a:off x="5317258" y="6766179"/>
            <a:ext cx="3364925" cy="1191895"/>
          </a:xfrm>
          <a:prstGeom prst="rect">
            <a:avLst/>
          </a:prstGeom>
        </p:spPr>
        <p:txBody>
          <a:bodyPr anchor="t" rtlCol="false" tIns="0" lIns="0" bIns="0" rIns="0">
            <a:spAutoFit/>
          </a:bodyPr>
          <a:lstStyle/>
          <a:p>
            <a:pPr marL="0" indent="0" lvl="0">
              <a:lnSpc>
                <a:spcPts val="3080"/>
              </a:lnSpc>
              <a:spcBef>
                <a:spcPct val="0"/>
              </a:spcBef>
            </a:pPr>
            <a:r>
              <a:rPr lang="en-US" sz="2200">
                <a:solidFill>
                  <a:srgbClr val="151F27"/>
                </a:solidFill>
                <a:latin typeface="Codec Pro Bold"/>
              </a:rPr>
              <a:t>Partnered with banks to provide instant and easy loans to patients</a:t>
            </a:r>
          </a:p>
        </p:txBody>
      </p:sp>
      <p:sp>
        <p:nvSpPr>
          <p:cNvPr name="TextBox 10" id="10"/>
          <p:cNvSpPr txBox="true"/>
          <p:nvPr/>
        </p:nvSpPr>
        <p:spPr>
          <a:xfrm rot="0">
            <a:off x="13894375" y="5915025"/>
            <a:ext cx="3364925" cy="542925"/>
          </a:xfrm>
          <a:prstGeom prst="rect">
            <a:avLst/>
          </a:prstGeom>
        </p:spPr>
        <p:txBody>
          <a:bodyPr anchor="t" rtlCol="false" tIns="0" lIns="0" bIns="0" rIns="0">
            <a:spAutoFit/>
          </a:bodyPr>
          <a:lstStyle/>
          <a:p>
            <a:pPr algn="l" marL="0" indent="0" lvl="0">
              <a:lnSpc>
                <a:spcPts val="3900"/>
              </a:lnSpc>
              <a:spcBef>
                <a:spcPct val="0"/>
              </a:spcBef>
            </a:pPr>
            <a:r>
              <a:rPr lang="en-US" sz="3000" u="none">
                <a:solidFill>
                  <a:srgbClr val="0446F1"/>
                </a:solidFill>
                <a:latin typeface="Codec Pro Bold"/>
              </a:rPr>
              <a:t>PRESENT</a:t>
            </a:r>
          </a:p>
        </p:txBody>
      </p:sp>
      <p:sp>
        <p:nvSpPr>
          <p:cNvPr name="TextBox 11" id="11"/>
          <p:cNvSpPr txBox="true"/>
          <p:nvPr/>
        </p:nvSpPr>
        <p:spPr>
          <a:xfrm rot="0">
            <a:off x="13890744" y="6542976"/>
            <a:ext cx="3364925" cy="3535045"/>
          </a:xfrm>
          <a:prstGeom prst="rect">
            <a:avLst/>
          </a:prstGeom>
        </p:spPr>
        <p:txBody>
          <a:bodyPr anchor="t" rtlCol="false" tIns="0" lIns="0" bIns="0" rIns="0">
            <a:spAutoFit/>
          </a:bodyPr>
          <a:lstStyle/>
          <a:p>
            <a:pPr marL="0" indent="0" lvl="0">
              <a:lnSpc>
                <a:spcPts val="3080"/>
              </a:lnSpc>
              <a:spcBef>
                <a:spcPct val="0"/>
              </a:spcBef>
            </a:pPr>
            <a:r>
              <a:rPr lang="en-US" sz="2200">
                <a:solidFill>
                  <a:srgbClr val="151F27"/>
                </a:solidFill>
                <a:latin typeface="Codec Pro Bold"/>
              </a:rPr>
              <a:t>Since there will be stickiness we will they will book more tests/surgeries via our app to get medical discounts, even if they will not take loans, for which we will get a commission</a:t>
            </a:r>
          </a:p>
        </p:txBody>
      </p:sp>
      <p:sp>
        <p:nvSpPr>
          <p:cNvPr name="TextBox 12" id="12"/>
          <p:cNvSpPr txBox="true"/>
          <p:nvPr/>
        </p:nvSpPr>
        <p:spPr>
          <a:xfrm rot="0">
            <a:off x="9605817" y="5915025"/>
            <a:ext cx="3364925" cy="542925"/>
          </a:xfrm>
          <a:prstGeom prst="rect">
            <a:avLst/>
          </a:prstGeom>
        </p:spPr>
        <p:txBody>
          <a:bodyPr anchor="t" rtlCol="false" tIns="0" lIns="0" bIns="0" rIns="0">
            <a:spAutoFit/>
          </a:bodyPr>
          <a:lstStyle/>
          <a:p>
            <a:pPr algn="l" marL="0" indent="0" lvl="0">
              <a:lnSpc>
                <a:spcPts val="3900"/>
              </a:lnSpc>
              <a:spcBef>
                <a:spcPct val="0"/>
              </a:spcBef>
            </a:pPr>
            <a:r>
              <a:rPr lang="en-US" sz="3000" u="none">
                <a:solidFill>
                  <a:srgbClr val="0446F1"/>
                </a:solidFill>
                <a:latin typeface="Codec Pro Bold"/>
              </a:rPr>
              <a:t>Q3</a:t>
            </a:r>
          </a:p>
        </p:txBody>
      </p:sp>
      <p:sp>
        <p:nvSpPr>
          <p:cNvPr name="TextBox 13" id="13"/>
          <p:cNvSpPr txBox="true"/>
          <p:nvPr/>
        </p:nvSpPr>
        <p:spPr>
          <a:xfrm rot="0">
            <a:off x="9605817" y="6766179"/>
            <a:ext cx="3364925" cy="2753995"/>
          </a:xfrm>
          <a:prstGeom prst="rect">
            <a:avLst/>
          </a:prstGeom>
        </p:spPr>
        <p:txBody>
          <a:bodyPr anchor="t" rtlCol="false" tIns="0" lIns="0" bIns="0" rIns="0">
            <a:spAutoFit/>
          </a:bodyPr>
          <a:lstStyle/>
          <a:p>
            <a:pPr marL="0" indent="0" lvl="0">
              <a:lnSpc>
                <a:spcPts val="3080"/>
              </a:lnSpc>
              <a:spcBef>
                <a:spcPct val="0"/>
              </a:spcBef>
            </a:pPr>
            <a:r>
              <a:rPr lang="en-US" sz="2200">
                <a:solidFill>
                  <a:srgbClr val="151F27"/>
                </a:solidFill>
                <a:latin typeface="Codec Pro Bold"/>
              </a:rPr>
              <a:t>Giving credits from commission to add customer stickiness on the platform, credits will be used to buy medicines and get tests done. </a:t>
            </a:r>
          </a:p>
        </p:txBody>
      </p:sp>
      <p:sp>
        <p:nvSpPr>
          <p:cNvPr name="AutoShape 14" id="14"/>
          <p:cNvSpPr/>
          <p:nvPr/>
        </p:nvSpPr>
        <p:spPr>
          <a:xfrm rot="0">
            <a:off x="1028700" y="5105400"/>
            <a:ext cx="16230600" cy="0"/>
          </a:xfrm>
          <a:prstGeom prst="line">
            <a:avLst/>
          </a:prstGeom>
          <a:ln cap="rnd" w="19050">
            <a:solidFill>
              <a:srgbClr val="0446F1"/>
            </a:solidFill>
            <a:prstDash val="solid"/>
            <a:headEnd type="none" len="sm" w="sm"/>
            <a:tailEnd type="none" len="sm" w="sm"/>
          </a:ln>
        </p:spPr>
      </p:sp>
      <p:sp>
        <p:nvSpPr>
          <p:cNvPr name="Freeform 15" id="15"/>
          <p:cNvSpPr/>
          <p:nvPr/>
        </p:nvSpPr>
        <p:spPr>
          <a:xfrm flipH="false" flipV="false" rot="0">
            <a:off x="1028700" y="4882224"/>
            <a:ext cx="465402" cy="465402"/>
          </a:xfrm>
          <a:custGeom>
            <a:avLst/>
            <a:gdLst/>
            <a:ahLst/>
            <a:cxnLst/>
            <a:rect r="r" b="b" t="t" l="l"/>
            <a:pathLst>
              <a:path h="465402" w="465402">
                <a:moveTo>
                  <a:pt x="0" y="0"/>
                </a:moveTo>
                <a:lnTo>
                  <a:pt x="465402" y="0"/>
                </a:lnTo>
                <a:lnTo>
                  <a:pt x="465402" y="465402"/>
                </a:lnTo>
                <a:lnTo>
                  <a:pt x="0" y="4654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5317258" y="4882224"/>
            <a:ext cx="465402" cy="465402"/>
          </a:xfrm>
          <a:custGeom>
            <a:avLst/>
            <a:gdLst/>
            <a:ahLst/>
            <a:cxnLst/>
            <a:rect r="r" b="b" t="t" l="l"/>
            <a:pathLst>
              <a:path h="465402" w="465402">
                <a:moveTo>
                  <a:pt x="0" y="0"/>
                </a:moveTo>
                <a:lnTo>
                  <a:pt x="465402" y="0"/>
                </a:lnTo>
                <a:lnTo>
                  <a:pt x="465402" y="465402"/>
                </a:lnTo>
                <a:lnTo>
                  <a:pt x="0" y="4654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9605817" y="4882224"/>
            <a:ext cx="465402" cy="465402"/>
          </a:xfrm>
          <a:custGeom>
            <a:avLst/>
            <a:gdLst/>
            <a:ahLst/>
            <a:cxnLst/>
            <a:rect r="r" b="b" t="t" l="l"/>
            <a:pathLst>
              <a:path h="465402" w="465402">
                <a:moveTo>
                  <a:pt x="0" y="0"/>
                </a:moveTo>
                <a:lnTo>
                  <a:pt x="465402" y="0"/>
                </a:lnTo>
                <a:lnTo>
                  <a:pt x="465402" y="465402"/>
                </a:lnTo>
                <a:lnTo>
                  <a:pt x="0" y="4654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13890744" y="4882224"/>
            <a:ext cx="465402" cy="465402"/>
          </a:xfrm>
          <a:custGeom>
            <a:avLst/>
            <a:gdLst/>
            <a:ahLst/>
            <a:cxnLst/>
            <a:rect r="r" b="b" t="t" l="l"/>
            <a:pathLst>
              <a:path h="465402" w="465402">
                <a:moveTo>
                  <a:pt x="0" y="0"/>
                </a:moveTo>
                <a:lnTo>
                  <a:pt x="465401" y="0"/>
                </a:lnTo>
                <a:lnTo>
                  <a:pt x="465401" y="465402"/>
                </a:lnTo>
                <a:lnTo>
                  <a:pt x="0" y="4654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9" id="19"/>
          <p:cNvGrpSpPr/>
          <p:nvPr/>
        </p:nvGrpSpPr>
        <p:grpSpPr>
          <a:xfrm rot="0">
            <a:off x="14252341" y="-4672966"/>
            <a:ext cx="13712535" cy="9555190"/>
            <a:chOff x="0" y="0"/>
            <a:chExt cx="18283380" cy="12740253"/>
          </a:xfrm>
        </p:grpSpPr>
        <p:sp>
          <p:nvSpPr>
            <p:cNvPr name="Freeform 20" id="20"/>
            <p:cNvSpPr/>
            <p:nvPr/>
          </p:nvSpPr>
          <p:spPr>
            <a:xfrm flipH="false" flipV="false" rot="8390896">
              <a:off x="2511724" y="5496707"/>
              <a:ext cx="17170841" cy="1935622"/>
            </a:xfrm>
            <a:custGeom>
              <a:avLst/>
              <a:gdLst/>
              <a:ahLst/>
              <a:cxnLst/>
              <a:rect r="r" b="b" t="t" l="l"/>
              <a:pathLst>
                <a:path h="1935622" w="17170841">
                  <a:moveTo>
                    <a:pt x="0" y="0"/>
                  </a:moveTo>
                  <a:lnTo>
                    <a:pt x="17170841" y="0"/>
                  </a:lnTo>
                  <a:lnTo>
                    <a:pt x="17170841" y="1935622"/>
                  </a:lnTo>
                  <a:lnTo>
                    <a:pt x="0" y="19356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true" flipV="false" rot="8411372">
              <a:off x="-1370746" y="5272444"/>
              <a:ext cx="17170841" cy="1935622"/>
            </a:xfrm>
            <a:custGeom>
              <a:avLst/>
              <a:gdLst/>
              <a:ahLst/>
              <a:cxnLst/>
              <a:rect r="r" b="b" t="t" l="l"/>
              <a:pathLst>
                <a:path h="1935622" w="17170841">
                  <a:moveTo>
                    <a:pt x="17170841" y="0"/>
                  </a:moveTo>
                  <a:lnTo>
                    <a:pt x="0" y="0"/>
                  </a:lnTo>
                  <a:lnTo>
                    <a:pt x="0" y="1935622"/>
                  </a:lnTo>
                  <a:lnTo>
                    <a:pt x="17170841" y="1935622"/>
                  </a:lnTo>
                  <a:lnTo>
                    <a:pt x="171708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22" id="22"/>
          <p:cNvGrpSpPr/>
          <p:nvPr/>
        </p:nvGrpSpPr>
        <p:grpSpPr>
          <a:xfrm rot="0">
            <a:off x="14634482" y="496889"/>
            <a:ext cx="3106646" cy="722013"/>
            <a:chOff x="0" y="0"/>
            <a:chExt cx="2343698" cy="544697"/>
          </a:xfrm>
        </p:grpSpPr>
        <p:sp>
          <p:nvSpPr>
            <p:cNvPr name="Freeform 23" id="23"/>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24" id="24"/>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8" action="ppaction://hlinksldjump"/>
                </a:rPr>
                <a:t>BACK TO AGENDA PAGE</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82CCFA"/>
        </a:solidFill>
      </p:bgPr>
    </p:bg>
    <p:spTree>
      <p:nvGrpSpPr>
        <p:cNvPr id="1" name=""/>
        <p:cNvGrpSpPr/>
        <p:nvPr/>
      </p:nvGrpSpPr>
      <p:grpSpPr>
        <a:xfrm>
          <a:off x="0" y="0"/>
          <a:ext cx="0" cy="0"/>
          <a:chOff x="0" y="0"/>
          <a:chExt cx="0" cy="0"/>
        </a:xfrm>
      </p:grpSpPr>
      <p:sp>
        <p:nvSpPr>
          <p:cNvPr name="Freeform 2" id="2"/>
          <p:cNvSpPr/>
          <p:nvPr/>
        </p:nvSpPr>
        <p:spPr>
          <a:xfrm flipH="false" flipV="false" rot="0">
            <a:off x="14011845" y="6099529"/>
            <a:ext cx="8856604" cy="8856604"/>
          </a:xfrm>
          <a:custGeom>
            <a:avLst/>
            <a:gdLst/>
            <a:ahLst/>
            <a:cxnLst/>
            <a:rect r="r" b="b" t="t" l="l"/>
            <a:pathLst>
              <a:path h="8856604" w="8856604">
                <a:moveTo>
                  <a:pt x="0" y="0"/>
                </a:moveTo>
                <a:lnTo>
                  <a:pt x="8856605" y="0"/>
                </a:lnTo>
                <a:lnTo>
                  <a:pt x="8856605" y="8856604"/>
                </a:lnTo>
                <a:lnTo>
                  <a:pt x="0" y="88566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aphicFrame>
        <p:nvGraphicFramePr>
          <p:cNvPr name="Table 3" id="3"/>
          <p:cNvGraphicFramePr>
            <a:graphicFrameLocks noGrp="true"/>
          </p:cNvGraphicFramePr>
          <p:nvPr/>
        </p:nvGraphicFramePr>
        <p:xfrm>
          <a:off x="519972" y="1252116"/>
          <a:ext cx="16235365" cy="9280478"/>
        </p:xfrm>
        <a:graphic>
          <a:graphicData uri="http://schemas.openxmlformats.org/drawingml/2006/table">
            <a:tbl>
              <a:tblPr/>
              <a:tblGrid>
                <a:gridCol w="8130793"/>
                <a:gridCol w="8104572"/>
              </a:tblGrid>
              <a:tr h="1815129">
                <a:tc>
                  <a:txBody>
                    <a:bodyPr anchor="t" rtlCol="false"/>
                    <a:lstStyle/>
                    <a:p>
                      <a:pPr algn="ctr">
                        <a:lnSpc>
                          <a:spcPts val="6019"/>
                        </a:lnSpc>
                        <a:defRPr/>
                      </a:pPr>
                      <a:r>
                        <a:rPr lang="en-US" sz="4299">
                          <a:solidFill>
                            <a:srgbClr val="FFFFFF"/>
                          </a:solidFill>
                          <a:latin typeface="Codec Pro Bold"/>
                        </a:rPr>
                        <a:t>HOSTIPALS</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c>
                  <a:txBody>
                    <a:bodyPr anchor="t" rtlCol="false"/>
                    <a:lstStyle/>
                    <a:p>
                      <a:pPr algn="ctr">
                        <a:lnSpc>
                          <a:spcPts val="4900"/>
                        </a:lnSpc>
                        <a:defRPr/>
                      </a:pPr>
                      <a:r>
                        <a:rPr lang="en-US" sz="3500">
                          <a:solidFill>
                            <a:srgbClr val="FFFFFF"/>
                          </a:solidFill>
                          <a:latin typeface="Codec Pro Bold"/>
                        </a:rPr>
                        <a:t>COMMISSION TABLE </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19050">
                      <a:solidFill>
                        <a:srgbClr val="151F27"/>
                      </a:solidFill>
                      <a:prstDash val="solid"/>
                      <a:round/>
                      <a:headEnd type="none" w="med" len="med"/>
                      <a:tailEnd type="none" w="med" len="med"/>
                    </a:lnB>
                    <a:solidFill>
                      <a:srgbClr val="0446F1"/>
                    </a:solidFill>
                  </a:tcPr>
                </a:tc>
              </a:tr>
              <a:tr h="7465349">
                <a:tc>
                  <a:txBody>
                    <a:bodyPr anchor="t" rtlCol="false"/>
                    <a:lstStyle/>
                    <a:p>
                      <a:pPr algn="ctr">
                        <a:lnSpc>
                          <a:spcPts val="5599"/>
                        </a:lnSpc>
                        <a:defRPr/>
                      </a:pPr>
                      <a:endParaRPr lang="en-US" sz="1100"/>
                    </a:p>
                    <a:p>
                      <a:pPr algn="ctr">
                        <a:lnSpc>
                          <a:spcPts val="5599"/>
                        </a:lnSpc>
                      </a:pPr>
                      <a:r>
                        <a:rPr lang="en-US" sz="3999">
                          <a:solidFill>
                            <a:srgbClr val="151F27"/>
                          </a:solidFill>
                          <a:latin typeface="Codec Pro"/>
                        </a:rPr>
                        <a:t>Asian Hospital </a:t>
                      </a:r>
                    </a:p>
                    <a:p>
                      <a:pPr algn="ctr">
                        <a:lnSpc>
                          <a:spcPts val="5599"/>
                        </a:lnSpc>
                      </a:pPr>
                      <a:r>
                        <a:rPr lang="en-US" sz="3999">
                          <a:solidFill>
                            <a:srgbClr val="151F27"/>
                          </a:solidFill>
                          <a:latin typeface="Codec Pro"/>
                        </a:rPr>
                        <a:t>Pentagon Hospital </a:t>
                      </a:r>
                    </a:p>
                  </a:txBody>
                  <a:tcPr marL="190500" marR="190500" marT="190500" marB="190500" anchor="t">
                    <a:lnL cmpd="sng" algn="ctr" cap="flat" w="9525">
                      <a:solidFill>
                        <a:srgbClr val="151F27"/>
                      </a:solidFill>
                      <a:prstDash val="solid"/>
                      <a:round/>
                      <a:headEnd type="none" w="med" len="med"/>
                      <a:tailEnd type="none" w="med" len="med"/>
                    </a:lnL>
                    <a:lnR cmpd="sng" algn="ctr" cap="flat" w="19050">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4759"/>
                        </a:lnSpc>
                        <a:defRPr/>
                      </a:pPr>
                      <a:endParaRPr lang="en-US" sz="1100"/>
                    </a:p>
                    <a:p>
                      <a:pPr algn="ctr">
                        <a:lnSpc>
                          <a:spcPts val="4759"/>
                        </a:lnSpc>
                      </a:pPr>
                      <a:r>
                        <a:rPr lang="en-US" sz="3399">
                          <a:solidFill>
                            <a:srgbClr val="151F27"/>
                          </a:solidFill>
                          <a:latin typeface="Codec Pro"/>
                        </a:rPr>
                        <a:t>2 to 3%</a:t>
                      </a:r>
                    </a:p>
                    <a:p>
                      <a:pPr algn="ctr">
                        <a:lnSpc>
                          <a:spcPts val="4759"/>
                        </a:lnSpc>
                      </a:pPr>
                      <a:r>
                        <a:rPr lang="en-US" sz="3399">
                          <a:solidFill>
                            <a:srgbClr val="151F27"/>
                          </a:solidFill>
                          <a:latin typeface="Codec Pro"/>
                        </a:rPr>
                        <a:t>3 to 5%</a:t>
                      </a:r>
                    </a:p>
                  </a:txBody>
                  <a:tcPr marL="190500" marR="190500" marT="190500" marB="190500" anchor="t">
                    <a:lnL cmpd="sng" algn="ctr" cap="flat" w="19050">
                      <a:solidFill>
                        <a:srgbClr val="151F27"/>
                      </a:solidFill>
                      <a:prstDash val="solid"/>
                      <a:round/>
                      <a:headEnd type="none" w="med" len="med"/>
                      <a:tailEnd type="none" w="med" len="med"/>
                    </a:lnL>
                    <a:lnR cmpd="sng" algn="ctr" cap="flat" w="19050">
                      <a:solidFill>
                        <a:srgbClr val="151F27"/>
                      </a:solidFill>
                      <a:prstDash val="solid"/>
                      <a:round/>
                      <a:headEnd type="none" w="med" len="med"/>
                      <a:tailEnd type="none" w="med" len="med"/>
                    </a:lnR>
                    <a:lnT cmpd="sng" algn="ctr" cap="flat" w="19050">
                      <a:solidFill>
                        <a:srgbClr val="151F27"/>
                      </a:solidFill>
                      <a:prstDash val="solid"/>
                      <a:round/>
                      <a:headEnd type="none" w="med" len="med"/>
                      <a:tailEnd type="none" w="med" len="med"/>
                    </a:lnT>
                    <a:lnB cmpd="sng" algn="ctr" cap="flat" w="19050">
                      <a:solidFill>
                        <a:srgbClr val="151F27"/>
                      </a:solidFill>
                      <a:prstDash val="solid"/>
                      <a:round/>
                      <a:headEnd type="none" w="med" len="med"/>
                      <a:tailEnd type="none" w="med" len="med"/>
                    </a:lnB>
                    <a:solidFill>
                      <a:srgbClr val="FFFFFF"/>
                    </a:solidFill>
                  </a:tcPr>
                </a:tc>
              </a:tr>
            </a:tbl>
          </a:graphicData>
        </a:graphic>
      </p:graphicFrame>
      <p:grpSp>
        <p:nvGrpSpPr>
          <p:cNvPr name="Group 4" id="4"/>
          <p:cNvGrpSpPr/>
          <p:nvPr/>
        </p:nvGrpSpPr>
        <p:grpSpPr>
          <a:xfrm rot="0">
            <a:off x="14562208" y="667693"/>
            <a:ext cx="3106646" cy="722013"/>
            <a:chOff x="0" y="0"/>
            <a:chExt cx="2343698" cy="544697"/>
          </a:xfrm>
        </p:grpSpPr>
        <p:sp>
          <p:nvSpPr>
            <p:cNvPr name="Freeform 5" id="5"/>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6" id="6"/>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4" action="ppaction://hlinksldjump"/>
                </a:rPr>
                <a:t>BACK TO AGENDA PAGE</a:t>
              </a:r>
            </a:p>
          </p:txBody>
        </p:sp>
      </p:grpSp>
      <p:sp>
        <p:nvSpPr>
          <p:cNvPr name="Freeform 7" id="7"/>
          <p:cNvSpPr/>
          <p:nvPr/>
        </p:nvSpPr>
        <p:spPr>
          <a:xfrm flipH="false" flipV="false" rot="3105128">
            <a:off x="1972985" y="7215713"/>
            <a:ext cx="1312946" cy="1312946"/>
          </a:xfrm>
          <a:custGeom>
            <a:avLst/>
            <a:gdLst/>
            <a:ahLst/>
            <a:cxnLst/>
            <a:rect r="r" b="b" t="t" l="l"/>
            <a:pathLst>
              <a:path h="1312946" w="1312946">
                <a:moveTo>
                  <a:pt x="0" y="0"/>
                </a:moveTo>
                <a:lnTo>
                  <a:pt x="1312946" y="0"/>
                </a:lnTo>
                <a:lnTo>
                  <a:pt x="1312946" y="1312946"/>
                </a:lnTo>
                <a:lnTo>
                  <a:pt x="0" y="13129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8393927">
            <a:off x="-1783185" y="-153827"/>
            <a:ext cx="5623770" cy="2811885"/>
          </a:xfrm>
          <a:custGeom>
            <a:avLst/>
            <a:gdLst/>
            <a:ahLst/>
            <a:cxnLst/>
            <a:rect r="r" b="b" t="t" l="l"/>
            <a:pathLst>
              <a:path h="2811885" w="5623770">
                <a:moveTo>
                  <a:pt x="0" y="0"/>
                </a:moveTo>
                <a:lnTo>
                  <a:pt x="5623770" y="0"/>
                </a:lnTo>
                <a:lnTo>
                  <a:pt x="5623770" y="2811885"/>
                </a:lnTo>
                <a:lnTo>
                  <a:pt x="0" y="28118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440974" y="9583236"/>
            <a:ext cx="21379581" cy="944595"/>
          </a:xfrm>
          <a:custGeom>
            <a:avLst/>
            <a:gdLst/>
            <a:ahLst/>
            <a:cxnLst/>
            <a:rect r="r" b="b" t="t" l="l"/>
            <a:pathLst>
              <a:path h="944595" w="21379581">
                <a:moveTo>
                  <a:pt x="0" y="0"/>
                </a:moveTo>
                <a:lnTo>
                  <a:pt x="21379581" y="0"/>
                </a:lnTo>
                <a:lnTo>
                  <a:pt x="21379581" y="944595"/>
                </a:lnTo>
                <a:lnTo>
                  <a:pt x="0" y="944595"/>
                </a:lnTo>
                <a:lnTo>
                  <a:pt x="0" y="0"/>
                </a:lnTo>
                <a:close/>
              </a:path>
            </a:pathLst>
          </a:custGeom>
          <a:blipFill>
            <a:blip r:embed="rId9">
              <a:extLst>
                <a:ext uri="{96DAC541-7B7A-43D3-8B79-37D633B846F1}">
                  <asvg:svgBlip xmlns:asvg="http://schemas.microsoft.com/office/drawing/2016/SVG/main" r:embed="rId10"/>
                </a:ext>
              </a:extLst>
            </a:blip>
            <a:stretch>
              <a:fillRect l="0" t="-2080807" r="0" b="-82551"/>
            </a:stretch>
          </a:blipFill>
        </p:spPr>
      </p:sp>
      <p:sp>
        <p:nvSpPr>
          <p:cNvPr name="TextBox 10" id="10"/>
          <p:cNvSpPr txBox="true"/>
          <p:nvPr/>
        </p:nvSpPr>
        <p:spPr>
          <a:xfrm rot="0">
            <a:off x="-648972" y="4599142"/>
            <a:ext cx="10263978" cy="4984094"/>
          </a:xfrm>
          <a:prstGeom prst="rect">
            <a:avLst/>
          </a:prstGeom>
        </p:spPr>
        <p:txBody>
          <a:bodyPr anchor="t" rtlCol="false" tIns="0" lIns="0" bIns="0" rIns="0">
            <a:spAutoFit/>
          </a:bodyPr>
          <a:lstStyle/>
          <a:p>
            <a:pPr algn="ctr">
              <a:lnSpc>
                <a:spcPts val="4925"/>
              </a:lnSpc>
            </a:pPr>
          </a:p>
          <a:p>
            <a:pPr algn="ctr">
              <a:lnSpc>
                <a:spcPts val="4925"/>
              </a:lnSpc>
            </a:pPr>
            <a:r>
              <a:rPr lang="en-US" sz="3518">
                <a:solidFill>
                  <a:srgbClr val="000000"/>
                </a:solidFill>
                <a:latin typeface="Codec Pro"/>
              </a:rPr>
              <a:t>Probus </a:t>
            </a:r>
          </a:p>
          <a:p>
            <a:pPr algn="ctr">
              <a:lnSpc>
                <a:spcPts val="4925"/>
              </a:lnSpc>
            </a:pPr>
            <a:r>
              <a:rPr lang="en-US" sz="3518">
                <a:solidFill>
                  <a:srgbClr val="000000"/>
                </a:solidFill>
                <a:latin typeface="Codec Pro"/>
              </a:rPr>
              <a:t>Aastha</a:t>
            </a:r>
          </a:p>
          <a:p>
            <a:pPr algn="ctr">
              <a:lnSpc>
                <a:spcPts val="4925"/>
              </a:lnSpc>
            </a:pPr>
            <a:r>
              <a:rPr lang="en-US" sz="3518">
                <a:solidFill>
                  <a:srgbClr val="000000"/>
                </a:solidFill>
                <a:latin typeface="Codec Pro"/>
              </a:rPr>
              <a:t>Neocare</a:t>
            </a:r>
          </a:p>
          <a:p>
            <a:pPr algn="ctr">
              <a:lnSpc>
                <a:spcPts val="4925"/>
              </a:lnSpc>
            </a:pPr>
            <a:r>
              <a:rPr lang="en-US" sz="3518">
                <a:solidFill>
                  <a:srgbClr val="000000"/>
                </a:solidFill>
                <a:latin typeface="Codec Pro"/>
              </a:rPr>
              <a:t>Sanap hospital</a:t>
            </a:r>
          </a:p>
          <a:p>
            <a:pPr algn="ctr">
              <a:lnSpc>
                <a:spcPts val="4925"/>
              </a:lnSpc>
            </a:pPr>
            <a:r>
              <a:rPr lang="en-US" sz="3518">
                <a:solidFill>
                  <a:srgbClr val="000000"/>
                </a:solidFill>
                <a:latin typeface="Codec Pro"/>
              </a:rPr>
              <a:t>Cigma</a:t>
            </a:r>
          </a:p>
          <a:p>
            <a:pPr algn="ctr">
              <a:lnSpc>
                <a:spcPts val="4925"/>
              </a:lnSpc>
            </a:pPr>
            <a:r>
              <a:rPr lang="en-US" sz="3518">
                <a:solidFill>
                  <a:srgbClr val="000000"/>
                </a:solidFill>
                <a:latin typeface="Codec Pro"/>
              </a:rPr>
              <a:t>Gi one</a:t>
            </a:r>
          </a:p>
          <a:p>
            <a:pPr algn="ctr">
              <a:lnSpc>
                <a:spcPts val="4925"/>
              </a:lnSpc>
            </a:pPr>
            <a:r>
              <a:rPr lang="en-US" sz="3518">
                <a:solidFill>
                  <a:srgbClr val="000000"/>
                </a:solidFill>
                <a:latin typeface="Codec Pro"/>
              </a:rPr>
              <a:t>Lalikar multi spec</a:t>
            </a:r>
          </a:p>
        </p:txBody>
      </p:sp>
      <p:sp>
        <p:nvSpPr>
          <p:cNvPr name="TextBox 11" id="11"/>
          <p:cNvSpPr txBox="true"/>
          <p:nvPr/>
        </p:nvSpPr>
        <p:spPr>
          <a:xfrm rot="0">
            <a:off x="10965606" y="5019675"/>
            <a:ext cx="3596602" cy="4334222"/>
          </a:xfrm>
          <a:prstGeom prst="rect">
            <a:avLst/>
          </a:prstGeom>
        </p:spPr>
        <p:txBody>
          <a:bodyPr anchor="t" rtlCol="false" tIns="0" lIns="0" bIns="0" rIns="0">
            <a:spAutoFit/>
          </a:bodyPr>
          <a:lstStyle/>
          <a:p>
            <a:pPr algn="ctr">
              <a:lnSpc>
                <a:spcPts val="4906"/>
              </a:lnSpc>
            </a:pPr>
            <a:r>
              <a:rPr lang="en-US" sz="3504">
                <a:solidFill>
                  <a:srgbClr val="000000"/>
                </a:solidFill>
                <a:latin typeface="Codec Pro"/>
              </a:rPr>
              <a:t>5%</a:t>
            </a:r>
          </a:p>
          <a:p>
            <a:pPr algn="ctr">
              <a:lnSpc>
                <a:spcPts val="4906"/>
              </a:lnSpc>
            </a:pPr>
            <a:r>
              <a:rPr lang="en-US" sz="3504">
                <a:solidFill>
                  <a:srgbClr val="000000"/>
                </a:solidFill>
                <a:latin typeface="Codec Pro"/>
              </a:rPr>
              <a:t>5%</a:t>
            </a:r>
          </a:p>
          <a:p>
            <a:pPr algn="ctr">
              <a:lnSpc>
                <a:spcPts val="4906"/>
              </a:lnSpc>
            </a:pPr>
            <a:r>
              <a:rPr lang="en-US" sz="3504">
                <a:solidFill>
                  <a:srgbClr val="000000"/>
                </a:solidFill>
                <a:latin typeface="Codec Pro"/>
              </a:rPr>
              <a:t>4 to 5%</a:t>
            </a:r>
          </a:p>
          <a:p>
            <a:pPr algn="ctr">
              <a:lnSpc>
                <a:spcPts val="4906"/>
              </a:lnSpc>
            </a:pPr>
            <a:r>
              <a:rPr lang="en-US" sz="3504">
                <a:solidFill>
                  <a:srgbClr val="000000"/>
                </a:solidFill>
                <a:latin typeface="Codec Pro"/>
              </a:rPr>
              <a:t> </a:t>
            </a:r>
            <a:r>
              <a:rPr lang="en-US" sz="3504">
                <a:solidFill>
                  <a:srgbClr val="000000"/>
                </a:solidFill>
                <a:latin typeface="Codec Pro"/>
              </a:rPr>
              <a:t>3 to 4%</a:t>
            </a:r>
          </a:p>
          <a:p>
            <a:pPr algn="ctr">
              <a:lnSpc>
                <a:spcPts val="4906"/>
              </a:lnSpc>
            </a:pPr>
            <a:r>
              <a:rPr lang="en-US" sz="3504">
                <a:solidFill>
                  <a:srgbClr val="000000"/>
                </a:solidFill>
                <a:latin typeface="Codec Pro"/>
              </a:rPr>
              <a:t>2.5 to 3%</a:t>
            </a:r>
          </a:p>
          <a:p>
            <a:pPr algn="ctr">
              <a:lnSpc>
                <a:spcPts val="4906"/>
              </a:lnSpc>
            </a:pPr>
            <a:r>
              <a:rPr lang="en-US" sz="3504">
                <a:solidFill>
                  <a:srgbClr val="000000"/>
                </a:solidFill>
                <a:latin typeface="Codec Pro"/>
              </a:rPr>
              <a:t>3%</a:t>
            </a:r>
          </a:p>
          <a:p>
            <a:pPr algn="ctr">
              <a:lnSpc>
                <a:spcPts val="4906"/>
              </a:lnSpc>
            </a:pPr>
            <a:r>
              <a:rPr lang="en-US" sz="3504">
                <a:solidFill>
                  <a:srgbClr val="000000"/>
                </a:solidFill>
                <a:latin typeface="Codec Pro"/>
              </a:rPr>
              <a:t> </a:t>
            </a:r>
            <a:r>
              <a:rPr lang="en-US" sz="3504">
                <a:solidFill>
                  <a:srgbClr val="000000"/>
                </a:solidFill>
                <a:latin typeface="Codec Pro"/>
              </a:rPr>
              <a:t>3 to 4%</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82CCFA"/>
        </a:solidFill>
      </p:bgPr>
    </p:bg>
    <p:spTree>
      <p:nvGrpSpPr>
        <p:cNvPr id="1" name=""/>
        <p:cNvGrpSpPr/>
        <p:nvPr/>
      </p:nvGrpSpPr>
      <p:grpSpPr>
        <a:xfrm>
          <a:off x="0" y="0"/>
          <a:ext cx="0" cy="0"/>
          <a:chOff x="0" y="0"/>
          <a:chExt cx="0" cy="0"/>
        </a:xfrm>
      </p:grpSpPr>
      <p:sp>
        <p:nvSpPr>
          <p:cNvPr name="Freeform 2" id="2"/>
          <p:cNvSpPr/>
          <p:nvPr/>
        </p:nvSpPr>
        <p:spPr>
          <a:xfrm flipH="false" flipV="false" rot="0">
            <a:off x="14011845" y="6099529"/>
            <a:ext cx="8856604" cy="8856604"/>
          </a:xfrm>
          <a:custGeom>
            <a:avLst/>
            <a:gdLst/>
            <a:ahLst/>
            <a:cxnLst/>
            <a:rect r="r" b="b" t="t" l="l"/>
            <a:pathLst>
              <a:path h="8856604" w="8856604">
                <a:moveTo>
                  <a:pt x="0" y="0"/>
                </a:moveTo>
                <a:lnTo>
                  <a:pt x="8856605" y="0"/>
                </a:lnTo>
                <a:lnTo>
                  <a:pt x="8856605" y="8856604"/>
                </a:lnTo>
                <a:lnTo>
                  <a:pt x="0" y="88566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aphicFrame>
        <p:nvGraphicFramePr>
          <p:cNvPr name="Table 3" id="3"/>
          <p:cNvGraphicFramePr>
            <a:graphicFrameLocks noGrp="true"/>
          </p:cNvGraphicFramePr>
          <p:nvPr/>
        </p:nvGraphicFramePr>
        <p:xfrm>
          <a:off x="646597" y="2410052"/>
          <a:ext cx="15842963" cy="8117779"/>
        </p:xfrm>
        <a:graphic>
          <a:graphicData uri="http://schemas.openxmlformats.org/drawingml/2006/table">
            <a:tbl>
              <a:tblPr/>
              <a:tblGrid>
                <a:gridCol w="8049028"/>
                <a:gridCol w="7793934"/>
              </a:tblGrid>
              <a:tr h="1587722">
                <a:tc>
                  <a:txBody>
                    <a:bodyPr anchor="t" rtlCol="false"/>
                    <a:lstStyle/>
                    <a:p>
                      <a:pPr algn="ctr">
                        <a:lnSpc>
                          <a:spcPts val="4900"/>
                        </a:lnSpc>
                        <a:defRPr/>
                      </a:pPr>
                      <a:r>
                        <a:rPr lang="en-US" sz="3500">
                          <a:solidFill>
                            <a:srgbClr val="FFFFFF"/>
                          </a:solidFill>
                          <a:latin typeface="Codec Pro Bold"/>
                        </a:rPr>
                        <a:t>BANKS</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0446F1"/>
                    </a:solidFill>
                  </a:tcPr>
                </a:tc>
                <a:tc>
                  <a:txBody>
                    <a:bodyPr anchor="t" rtlCol="false"/>
                    <a:lstStyle/>
                    <a:p>
                      <a:pPr algn="ctr">
                        <a:lnSpc>
                          <a:spcPts val="4900"/>
                        </a:lnSpc>
                        <a:defRPr/>
                      </a:pPr>
                      <a:r>
                        <a:rPr lang="en-US" sz="3500">
                          <a:solidFill>
                            <a:srgbClr val="FFFFFF"/>
                          </a:solidFill>
                          <a:latin typeface="Codec Pro"/>
                        </a:rPr>
                        <a:t>COMMISSION TABLE </a:t>
                      </a:r>
                      <a:endParaRPr lang="en-US" sz="1100"/>
                    </a:p>
                  </a:txBody>
                  <a:tcPr marL="190500" marR="190500" marT="190500" marB="190500" anchor="ctr">
                    <a:lnL cmpd="sng" algn="ctr" cap="flat" w="9525">
                      <a:solidFill>
                        <a:srgbClr val="151F27"/>
                      </a:solidFill>
                      <a:prstDash val="solid"/>
                      <a:round/>
                      <a:headEnd type="none" w="med" len="med"/>
                      <a:tailEnd type="none" w="med" len="med"/>
                    </a:lnL>
                    <a:lnR cmpd="sng" algn="ctr" cap="flat" w="9525">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19050">
                      <a:solidFill>
                        <a:srgbClr val="151F27"/>
                      </a:solidFill>
                      <a:prstDash val="solid"/>
                      <a:round/>
                      <a:headEnd type="none" w="med" len="med"/>
                      <a:tailEnd type="none" w="med" len="med"/>
                    </a:lnB>
                    <a:solidFill>
                      <a:srgbClr val="0446F1"/>
                    </a:solidFill>
                  </a:tcPr>
                </a:tc>
              </a:tr>
              <a:tr h="6530058">
                <a:tc>
                  <a:txBody>
                    <a:bodyPr anchor="t" rtlCol="false"/>
                    <a:lstStyle/>
                    <a:p>
                      <a:pPr algn="ctr">
                        <a:lnSpc>
                          <a:spcPts val="4900"/>
                        </a:lnSpc>
                        <a:defRPr/>
                      </a:pPr>
                      <a:endParaRPr lang="en-US" sz="1100"/>
                    </a:p>
                    <a:p>
                      <a:pPr algn="ctr">
                        <a:lnSpc>
                          <a:spcPts val="4900"/>
                        </a:lnSpc>
                      </a:pPr>
                      <a:r>
                        <a:rPr lang="en-US" sz="3500">
                          <a:solidFill>
                            <a:srgbClr val="151F27"/>
                          </a:solidFill>
                          <a:latin typeface="Codec Pro"/>
                        </a:rPr>
                        <a:t>Kotak</a:t>
                      </a:r>
                    </a:p>
                    <a:p>
                      <a:pPr algn="ctr">
                        <a:lnSpc>
                          <a:spcPts val="4900"/>
                        </a:lnSpc>
                      </a:pPr>
                      <a:r>
                        <a:rPr lang="en-US" sz="3500">
                          <a:solidFill>
                            <a:srgbClr val="151F27"/>
                          </a:solidFill>
                          <a:latin typeface="Codec Pro"/>
                        </a:rPr>
                        <a:t>Sis fincorp</a:t>
                      </a:r>
                    </a:p>
                  </a:txBody>
                  <a:tcPr marL="190500" marR="190500" marT="190500" marB="190500" anchor="t">
                    <a:lnL cmpd="sng" algn="ctr" cap="flat" w="9525">
                      <a:solidFill>
                        <a:srgbClr val="151F27"/>
                      </a:solidFill>
                      <a:prstDash val="solid"/>
                      <a:round/>
                      <a:headEnd type="none" w="med" len="med"/>
                      <a:tailEnd type="none" w="med" len="med"/>
                    </a:lnL>
                    <a:lnR cmpd="sng" algn="ctr" cap="flat" w="19050">
                      <a:solidFill>
                        <a:srgbClr val="151F27"/>
                      </a:solidFill>
                      <a:prstDash val="solid"/>
                      <a:round/>
                      <a:headEnd type="none" w="med" len="med"/>
                      <a:tailEnd type="none" w="med" len="med"/>
                    </a:lnR>
                    <a:lnT cmpd="sng" algn="ctr" cap="flat" w="9525">
                      <a:solidFill>
                        <a:srgbClr val="151F27"/>
                      </a:solidFill>
                      <a:prstDash val="solid"/>
                      <a:round/>
                      <a:headEnd type="none" w="med" len="med"/>
                      <a:tailEnd type="none" w="med" len="med"/>
                    </a:lnT>
                    <a:lnB cmpd="sng" algn="ctr" cap="flat" w="9525">
                      <a:solidFill>
                        <a:srgbClr val="151F27"/>
                      </a:solidFill>
                      <a:prstDash val="solid"/>
                      <a:round/>
                      <a:headEnd type="none" w="med" len="med"/>
                      <a:tailEnd type="none" w="med" len="med"/>
                    </a:lnB>
                    <a:solidFill>
                      <a:srgbClr val="FFFFFF"/>
                    </a:solidFill>
                  </a:tcPr>
                </a:tc>
                <a:tc>
                  <a:txBody>
                    <a:bodyPr anchor="t" rtlCol="false"/>
                    <a:lstStyle/>
                    <a:p>
                      <a:pPr algn="ctr">
                        <a:lnSpc>
                          <a:spcPts val="4759"/>
                        </a:lnSpc>
                        <a:defRPr/>
                      </a:pPr>
                      <a:endParaRPr lang="en-US" sz="1100"/>
                    </a:p>
                    <a:p>
                      <a:pPr algn="ctr">
                        <a:lnSpc>
                          <a:spcPts val="4759"/>
                        </a:lnSpc>
                      </a:pPr>
                      <a:r>
                        <a:rPr lang="en-US" sz="3399">
                          <a:solidFill>
                            <a:srgbClr val="151F27"/>
                          </a:solidFill>
                          <a:latin typeface="Codec Pro"/>
                        </a:rPr>
                        <a:t>N/A</a:t>
                      </a:r>
                    </a:p>
                    <a:p>
                      <a:pPr algn="ctr">
                        <a:lnSpc>
                          <a:spcPts val="4759"/>
                        </a:lnSpc>
                      </a:pPr>
                      <a:r>
                        <a:rPr lang="en-US" sz="3399">
                          <a:solidFill>
                            <a:srgbClr val="151F27"/>
                          </a:solidFill>
                          <a:latin typeface="Codec Pro"/>
                        </a:rPr>
                        <a:t>2.5 to 2%</a:t>
                      </a:r>
                    </a:p>
                  </a:txBody>
                  <a:tcPr marL="190500" marR="190500" marT="190500" marB="190500" anchor="t">
                    <a:lnL cmpd="sng" algn="ctr" cap="flat" w="19050">
                      <a:solidFill>
                        <a:srgbClr val="151F27"/>
                      </a:solidFill>
                      <a:prstDash val="solid"/>
                      <a:round/>
                      <a:headEnd type="none" w="med" len="med"/>
                      <a:tailEnd type="none" w="med" len="med"/>
                    </a:lnL>
                    <a:lnR cmpd="sng" algn="ctr" cap="flat" w="19050">
                      <a:solidFill>
                        <a:srgbClr val="151F27"/>
                      </a:solidFill>
                      <a:prstDash val="solid"/>
                      <a:round/>
                      <a:headEnd type="none" w="med" len="med"/>
                      <a:tailEnd type="none" w="med" len="med"/>
                    </a:lnR>
                    <a:lnT cmpd="sng" algn="ctr" cap="flat" w="19050">
                      <a:solidFill>
                        <a:srgbClr val="151F27"/>
                      </a:solidFill>
                      <a:prstDash val="solid"/>
                      <a:round/>
                      <a:headEnd type="none" w="med" len="med"/>
                      <a:tailEnd type="none" w="med" len="med"/>
                    </a:lnT>
                    <a:lnB cmpd="sng" algn="ctr" cap="flat" w="19050">
                      <a:solidFill>
                        <a:srgbClr val="151F27"/>
                      </a:solidFill>
                      <a:prstDash val="solid"/>
                      <a:round/>
                      <a:headEnd type="none" w="med" len="med"/>
                      <a:tailEnd type="none" w="med" len="med"/>
                    </a:lnB>
                    <a:solidFill>
                      <a:srgbClr val="FFFFFF"/>
                    </a:solidFill>
                  </a:tcPr>
                </a:tc>
              </a:tr>
            </a:tbl>
          </a:graphicData>
        </a:graphic>
      </p:graphicFrame>
      <p:grpSp>
        <p:nvGrpSpPr>
          <p:cNvPr name="Group 4" id="4"/>
          <p:cNvGrpSpPr/>
          <p:nvPr/>
        </p:nvGrpSpPr>
        <p:grpSpPr>
          <a:xfrm rot="0">
            <a:off x="14562208" y="667693"/>
            <a:ext cx="3106646" cy="722013"/>
            <a:chOff x="0" y="0"/>
            <a:chExt cx="2343698" cy="544697"/>
          </a:xfrm>
        </p:grpSpPr>
        <p:sp>
          <p:nvSpPr>
            <p:cNvPr name="Freeform 5" id="5"/>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6" id="6"/>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4" action="ppaction://hlinksldjump"/>
                </a:rPr>
                <a:t>BACK TO AGENDA PAGE</a:t>
              </a:r>
            </a:p>
          </p:txBody>
        </p:sp>
      </p:grpSp>
      <p:sp>
        <p:nvSpPr>
          <p:cNvPr name="Freeform 7" id="7"/>
          <p:cNvSpPr/>
          <p:nvPr/>
        </p:nvSpPr>
        <p:spPr>
          <a:xfrm flipH="false" flipV="false" rot="3105128">
            <a:off x="1972985" y="7215713"/>
            <a:ext cx="1312946" cy="1312946"/>
          </a:xfrm>
          <a:custGeom>
            <a:avLst/>
            <a:gdLst/>
            <a:ahLst/>
            <a:cxnLst/>
            <a:rect r="r" b="b" t="t" l="l"/>
            <a:pathLst>
              <a:path h="1312946" w="1312946">
                <a:moveTo>
                  <a:pt x="0" y="0"/>
                </a:moveTo>
                <a:lnTo>
                  <a:pt x="1312946" y="0"/>
                </a:lnTo>
                <a:lnTo>
                  <a:pt x="1312946" y="1312946"/>
                </a:lnTo>
                <a:lnTo>
                  <a:pt x="0" y="13129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8393927">
            <a:off x="-1783185" y="-153827"/>
            <a:ext cx="5623770" cy="2811885"/>
          </a:xfrm>
          <a:custGeom>
            <a:avLst/>
            <a:gdLst/>
            <a:ahLst/>
            <a:cxnLst/>
            <a:rect r="r" b="b" t="t" l="l"/>
            <a:pathLst>
              <a:path h="2811885" w="5623770">
                <a:moveTo>
                  <a:pt x="0" y="0"/>
                </a:moveTo>
                <a:lnTo>
                  <a:pt x="5623770" y="0"/>
                </a:lnTo>
                <a:lnTo>
                  <a:pt x="5623770" y="2811885"/>
                </a:lnTo>
                <a:lnTo>
                  <a:pt x="0" y="28118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440974" y="9583236"/>
            <a:ext cx="21379581" cy="944595"/>
          </a:xfrm>
          <a:custGeom>
            <a:avLst/>
            <a:gdLst/>
            <a:ahLst/>
            <a:cxnLst/>
            <a:rect r="r" b="b" t="t" l="l"/>
            <a:pathLst>
              <a:path h="944595" w="21379581">
                <a:moveTo>
                  <a:pt x="0" y="0"/>
                </a:moveTo>
                <a:lnTo>
                  <a:pt x="21379581" y="0"/>
                </a:lnTo>
                <a:lnTo>
                  <a:pt x="21379581" y="944595"/>
                </a:lnTo>
                <a:lnTo>
                  <a:pt x="0" y="944595"/>
                </a:lnTo>
                <a:lnTo>
                  <a:pt x="0" y="0"/>
                </a:lnTo>
                <a:close/>
              </a:path>
            </a:pathLst>
          </a:custGeom>
          <a:blipFill>
            <a:blip r:embed="rId9">
              <a:extLst>
                <a:ext uri="{96DAC541-7B7A-43D3-8B79-37D633B846F1}">
                  <asvg:svgBlip xmlns:asvg="http://schemas.microsoft.com/office/drawing/2016/SVG/main" r:embed="rId10"/>
                </a:ext>
              </a:extLst>
            </a:blip>
            <a:stretch>
              <a:fillRect l="0" t="-2080807" r="0" b="-82551"/>
            </a:stretch>
          </a:blipFill>
        </p:spPr>
      </p:sp>
      <p:sp>
        <p:nvSpPr>
          <p:cNvPr name="TextBox 10" id="10"/>
          <p:cNvSpPr txBox="true"/>
          <p:nvPr/>
        </p:nvSpPr>
        <p:spPr>
          <a:xfrm rot="0">
            <a:off x="-2338804" y="5547111"/>
            <a:ext cx="14173499" cy="3711189"/>
          </a:xfrm>
          <a:prstGeom prst="rect">
            <a:avLst/>
          </a:prstGeom>
        </p:spPr>
        <p:txBody>
          <a:bodyPr anchor="t" rtlCol="false" tIns="0" lIns="0" bIns="0" rIns="0">
            <a:spAutoFit/>
          </a:bodyPr>
          <a:lstStyle/>
          <a:p>
            <a:pPr algn="ctr">
              <a:lnSpc>
                <a:spcPts val="4884"/>
              </a:lnSpc>
            </a:pPr>
          </a:p>
          <a:p>
            <a:pPr algn="ctr">
              <a:lnSpc>
                <a:spcPts val="4884"/>
              </a:lnSpc>
            </a:pPr>
            <a:r>
              <a:rPr lang="en-US" sz="3489">
                <a:solidFill>
                  <a:srgbClr val="000000"/>
                </a:solidFill>
                <a:latin typeface="Codec Pro"/>
              </a:rPr>
              <a:t>Urban Money </a:t>
            </a:r>
          </a:p>
          <a:p>
            <a:pPr algn="ctr">
              <a:lnSpc>
                <a:spcPts val="4884"/>
              </a:lnSpc>
            </a:pPr>
            <a:r>
              <a:rPr lang="en-US" sz="3489">
                <a:solidFill>
                  <a:srgbClr val="000000"/>
                </a:solidFill>
                <a:latin typeface="Codec Pro"/>
              </a:rPr>
              <a:t>AU</a:t>
            </a:r>
          </a:p>
          <a:p>
            <a:pPr algn="ctr">
              <a:lnSpc>
                <a:spcPts val="4884"/>
              </a:lnSpc>
            </a:pPr>
          </a:p>
          <a:p>
            <a:pPr algn="ctr">
              <a:lnSpc>
                <a:spcPts val="4884"/>
              </a:lnSpc>
            </a:pPr>
          </a:p>
          <a:p>
            <a:pPr algn="ctr">
              <a:lnSpc>
                <a:spcPts val="4884"/>
              </a:lnSpc>
            </a:pPr>
          </a:p>
        </p:txBody>
      </p:sp>
      <p:sp>
        <p:nvSpPr>
          <p:cNvPr name="TextBox 11" id="11"/>
          <p:cNvSpPr txBox="true"/>
          <p:nvPr/>
        </p:nvSpPr>
        <p:spPr>
          <a:xfrm rot="0">
            <a:off x="11834695" y="6210329"/>
            <a:ext cx="1843089" cy="3845204"/>
          </a:xfrm>
          <a:prstGeom prst="rect">
            <a:avLst/>
          </a:prstGeom>
        </p:spPr>
        <p:txBody>
          <a:bodyPr anchor="t" rtlCol="false" tIns="0" lIns="0" bIns="0" rIns="0">
            <a:spAutoFit/>
          </a:bodyPr>
          <a:lstStyle/>
          <a:p>
            <a:pPr algn="ctr">
              <a:lnSpc>
                <a:spcPts val="5077"/>
              </a:lnSpc>
            </a:pPr>
            <a:r>
              <a:rPr lang="en-US" sz="3626">
                <a:solidFill>
                  <a:srgbClr val="000000"/>
                </a:solidFill>
                <a:latin typeface="Codec Pro"/>
              </a:rPr>
              <a:t>5%</a:t>
            </a:r>
          </a:p>
          <a:p>
            <a:pPr algn="ctr">
              <a:lnSpc>
                <a:spcPts val="5077"/>
              </a:lnSpc>
            </a:pPr>
            <a:r>
              <a:rPr lang="en-US" sz="3626">
                <a:solidFill>
                  <a:srgbClr val="000000"/>
                </a:solidFill>
                <a:latin typeface="Codec Pro"/>
              </a:rPr>
              <a:t>1.5 to 2%</a:t>
            </a:r>
          </a:p>
          <a:p>
            <a:pPr algn="ctr">
              <a:lnSpc>
                <a:spcPts val="5077"/>
              </a:lnSpc>
            </a:pPr>
          </a:p>
          <a:p>
            <a:pPr algn="ctr">
              <a:lnSpc>
                <a:spcPts val="5077"/>
              </a:lnSpc>
            </a:pPr>
            <a:r>
              <a:rPr lang="en-US" sz="3626">
                <a:solidFill>
                  <a:srgbClr val="000000"/>
                </a:solidFill>
                <a:latin typeface="Codec Pro"/>
              </a:rPr>
              <a:t> </a:t>
            </a:r>
          </a:p>
          <a:p>
            <a:pPr algn="ctr">
              <a:lnSpc>
                <a:spcPts val="5077"/>
              </a:lnSpc>
            </a:pPr>
          </a:p>
          <a:p>
            <a:pPr algn="ctr">
              <a:lnSpc>
                <a:spcPts val="5077"/>
              </a:lnSpc>
            </a:pPr>
            <a:r>
              <a:rPr lang="en-US" sz="3626">
                <a:solidFill>
                  <a:srgbClr val="000000"/>
                </a:solidFill>
                <a:latin typeface="Codec Pro"/>
              </a:rPr>
              <a:t>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151F27"/>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215946"/>
            <a:ext cx="10799390" cy="10718892"/>
          </a:xfrm>
          <a:custGeom>
            <a:avLst/>
            <a:gdLst/>
            <a:ahLst/>
            <a:cxnLst/>
            <a:rect r="r" b="b" t="t" l="l"/>
            <a:pathLst>
              <a:path h="10718892" w="10799390">
                <a:moveTo>
                  <a:pt x="0" y="0"/>
                </a:moveTo>
                <a:lnTo>
                  <a:pt x="10799390" y="0"/>
                </a:lnTo>
                <a:lnTo>
                  <a:pt x="10799390" y="10718892"/>
                </a:lnTo>
                <a:lnTo>
                  <a:pt x="0" y="10718892"/>
                </a:lnTo>
                <a:lnTo>
                  <a:pt x="0" y="0"/>
                </a:lnTo>
                <a:close/>
              </a:path>
            </a:pathLst>
          </a:custGeom>
          <a:blipFill>
            <a:blip r:embed="rId2">
              <a:extLst>
                <a:ext uri="{96DAC541-7B7A-43D3-8B79-37D633B846F1}">
                  <asvg:svgBlip xmlns:asvg="http://schemas.microsoft.com/office/drawing/2016/SVG/main" r:embed="rId3"/>
                </a:ext>
              </a:extLst>
            </a:blip>
            <a:stretch>
              <a:fillRect l="-88883" t="-17794" r="-56403" b="-21046"/>
            </a:stretch>
          </a:blipFill>
        </p:spPr>
      </p:sp>
      <p:grpSp>
        <p:nvGrpSpPr>
          <p:cNvPr name="Group 3" id="3"/>
          <p:cNvGrpSpPr/>
          <p:nvPr/>
        </p:nvGrpSpPr>
        <p:grpSpPr>
          <a:xfrm rot="0">
            <a:off x="9143988" y="1883802"/>
            <a:ext cx="9311750" cy="6347745"/>
            <a:chOff x="0" y="0"/>
            <a:chExt cx="12415666" cy="8463660"/>
          </a:xfrm>
        </p:grpSpPr>
        <p:sp>
          <p:nvSpPr>
            <p:cNvPr name="TextBox 4" id="4"/>
            <p:cNvSpPr txBox="true"/>
            <p:nvPr/>
          </p:nvSpPr>
          <p:spPr>
            <a:xfrm rot="0">
              <a:off x="9478874" y="1970396"/>
              <a:ext cx="2936793" cy="762039"/>
            </a:xfrm>
            <a:prstGeom prst="rect">
              <a:avLst/>
            </a:prstGeom>
          </p:spPr>
          <p:txBody>
            <a:bodyPr anchor="t" rtlCol="false" tIns="0" lIns="0" bIns="0" rIns="0">
              <a:spAutoFit/>
            </a:bodyPr>
            <a:lstStyle/>
            <a:p>
              <a:pPr algn="ctr">
                <a:lnSpc>
                  <a:spcPts val="2285"/>
                </a:lnSpc>
              </a:pPr>
              <a:r>
                <a:rPr lang="en-US" sz="1632">
                  <a:solidFill>
                    <a:srgbClr val="FFFFFF"/>
                  </a:solidFill>
                  <a:latin typeface="Codec Pro"/>
                </a:rPr>
                <a:t>Product Development </a:t>
              </a:r>
            </a:p>
            <a:p>
              <a:pPr algn="ctr">
                <a:lnSpc>
                  <a:spcPts val="2285"/>
                </a:lnSpc>
              </a:pPr>
              <a:r>
                <a:rPr lang="en-US" sz="1632">
                  <a:solidFill>
                    <a:srgbClr val="FFFFFF"/>
                  </a:solidFill>
                  <a:latin typeface="Codec Pro"/>
                </a:rPr>
                <a:t>35%</a:t>
              </a:r>
            </a:p>
          </p:txBody>
        </p:sp>
        <p:sp>
          <p:nvSpPr>
            <p:cNvPr name="TextBox 5" id="5"/>
            <p:cNvSpPr txBox="true"/>
            <p:nvPr/>
          </p:nvSpPr>
          <p:spPr>
            <a:xfrm rot="0">
              <a:off x="6547062" y="7701621"/>
              <a:ext cx="1115721" cy="762039"/>
            </a:xfrm>
            <a:prstGeom prst="rect">
              <a:avLst/>
            </a:prstGeom>
          </p:spPr>
          <p:txBody>
            <a:bodyPr anchor="t" rtlCol="false" tIns="0" lIns="0" bIns="0" rIns="0">
              <a:spAutoFit/>
            </a:bodyPr>
            <a:lstStyle/>
            <a:p>
              <a:pPr algn="ctr">
                <a:lnSpc>
                  <a:spcPts val="2285"/>
                </a:lnSpc>
              </a:pPr>
              <a:r>
                <a:rPr lang="en-US" sz="1632">
                  <a:solidFill>
                    <a:srgbClr val="FFFFFF"/>
                  </a:solidFill>
                  <a:latin typeface="Codec Pro"/>
                </a:rPr>
                <a:t>Salaries </a:t>
              </a:r>
            </a:p>
            <a:p>
              <a:pPr algn="ctr">
                <a:lnSpc>
                  <a:spcPts val="2285"/>
                </a:lnSpc>
              </a:pPr>
              <a:r>
                <a:rPr lang="en-US" sz="1632">
                  <a:solidFill>
                    <a:srgbClr val="FFFFFF"/>
                  </a:solidFill>
                  <a:latin typeface="Codec Pro"/>
                </a:rPr>
                <a:t>20%</a:t>
              </a:r>
            </a:p>
          </p:txBody>
        </p:sp>
        <p:sp>
          <p:nvSpPr>
            <p:cNvPr name="TextBox 6" id="6"/>
            <p:cNvSpPr txBox="true"/>
            <p:nvPr/>
          </p:nvSpPr>
          <p:spPr>
            <a:xfrm rot="0">
              <a:off x="540973" y="6219828"/>
              <a:ext cx="2003459" cy="762039"/>
            </a:xfrm>
            <a:prstGeom prst="rect">
              <a:avLst/>
            </a:prstGeom>
          </p:spPr>
          <p:txBody>
            <a:bodyPr anchor="t" rtlCol="false" tIns="0" lIns="0" bIns="0" rIns="0">
              <a:spAutoFit/>
            </a:bodyPr>
            <a:lstStyle/>
            <a:p>
              <a:pPr algn="ctr">
                <a:lnSpc>
                  <a:spcPts val="2285"/>
                </a:lnSpc>
              </a:pPr>
              <a:r>
                <a:rPr lang="en-US" sz="1632">
                  <a:solidFill>
                    <a:srgbClr val="FFFFFF"/>
                  </a:solidFill>
                  <a:latin typeface="Codec Pro"/>
                </a:rPr>
                <a:t>Clinic partners </a:t>
              </a:r>
            </a:p>
            <a:p>
              <a:pPr algn="ctr">
                <a:lnSpc>
                  <a:spcPts val="2285"/>
                </a:lnSpc>
              </a:pPr>
              <a:r>
                <a:rPr lang="en-US" sz="1632">
                  <a:solidFill>
                    <a:srgbClr val="FFFFFF"/>
                  </a:solidFill>
                  <a:latin typeface="Codec Pro"/>
                </a:rPr>
                <a:t>20%</a:t>
              </a:r>
            </a:p>
          </p:txBody>
        </p:sp>
        <p:sp>
          <p:nvSpPr>
            <p:cNvPr name="TextBox 7" id="7"/>
            <p:cNvSpPr txBox="true"/>
            <p:nvPr/>
          </p:nvSpPr>
          <p:spPr>
            <a:xfrm rot="0">
              <a:off x="0" y="1970396"/>
              <a:ext cx="2209994" cy="762039"/>
            </a:xfrm>
            <a:prstGeom prst="rect">
              <a:avLst/>
            </a:prstGeom>
          </p:spPr>
          <p:txBody>
            <a:bodyPr anchor="t" rtlCol="false" tIns="0" lIns="0" bIns="0" rIns="0">
              <a:spAutoFit/>
            </a:bodyPr>
            <a:lstStyle/>
            <a:p>
              <a:pPr algn="ctr">
                <a:lnSpc>
                  <a:spcPts val="2285"/>
                </a:lnSpc>
              </a:pPr>
              <a:r>
                <a:rPr lang="en-US" sz="1632">
                  <a:solidFill>
                    <a:srgbClr val="FFFFFF"/>
                  </a:solidFill>
                  <a:latin typeface="Codec Pro"/>
                </a:rPr>
                <a:t>Logistics testing </a:t>
              </a:r>
            </a:p>
            <a:p>
              <a:pPr algn="ctr">
                <a:lnSpc>
                  <a:spcPts val="2285"/>
                </a:lnSpc>
              </a:pPr>
              <a:r>
                <a:rPr lang="en-US" sz="1632">
                  <a:solidFill>
                    <a:srgbClr val="FFFFFF"/>
                  </a:solidFill>
                  <a:latin typeface="Codec Pro"/>
                </a:rPr>
                <a:t>15%</a:t>
              </a:r>
            </a:p>
          </p:txBody>
        </p:sp>
        <p:sp>
          <p:nvSpPr>
            <p:cNvPr name="TextBox 8" id="8"/>
            <p:cNvSpPr txBox="true"/>
            <p:nvPr/>
          </p:nvSpPr>
          <p:spPr>
            <a:xfrm rot="0">
              <a:off x="4185697" y="-57150"/>
              <a:ext cx="796495" cy="762039"/>
            </a:xfrm>
            <a:prstGeom prst="rect">
              <a:avLst/>
            </a:prstGeom>
          </p:spPr>
          <p:txBody>
            <a:bodyPr anchor="t" rtlCol="false" tIns="0" lIns="0" bIns="0" rIns="0">
              <a:spAutoFit/>
            </a:bodyPr>
            <a:lstStyle/>
            <a:p>
              <a:pPr algn="ctr">
                <a:lnSpc>
                  <a:spcPts val="2285"/>
                </a:lnSpc>
              </a:pPr>
              <a:r>
                <a:rPr lang="en-US" sz="1632">
                  <a:solidFill>
                    <a:srgbClr val="FFFFFF"/>
                  </a:solidFill>
                  <a:latin typeface="Codec Pro"/>
                </a:rPr>
                <a:t>Buffer</a:t>
              </a:r>
            </a:p>
            <a:p>
              <a:pPr algn="ctr">
                <a:lnSpc>
                  <a:spcPts val="2285"/>
                </a:lnSpc>
              </a:pPr>
              <a:r>
                <a:rPr lang="en-US" sz="1632">
                  <a:solidFill>
                    <a:srgbClr val="FFFFFF"/>
                  </a:solidFill>
                  <a:latin typeface="Codec Pro"/>
                </a:rPr>
                <a:t>10%</a:t>
              </a:r>
            </a:p>
          </p:txBody>
        </p:sp>
        <p:grpSp>
          <p:nvGrpSpPr>
            <p:cNvPr name="Group 9" id="9"/>
            <p:cNvGrpSpPr>
              <a:grpSpLocks noChangeAspect="true"/>
            </p:cNvGrpSpPr>
            <p:nvPr/>
          </p:nvGrpSpPr>
          <p:grpSpPr>
            <a:xfrm rot="0">
              <a:off x="2345903" y="733300"/>
              <a:ext cx="6997061" cy="6997061"/>
              <a:chOff x="0" y="0"/>
              <a:chExt cx="2540000" cy="2540000"/>
            </a:xfrm>
          </p:grpSpPr>
          <p:sp>
            <p:nvSpPr>
              <p:cNvPr name="Freeform 10" id="10"/>
              <p:cNvSpPr/>
              <p:nvPr/>
            </p:nvSpPr>
            <p:spPr>
              <a:xfrm flipH="false" flipV="false" rot="0">
                <a:off x="1270000" y="0"/>
                <a:ext cx="1356684" cy="2066906"/>
              </a:xfrm>
              <a:custGeom>
                <a:avLst/>
                <a:gdLst/>
                <a:ahLst/>
                <a:cxnLst/>
                <a:rect r="r" b="b" t="t" l="l"/>
                <a:pathLst>
                  <a:path h="2066906" w="1356684">
                    <a:moveTo>
                      <a:pt x="0" y="0"/>
                    </a:moveTo>
                    <a:lnTo>
                      <a:pt x="0" y="0"/>
                    </a:lnTo>
                    <a:cubicBezTo>
                      <a:pt x="489015" y="0"/>
                      <a:pt x="934590" y="280770"/>
                      <a:pt x="1145637" y="721899"/>
                    </a:cubicBezTo>
                    <a:cubicBezTo>
                      <a:pt x="1356684" y="1163028"/>
                      <a:pt x="1295708" y="1686145"/>
                      <a:pt x="988859" y="2066906"/>
                    </a:cubicBezTo>
                    <a:lnTo>
                      <a:pt x="494429" y="1668453"/>
                    </a:lnTo>
                    <a:cubicBezTo>
                      <a:pt x="647854" y="1478072"/>
                      <a:pt x="678342" y="1216514"/>
                      <a:pt x="572819" y="995949"/>
                    </a:cubicBezTo>
                    <a:cubicBezTo>
                      <a:pt x="467295" y="775385"/>
                      <a:pt x="244507" y="635000"/>
                      <a:pt x="0" y="635000"/>
                    </a:cubicBezTo>
                    <a:close/>
                  </a:path>
                </a:pathLst>
              </a:custGeom>
              <a:solidFill>
                <a:srgbClr val="FFFFFF"/>
              </a:solidFill>
            </p:spPr>
          </p:sp>
          <p:sp>
            <p:nvSpPr>
              <p:cNvPr name="Freeform 11" id="11"/>
              <p:cNvSpPr/>
              <p:nvPr/>
            </p:nvSpPr>
            <p:spPr>
              <a:xfrm flipH="false" flipV="false" rot="0">
                <a:off x="817672" y="1643244"/>
                <a:ext cx="1479780" cy="1017804"/>
              </a:xfrm>
              <a:custGeom>
                <a:avLst/>
                <a:gdLst/>
                <a:ahLst/>
                <a:cxnLst/>
                <a:rect r="r" b="b" t="t" l="l"/>
                <a:pathLst>
                  <a:path h="1017804" w="1479780">
                    <a:moveTo>
                      <a:pt x="1479780" y="373243"/>
                    </a:moveTo>
                    <a:cubicBezTo>
                      <a:pt x="1142570" y="837372"/>
                      <a:pt x="536074" y="1017803"/>
                      <a:pt x="0" y="813474"/>
                    </a:cubicBezTo>
                    <a:lnTo>
                      <a:pt x="226164" y="220115"/>
                    </a:lnTo>
                    <a:cubicBezTo>
                      <a:pt x="494201" y="322280"/>
                      <a:pt x="797449" y="232064"/>
                      <a:pt x="966054" y="0"/>
                    </a:cubicBezTo>
                    <a:close/>
                  </a:path>
                </a:pathLst>
              </a:custGeom>
              <a:solidFill>
                <a:srgbClr val="D4D4D4"/>
              </a:solidFill>
            </p:spPr>
          </p:sp>
          <p:sp>
            <p:nvSpPr>
              <p:cNvPr name="Freeform 12" id="12"/>
              <p:cNvSpPr/>
              <p:nvPr/>
            </p:nvSpPr>
            <p:spPr>
              <a:xfrm flipH="false" flipV="false" rot="0">
                <a:off x="-27086" y="1206526"/>
                <a:ext cx="1100860" cy="1271315"/>
              </a:xfrm>
              <a:custGeom>
                <a:avLst/>
                <a:gdLst/>
                <a:ahLst/>
                <a:cxnLst/>
                <a:rect r="r" b="b" t="t" l="l"/>
                <a:pathLst>
                  <a:path h="1271315" w="1100860">
                    <a:moveTo>
                      <a:pt x="904634" y="1271316"/>
                    </a:moveTo>
                    <a:cubicBezTo>
                      <a:pt x="359018" y="1094034"/>
                      <a:pt x="0" y="572979"/>
                      <a:pt x="28673" y="0"/>
                    </a:cubicBezTo>
                    <a:lnTo>
                      <a:pt x="662880" y="31737"/>
                    </a:lnTo>
                    <a:cubicBezTo>
                      <a:pt x="648543" y="318226"/>
                      <a:pt x="828052" y="578754"/>
                      <a:pt x="1100860" y="667395"/>
                    </a:cubicBezTo>
                    <a:close/>
                  </a:path>
                </a:pathLst>
              </a:custGeom>
              <a:solidFill>
                <a:srgbClr val="ABABAB"/>
              </a:solidFill>
            </p:spPr>
          </p:sp>
          <p:sp>
            <p:nvSpPr>
              <p:cNvPr name="Freeform 13" id="13"/>
              <p:cNvSpPr/>
              <p:nvPr/>
            </p:nvSpPr>
            <p:spPr>
              <a:xfrm flipH="false" flipV="false" rot="0">
                <a:off x="0" y="206524"/>
                <a:ext cx="922898" cy="1063476"/>
              </a:xfrm>
              <a:custGeom>
                <a:avLst/>
                <a:gdLst/>
                <a:ahLst/>
                <a:cxnLst/>
                <a:rect r="r" b="b" t="t" l="l"/>
                <a:pathLst>
                  <a:path h="1063476" w="922898">
                    <a:moveTo>
                      <a:pt x="0" y="1063476"/>
                    </a:moveTo>
                    <a:lnTo>
                      <a:pt x="0" y="1063476"/>
                    </a:lnTo>
                    <a:cubicBezTo>
                      <a:pt x="0" y="634487"/>
                      <a:pt x="216569" y="234492"/>
                      <a:pt x="575797" y="0"/>
                    </a:cubicBezTo>
                    <a:lnTo>
                      <a:pt x="922898" y="531738"/>
                    </a:lnTo>
                    <a:cubicBezTo>
                      <a:pt x="743285" y="648984"/>
                      <a:pt x="635000" y="848982"/>
                      <a:pt x="635000" y="1063476"/>
                    </a:cubicBezTo>
                    <a:close/>
                  </a:path>
                </a:pathLst>
              </a:custGeom>
              <a:solidFill>
                <a:srgbClr val="838383"/>
              </a:solidFill>
            </p:spPr>
          </p:sp>
          <p:sp>
            <p:nvSpPr>
              <p:cNvPr name="Freeform 14" id="14"/>
              <p:cNvSpPr/>
              <p:nvPr/>
            </p:nvSpPr>
            <p:spPr>
              <a:xfrm flipH="false" flipV="false" rot="0">
                <a:off x="523513" y="0"/>
                <a:ext cx="746424" cy="756274"/>
              </a:xfrm>
              <a:custGeom>
                <a:avLst/>
                <a:gdLst/>
                <a:ahLst/>
                <a:cxnLst/>
                <a:rect r="r" b="b" t="t" l="l"/>
                <a:pathLst>
                  <a:path h="756274" w="746424">
                    <a:moveTo>
                      <a:pt x="0" y="242548"/>
                    </a:moveTo>
                    <a:cubicBezTo>
                      <a:pt x="216941" y="84931"/>
                      <a:pt x="478206" y="27"/>
                      <a:pt x="746360" y="0"/>
                    </a:cubicBezTo>
                    <a:lnTo>
                      <a:pt x="746424" y="635000"/>
                    </a:lnTo>
                    <a:cubicBezTo>
                      <a:pt x="612346" y="635013"/>
                      <a:pt x="481714" y="677466"/>
                      <a:pt x="373243" y="756274"/>
                    </a:cubicBezTo>
                    <a:close/>
                  </a:path>
                </a:pathLst>
              </a:custGeom>
              <a:solidFill>
                <a:srgbClr val="5E5E5E"/>
              </a:solidFill>
            </p:spPr>
          </p:sp>
        </p:grpSp>
      </p:grpSp>
      <p:grpSp>
        <p:nvGrpSpPr>
          <p:cNvPr name="Group 15" id="15"/>
          <p:cNvGrpSpPr/>
          <p:nvPr/>
        </p:nvGrpSpPr>
        <p:grpSpPr>
          <a:xfrm rot="0">
            <a:off x="1028700" y="1579063"/>
            <a:ext cx="5638690" cy="6637552"/>
            <a:chOff x="0" y="0"/>
            <a:chExt cx="7518253" cy="8850069"/>
          </a:xfrm>
        </p:grpSpPr>
        <p:sp>
          <p:nvSpPr>
            <p:cNvPr name="TextBox 16" id="16"/>
            <p:cNvSpPr txBox="true"/>
            <p:nvPr/>
          </p:nvSpPr>
          <p:spPr>
            <a:xfrm rot="0">
              <a:off x="0" y="4137660"/>
              <a:ext cx="7518253" cy="4712410"/>
            </a:xfrm>
            <a:prstGeom prst="rect">
              <a:avLst/>
            </a:prstGeom>
          </p:spPr>
          <p:txBody>
            <a:bodyPr anchor="t" rtlCol="false" tIns="0" lIns="0" bIns="0" rIns="0">
              <a:spAutoFit/>
            </a:bodyPr>
            <a:lstStyle/>
            <a:p>
              <a:pPr>
                <a:lnSpc>
                  <a:spcPts val="2553"/>
                </a:lnSpc>
              </a:pPr>
              <a:r>
                <a:rPr lang="en-US" sz="1964">
                  <a:solidFill>
                    <a:srgbClr val="82CCFA"/>
                  </a:solidFill>
                  <a:latin typeface="Codec Pro"/>
                </a:rPr>
                <a:t>3</a:t>
              </a:r>
              <a:r>
                <a:rPr lang="en-US" sz="1964">
                  <a:solidFill>
                    <a:srgbClr val="82CCFA"/>
                  </a:solidFill>
                  <a:latin typeface="Codec Pro"/>
                </a:rPr>
                <a:t>5% ON PRODUCT DEVELOPMENT</a:t>
              </a:r>
            </a:p>
            <a:p>
              <a:pPr>
                <a:lnSpc>
                  <a:spcPts val="2553"/>
                </a:lnSpc>
              </a:pPr>
            </a:p>
            <a:p>
              <a:pPr>
                <a:lnSpc>
                  <a:spcPts val="2553"/>
                </a:lnSpc>
              </a:pPr>
              <a:r>
                <a:rPr lang="en-US" sz="1964">
                  <a:solidFill>
                    <a:srgbClr val="82CCFA"/>
                  </a:solidFill>
                  <a:latin typeface="Codec Pro"/>
                </a:rPr>
                <a:t>20% ON SALARIES TO POINT OF CONTACTS</a:t>
              </a:r>
            </a:p>
            <a:p>
              <a:pPr>
                <a:lnSpc>
                  <a:spcPts val="2553"/>
                </a:lnSpc>
              </a:pPr>
            </a:p>
            <a:p>
              <a:pPr>
                <a:lnSpc>
                  <a:spcPts val="2553"/>
                </a:lnSpc>
              </a:pPr>
              <a:r>
                <a:rPr lang="en-US" sz="1964">
                  <a:solidFill>
                    <a:srgbClr val="82CCFA"/>
                  </a:solidFill>
                  <a:latin typeface="Codec Pro"/>
                </a:rPr>
                <a:t>20% ON ACQUIRING MORE CLINIC PARTNERS</a:t>
              </a:r>
            </a:p>
            <a:p>
              <a:pPr>
                <a:lnSpc>
                  <a:spcPts val="2553"/>
                </a:lnSpc>
              </a:pPr>
            </a:p>
            <a:p>
              <a:pPr>
                <a:lnSpc>
                  <a:spcPts val="2553"/>
                </a:lnSpc>
              </a:pPr>
              <a:r>
                <a:rPr lang="en-US" sz="1964">
                  <a:solidFill>
                    <a:srgbClr val="82CCFA"/>
                  </a:solidFill>
                  <a:latin typeface="Codec Pro"/>
                </a:rPr>
                <a:t>15% IN THE INITIAL PARTNERSHIP OF LOGISTICS AND TESTS</a:t>
              </a:r>
            </a:p>
            <a:p>
              <a:pPr>
                <a:lnSpc>
                  <a:spcPts val="2553"/>
                </a:lnSpc>
              </a:pPr>
            </a:p>
            <a:p>
              <a:pPr>
                <a:lnSpc>
                  <a:spcPts val="2553"/>
                </a:lnSpc>
              </a:pPr>
              <a:r>
                <a:rPr lang="en-US" sz="1964">
                  <a:solidFill>
                    <a:srgbClr val="82CCFA"/>
                  </a:solidFill>
                  <a:latin typeface="Codec Pro"/>
                </a:rPr>
                <a:t>10% KEPT AT BUFFER.</a:t>
              </a:r>
            </a:p>
            <a:p>
              <a:pPr>
                <a:lnSpc>
                  <a:spcPts val="2553"/>
                </a:lnSpc>
              </a:pPr>
            </a:p>
          </p:txBody>
        </p:sp>
        <p:sp>
          <p:nvSpPr>
            <p:cNvPr name="TextBox 17" id="17"/>
            <p:cNvSpPr txBox="true"/>
            <p:nvPr/>
          </p:nvSpPr>
          <p:spPr>
            <a:xfrm rot="0">
              <a:off x="0" y="-85725"/>
              <a:ext cx="7518253" cy="1250060"/>
            </a:xfrm>
            <a:prstGeom prst="rect">
              <a:avLst/>
            </a:prstGeom>
          </p:spPr>
          <p:txBody>
            <a:bodyPr anchor="t" rtlCol="false" tIns="0" lIns="0" bIns="0" rIns="0">
              <a:spAutoFit/>
            </a:bodyPr>
            <a:lstStyle/>
            <a:p>
              <a:pPr>
                <a:lnSpc>
                  <a:spcPts val="6876"/>
                </a:lnSpc>
              </a:pPr>
              <a:r>
                <a:rPr lang="en-US" sz="5730">
                  <a:solidFill>
                    <a:srgbClr val="FFFFFF"/>
                  </a:solidFill>
                  <a:latin typeface="Codec Pro ExtraBold"/>
                </a:rPr>
                <a:t>USE OF FUNDS</a:t>
              </a:r>
            </a:p>
          </p:txBody>
        </p:sp>
        <p:sp>
          <p:nvSpPr>
            <p:cNvPr name="TextBox 18" id="18"/>
            <p:cNvSpPr txBox="true"/>
            <p:nvPr/>
          </p:nvSpPr>
          <p:spPr>
            <a:xfrm rot="0">
              <a:off x="0" y="1577630"/>
              <a:ext cx="7518253" cy="1646844"/>
            </a:xfrm>
            <a:prstGeom prst="rect">
              <a:avLst/>
            </a:prstGeom>
          </p:spPr>
          <p:txBody>
            <a:bodyPr anchor="t" rtlCol="false" tIns="0" lIns="0" bIns="0" rIns="0">
              <a:spAutoFit/>
            </a:bodyPr>
            <a:lstStyle/>
            <a:p>
              <a:pPr>
                <a:lnSpc>
                  <a:spcPts val="3192"/>
                </a:lnSpc>
              </a:pPr>
              <a:r>
                <a:rPr lang="en-US" sz="2455">
                  <a:solidFill>
                    <a:srgbClr val="FFFFFF"/>
                  </a:solidFill>
                  <a:latin typeface="Codec Pro"/>
                </a:rPr>
                <a:t>We will be allocating the funds from investors on the following key spending areas:</a:t>
              </a:r>
            </a:p>
          </p:txBody>
        </p:sp>
        <p:sp>
          <p:nvSpPr>
            <p:cNvPr name="AutoShape 19" id="19"/>
            <p:cNvSpPr/>
            <p:nvPr/>
          </p:nvSpPr>
          <p:spPr>
            <a:xfrm>
              <a:off x="0" y="3709642"/>
              <a:ext cx="7518253" cy="0"/>
            </a:xfrm>
            <a:prstGeom prst="line">
              <a:avLst/>
            </a:prstGeom>
            <a:ln cap="flat" w="10396">
              <a:solidFill>
                <a:srgbClr val="FFFFFF"/>
              </a:solidFill>
              <a:prstDash val="solid"/>
              <a:headEnd type="none" len="sm" w="sm"/>
              <a:tailEnd type="none" len="sm" w="sm"/>
            </a:ln>
          </p:spPr>
        </p:sp>
      </p:grpSp>
      <p:grpSp>
        <p:nvGrpSpPr>
          <p:cNvPr name="Group 20" id="20"/>
          <p:cNvGrpSpPr/>
          <p:nvPr/>
        </p:nvGrpSpPr>
        <p:grpSpPr>
          <a:xfrm rot="0">
            <a:off x="1028700" y="8536287"/>
            <a:ext cx="3106646" cy="722013"/>
            <a:chOff x="0" y="0"/>
            <a:chExt cx="2343698" cy="544697"/>
          </a:xfrm>
        </p:grpSpPr>
        <p:sp>
          <p:nvSpPr>
            <p:cNvPr name="Freeform 21" id="21"/>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22" id="22"/>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4" action="ppaction://hlinksldjump"/>
                </a:rPr>
                <a:t>BACK TO AGENDA PAGE</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3027" y="-200287"/>
            <a:ext cx="18614055" cy="10687573"/>
          </a:xfrm>
          <a:custGeom>
            <a:avLst/>
            <a:gdLst/>
            <a:ahLst/>
            <a:cxnLst/>
            <a:rect r="r" b="b" t="t" l="l"/>
            <a:pathLst>
              <a:path h="10687573" w="18614055">
                <a:moveTo>
                  <a:pt x="0" y="0"/>
                </a:moveTo>
                <a:lnTo>
                  <a:pt x="18614054" y="0"/>
                </a:lnTo>
                <a:lnTo>
                  <a:pt x="18614054" y="10687574"/>
                </a:lnTo>
                <a:lnTo>
                  <a:pt x="0" y="10687574"/>
                </a:lnTo>
                <a:lnTo>
                  <a:pt x="0" y="0"/>
                </a:lnTo>
                <a:close/>
              </a:path>
            </a:pathLst>
          </a:custGeom>
          <a:blipFill>
            <a:blip r:embed="rId2">
              <a:extLst>
                <a:ext uri="{96DAC541-7B7A-43D3-8B79-37D633B846F1}">
                  <asvg:svgBlip xmlns:asvg="http://schemas.microsoft.com/office/drawing/2016/SVG/main" r:embed="rId3"/>
                </a:ext>
              </a:extLst>
            </a:blip>
            <a:stretch>
              <a:fillRect l="0" t="-17718" r="-41287" b="-20530"/>
            </a:stretch>
          </a:blipFill>
        </p:spPr>
      </p:sp>
      <p:grpSp>
        <p:nvGrpSpPr>
          <p:cNvPr name="Group 3" id="3"/>
          <p:cNvGrpSpPr>
            <a:grpSpLocks noChangeAspect="true"/>
          </p:cNvGrpSpPr>
          <p:nvPr/>
        </p:nvGrpSpPr>
        <p:grpSpPr>
          <a:xfrm rot="0">
            <a:off x="2313131" y="4962271"/>
            <a:ext cx="2253042" cy="2253033"/>
            <a:chOff x="0" y="0"/>
            <a:chExt cx="6350000" cy="6349975"/>
          </a:xfrm>
        </p:grpSpPr>
        <p:sp>
          <p:nvSpPr>
            <p:cNvPr name="Freeform 4" id="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t="0" r="0" b="-37712"/>
              </a:stretch>
            </a:blipFill>
          </p:spPr>
        </p:sp>
      </p:grpSp>
      <p:grpSp>
        <p:nvGrpSpPr>
          <p:cNvPr name="Group 5" id="5"/>
          <p:cNvGrpSpPr>
            <a:grpSpLocks noChangeAspect="true"/>
          </p:cNvGrpSpPr>
          <p:nvPr/>
        </p:nvGrpSpPr>
        <p:grpSpPr>
          <a:xfrm rot="0">
            <a:off x="534004" y="1028700"/>
            <a:ext cx="2293066" cy="2293057"/>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0" t="-1313" r="0" b="-78054"/>
              </a:stretch>
            </a:blipFill>
          </p:spPr>
        </p:sp>
      </p:grpSp>
      <p:grpSp>
        <p:nvGrpSpPr>
          <p:cNvPr name="Group 7" id="7"/>
          <p:cNvGrpSpPr>
            <a:grpSpLocks noChangeAspect="true"/>
          </p:cNvGrpSpPr>
          <p:nvPr/>
        </p:nvGrpSpPr>
        <p:grpSpPr>
          <a:xfrm rot="0">
            <a:off x="5513715" y="1028700"/>
            <a:ext cx="2589991" cy="2589981"/>
            <a:chOff x="0" y="0"/>
            <a:chExt cx="6350000" cy="6349975"/>
          </a:xfrm>
        </p:grpSpPr>
        <p:sp>
          <p:nvSpPr>
            <p:cNvPr name="Freeform 8" id="8"/>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0" t="-16317" r="0" b="-16317"/>
              </a:stretch>
            </a:blipFill>
          </p:spPr>
        </p:sp>
      </p:grpSp>
      <p:sp>
        <p:nvSpPr>
          <p:cNvPr name="AutoShape 9" id="9"/>
          <p:cNvSpPr/>
          <p:nvPr/>
        </p:nvSpPr>
        <p:spPr>
          <a:xfrm flipV="true">
            <a:off x="49" y="9164129"/>
            <a:ext cx="18237867" cy="188343"/>
          </a:xfrm>
          <a:prstGeom prst="line">
            <a:avLst/>
          </a:prstGeom>
          <a:ln cap="flat" w="9525">
            <a:solidFill>
              <a:srgbClr val="FFFFFF"/>
            </a:solidFill>
            <a:prstDash val="solid"/>
            <a:headEnd type="none" len="sm" w="sm"/>
            <a:tailEnd type="none" len="sm" w="sm"/>
          </a:ln>
        </p:spPr>
      </p:sp>
      <p:sp>
        <p:nvSpPr>
          <p:cNvPr name="TextBox 10" id="10"/>
          <p:cNvSpPr txBox="true"/>
          <p:nvPr/>
        </p:nvSpPr>
        <p:spPr>
          <a:xfrm rot="0">
            <a:off x="924446" y="-4729"/>
            <a:ext cx="6900436" cy="1171575"/>
          </a:xfrm>
          <a:prstGeom prst="rect">
            <a:avLst/>
          </a:prstGeom>
        </p:spPr>
        <p:txBody>
          <a:bodyPr anchor="t" rtlCol="false" tIns="0" lIns="0" bIns="0" rIns="0">
            <a:spAutoFit/>
          </a:bodyPr>
          <a:lstStyle/>
          <a:p>
            <a:pPr>
              <a:lnSpc>
                <a:spcPts val="8400"/>
              </a:lnSpc>
            </a:pPr>
            <a:r>
              <a:rPr lang="en-US" sz="7000">
                <a:solidFill>
                  <a:srgbClr val="FFFFFF"/>
                </a:solidFill>
                <a:latin typeface="Codec Pro ExtraBold"/>
              </a:rPr>
              <a:t>THE TEAM</a:t>
            </a:r>
          </a:p>
        </p:txBody>
      </p:sp>
      <p:grpSp>
        <p:nvGrpSpPr>
          <p:cNvPr name="Group 11" id="11"/>
          <p:cNvGrpSpPr/>
          <p:nvPr/>
        </p:nvGrpSpPr>
        <p:grpSpPr>
          <a:xfrm rot="0">
            <a:off x="0" y="3545742"/>
            <a:ext cx="3946606" cy="1443066"/>
            <a:chOff x="0" y="0"/>
            <a:chExt cx="5262141" cy="1924088"/>
          </a:xfrm>
        </p:grpSpPr>
        <p:sp>
          <p:nvSpPr>
            <p:cNvPr name="TextBox 12" id="12"/>
            <p:cNvSpPr txBox="true"/>
            <p:nvPr/>
          </p:nvSpPr>
          <p:spPr>
            <a:xfrm rot="0">
              <a:off x="0" y="697056"/>
              <a:ext cx="5262141" cy="1227032"/>
            </a:xfrm>
            <a:prstGeom prst="rect">
              <a:avLst/>
            </a:prstGeom>
          </p:spPr>
          <p:txBody>
            <a:bodyPr anchor="t" rtlCol="false" tIns="0" lIns="0" bIns="0" rIns="0">
              <a:spAutoFit/>
            </a:bodyPr>
            <a:lstStyle/>
            <a:p>
              <a:pPr algn="ctr">
                <a:lnSpc>
                  <a:spcPts val="3605"/>
                </a:lnSpc>
                <a:spcBef>
                  <a:spcPct val="0"/>
                </a:spcBef>
              </a:pPr>
              <a:r>
                <a:rPr lang="en-US" sz="2575">
                  <a:solidFill>
                    <a:srgbClr val="FFFFFF"/>
                  </a:solidFill>
                  <a:latin typeface="Codec Pro"/>
                </a:rPr>
                <a:t>Business Development  Researcher</a:t>
              </a:r>
            </a:p>
          </p:txBody>
        </p:sp>
        <p:sp>
          <p:nvSpPr>
            <p:cNvPr name="TextBox 13" id="13"/>
            <p:cNvSpPr txBox="true"/>
            <p:nvPr/>
          </p:nvSpPr>
          <p:spPr>
            <a:xfrm rot="0">
              <a:off x="0" y="-66675"/>
              <a:ext cx="5262141" cy="587968"/>
            </a:xfrm>
            <a:prstGeom prst="rect">
              <a:avLst/>
            </a:prstGeom>
          </p:spPr>
          <p:txBody>
            <a:bodyPr anchor="t" rtlCol="false" tIns="0" lIns="0" bIns="0" rIns="0">
              <a:spAutoFit/>
            </a:bodyPr>
            <a:lstStyle/>
            <a:p>
              <a:pPr algn="ctr">
                <a:lnSpc>
                  <a:spcPts val="3347"/>
                </a:lnSpc>
              </a:pPr>
              <a:r>
                <a:rPr lang="en-US" sz="2575">
                  <a:solidFill>
                    <a:srgbClr val="FFFFFF"/>
                  </a:solidFill>
                  <a:latin typeface="Codec Pro Bold"/>
                </a:rPr>
                <a:t>YASHRAJ DHANESHWAR</a:t>
              </a:r>
            </a:p>
          </p:txBody>
        </p:sp>
      </p:grpSp>
      <p:grpSp>
        <p:nvGrpSpPr>
          <p:cNvPr name="Group 14" id="14"/>
          <p:cNvGrpSpPr/>
          <p:nvPr/>
        </p:nvGrpSpPr>
        <p:grpSpPr>
          <a:xfrm rot="0">
            <a:off x="5180883" y="3665574"/>
            <a:ext cx="3543769" cy="2234831"/>
            <a:chOff x="0" y="0"/>
            <a:chExt cx="4725026" cy="2979775"/>
          </a:xfrm>
        </p:grpSpPr>
        <p:sp>
          <p:nvSpPr>
            <p:cNvPr name="TextBox 15" id="15"/>
            <p:cNvSpPr txBox="true"/>
            <p:nvPr/>
          </p:nvSpPr>
          <p:spPr>
            <a:xfrm rot="0">
              <a:off x="0" y="635234"/>
              <a:ext cx="4725026" cy="2344541"/>
            </a:xfrm>
            <a:prstGeom prst="rect">
              <a:avLst/>
            </a:prstGeom>
          </p:spPr>
          <p:txBody>
            <a:bodyPr anchor="t" rtlCol="false" tIns="0" lIns="0" bIns="0" rIns="0">
              <a:spAutoFit/>
            </a:bodyPr>
            <a:lstStyle/>
            <a:p>
              <a:pPr algn="ctr" marL="0" indent="0" lvl="0">
                <a:lnSpc>
                  <a:spcPts val="2795"/>
                </a:lnSpc>
                <a:spcBef>
                  <a:spcPct val="0"/>
                </a:spcBef>
              </a:pPr>
              <a:r>
                <a:rPr lang="en-US" sz="1997">
                  <a:solidFill>
                    <a:srgbClr val="FFFFFF"/>
                  </a:solidFill>
                  <a:latin typeface="Codec Pro"/>
                </a:rPr>
                <a:t>IITian, CFA, Researches at IIM Calcutta,IE Madrid,ex CIL, ex founder Buddin, Founder Qriteeq,Advisor midjourney &amp; mobitra</a:t>
              </a:r>
            </a:p>
          </p:txBody>
        </p:sp>
        <p:sp>
          <p:nvSpPr>
            <p:cNvPr name="TextBox 16" id="16"/>
            <p:cNvSpPr txBox="true"/>
            <p:nvPr/>
          </p:nvSpPr>
          <p:spPr>
            <a:xfrm rot="0">
              <a:off x="0" y="-76200"/>
              <a:ext cx="4725026" cy="544284"/>
            </a:xfrm>
            <a:prstGeom prst="rect">
              <a:avLst/>
            </a:prstGeom>
          </p:spPr>
          <p:txBody>
            <a:bodyPr anchor="t" rtlCol="false" tIns="0" lIns="0" bIns="0" rIns="0">
              <a:spAutoFit/>
            </a:bodyPr>
            <a:lstStyle/>
            <a:p>
              <a:pPr algn="ctr" marL="0" indent="0" lvl="0">
                <a:lnSpc>
                  <a:spcPts val="3006"/>
                </a:lnSpc>
              </a:pPr>
              <a:r>
                <a:rPr lang="en-US" sz="2312">
                  <a:solidFill>
                    <a:srgbClr val="FFFFFF"/>
                  </a:solidFill>
                  <a:latin typeface="Codec Pro Bold"/>
                </a:rPr>
                <a:t>DAMINI AGRAWAL </a:t>
              </a:r>
            </a:p>
          </p:txBody>
        </p:sp>
      </p:grpSp>
      <p:sp>
        <p:nvSpPr>
          <p:cNvPr name="TextBox 17" id="17"/>
          <p:cNvSpPr txBox="true"/>
          <p:nvPr/>
        </p:nvSpPr>
        <p:spPr>
          <a:xfrm rot="0">
            <a:off x="11535080" y="9207041"/>
            <a:ext cx="4980975" cy="932714"/>
          </a:xfrm>
          <a:prstGeom prst="rect">
            <a:avLst/>
          </a:prstGeom>
        </p:spPr>
        <p:txBody>
          <a:bodyPr anchor="t" rtlCol="false" tIns="0" lIns="0" bIns="0" rIns="0">
            <a:spAutoFit/>
          </a:bodyPr>
          <a:lstStyle/>
          <a:p>
            <a:pPr>
              <a:lnSpc>
                <a:spcPts val="3585"/>
              </a:lnSpc>
            </a:pPr>
            <a:r>
              <a:rPr lang="en-US" sz="2758">
                <a:solidFill>
                  <a:srgbClr val="FFFFFF"/>
                </a:solidFill>
                <a:latin typeface="Codec Pro Bold"/>
              </a:rPr>
              <a:t>Thank you for your time! Reach out to us for questions.</a:t>
            </a:r>
          </a:p>
        </p:txBody>
      </p:sp>
      <p:sp>
        <p:nvSpPr>
          <p:cNvPr name="Freeform 18" id="18"/>
          <p:cNvSpPr/>
          <p:nvPr/>
        </p:nvSpPr>
        <p:spPr>
          <a:xfrm flipH="false" flipV="false" rot="0">
            <a:off x="-1560087" y="-801589"/>
            <a:ext cx="2588787" cy="2588787"/>
          </a:xfrm>
          <a:custGeom>
            <a:avLst/>
            <a:gdLst/>
            <a:ahLst/>
            <a:cxnLst/>
            <a:rect r="r" b="b" t="t" l="l"/>
            <a:pathLst>
              <a:path h="2588787" w="2588787">
                <a:moveTo>
                  <a:pt x="0" y="0"/>
                </a:moveTo>
                <a:lnTo>
                  <a:pt x="2588787" y="0"/>
                </a:lnTo>
                <a:lnTo>
                  <a:pt x="2588787" y="2588787"/>
                </a:lnTo>
                <a:lnTo>
                  <a:pt x="0" y="258878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10800000">
            <a:off x="9144000" y="-200287"/>
            <a:ext cx="2772365" cy="1386182"/>
          </a:xfrm>
          <a:custGeom>
            <a:avLst/>
            <a:gdLst/>
            <a:ahLst/>
            <a:cxnLst/>
            <a:rect r="r" b="b" t="t" l="l"/>
            <a:pathLst>
              <a:path h="1386182" w="2772365">
                <a:moveTo>
                  <a:pt x="0" y="0"/>
                </a:moveTo>
                <a:lnTo>
                  <a:pt x="2772365" y="0"/>
                </a:lnTo>
                <a:lnTo>
                  <a:pt x="2772365" y="1386183"/>
                </a:lnTo>
                <a:lnTo>
                  <a:pt x="0" y="138618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0" id="20"/>
          <p:cNvGrpSpPr>
            <a:grpSpLocks noChangeAspect="true"/>
          </p:cNvGrpSpPr>
          <p:nvPr/>
        </p:nvGrpSpPr>
        <p:grpSpPr>
          <a:xfrm rot="0">
            <a:off x="11202061" y="842079"/>
            <a:ext cx="2823506" cy="2823495"/>
            <a:chOff x="0" y="0"/>
            <a:chExt cx="6350000" cy="6349975"/>
          </a:xfrm>
        </p:grpSpPr>
        <p:sp>
          <p:nvSpPr>
            <p:cNvPr name="Freeform 21" id="2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1"/>
              <a:stretch>
                <a:fillRect l="0" t="-38774" r="0" b="-38774"/>
              </a:stretch>
            </a:blipFill>
          </p:spPr>
        </p:sp>
      </p:grpSp>
      <p:grpSp>
        <p:nvGrpSpPr>
          <p:cNvPr name="Group 22" id="22"/>
          <p:cNvGrpSpPr/>
          <p:nvPr/>
        </p:nvGrpSpPr>
        <p:grpSpPr>
          <a:xfrm rot="0">
            <a:off x="10530182" y="3734142"/>
            <a:ext cx="4167264" cy="1409358"/>
            <a:chOff x="0" y="0"/>
            <a:chExt cx="5556352" cy="1879143"/>
          </a:xfrm>
        </p:grpSpPr>
        <p:sp>
          <p:nvSpPr>
            <p:cNvPr name="TextBox 23" id="23"/>
            <p:cNvSpPr txBox="true"/>
            <p:nvPr/>
          </p:nvSpPr>
          <p:spPr>
            <a:xfrm rot="0">
              <a:off x="0" y="1257543"/>
              <a:ext cx="5556352" cy="621601"/>
            </a:xfrm>
            <a:prstGeom prst="rect">
              <a:avLst/>
            </a:prstGeom>
          </p:spPr>
          <p:txBody>
            <a:bodyPr anchor="t" rtlCol="false" tIns="0" lIns="0" bIns="0" rIns="0">
              <a:spAutoFit/>
            </a:bodyPr>
            <a:lstStyle/>
            <a:p>
              <a:pPr algn="ctr" marL="0" indent="0" lvl="0">
                <a:lnSpc>
                  <a:spcPts val="3633"/>
                </a:lnSpc>
                <a:spcBef>
                  <a:spcPct val="0"/>
                </a:spcBef>
              </a:pPr>
              <a:r>
                <a:rPr lang="en-US" sz="2595">
                  <a:solidFill>
                    <a:srgbClr val="FFFFFF"/>
                  </a:solidFill>
                  <a:latin typeface="Codec Pro"/>
                </a:rPr>
                <a:t>AVP idfc first bank</a:t>
              </a:r>
            </a:p>
          </p:txBody>
        </p:sp>
        <p:sp>
          <p:nvSpPr>
            <p:cNvPr name="TextBox 24" id="24"/>
            <p:cNvSpPr txBox="true"/>
            <p:nvPr/>
          </p:nvSpPr>
          <p:spPr>
            <a:xfrm rot="0">
              <a:off x="0" y="-66675"/>
              <a:ext cx="5556352" cy="1161326"/>
            </a:xfrm>
            <a:prstGeom prst="rect">
              <a:avLst/>
            </a:prstGeom>
          </p:spPr>
          <p:txBody>
            <a:bodyPr anchor="t" rtlCol="false" tIns="0" lIns="0" bIns="0" rIns="0">
              <a:spAutoFit/>
            </a:bodyPr>
            <a:lstStyle/>
            <a:p>
              <a:pPr algn="ctr" marL="0" indent="0" lvl="0">
                <a:lnSpc>
                  <a:spcPts val="3373"/>
                </a:lnSpc>
              </a:pPr>
              <a:r>
                <a:rPr lang="en-US" sz="2595">
                  <a:solidFill>
                    <a:srgbClr val="FFFFFF"/>
                  </a:solidFill>
                  <a:latin typeface="Codec Pro"/>
                </a:rPr>
                <a:t>SAUMYADEEP CHAUDHARY</a:t>
              </a:r>
            </a:p>
          </p:txBody>
        </p:sp>
      </p:grpSp>
      <p:grpSp>
        <p:nvGrpSpPr>
          <p:cNvPr name="Group 25" id="25"/>
          <p:cNvGrpSpPr>
            <a:grpSpLocks noChangeAspect="true"/>
          </p:cNvGrpSpPr>
          <p:nvPr/>
        </p:nvGrpSpPr>
        <p:grpSpPr>
          <a:xfrm rot="0">
            <a:off x="8724652" y="4485058"/>
            <a:ext cx="2574370" cy="2574360"/>
            <a:chOff x="0" y="0"/>
            <a:chExt cx="6350000" cy="6349975"/>
          </a:xfrm>
        </p:grpSpPr>
        <p:sp>
          <p:nvSpPr>
            <p:cNvPr name="Freeform 26" id="2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2"/>
              <a:stretch>
                <a:fillRect l="0" t="-356" r="0" b="-88285"/>
              </a:stretch>
            </a:blipFill>
          </p:spPr>
        </p:sp>
      </p:grpSp>
      <p:grpSp>
        <p:nvGrpSpPr>
          <p:cNvPr name="Group 27" id="27"/>
          <p:cNvGrpSpPr/>
          <p:nvPr/>
        </p:nvGrpSpPr>
        <p:grpSpPr>
          <a:xfrm rot="0">
            <a:off x="7870532" y="7215304"/>
            <a:ext cx="4170718" cy="1525012"/>
            <a:chOff x="0" y="0"/>
            <a:chExt cx="5560957" cy="2033349"/>
          </a:xfrm>
        </p:grpSpPr>
        <p:sp>
          <p:nvSpPr>
            <p:cNvPr name="TextBox 28" id="28"/>
            <p:cNvSpPr txBox="true"/>
            <p:nvPr/>
          </p:nvSpPr>
          <p:spPr>
            <a:xfrm rot="0">
              <a:off x="0" y="732523"/>
              <a:ext cx="5560957" cy="1300826"/>
            </a:xfrm>
            <a:prstGeom prst="rect">
              <a:avLst/>
            </a:prstGeom>
          </p:spPr>
          <p:txBody>
            <a:bodyPr anchor="t" rtlCol="false" tIns="0" lIns="0" bIns="0" rIns="0">
              <a:spAutoFit/>
            </a:bodyPr>
            <a:lstStyle/>
            <a:p>
              <a:pPr algn="ctr">
                <a:lnSpc>
                  <a:spcPts val="3809"/>
                </a:lnSpc>
              </a:pPr>
              <a:r>
                <a:rPr lang="en-US" sz="2721">
                  <a:solidFill>
                    <a:srgbClr val="FFFFFF"/>
                  </a:solidFill>
                  <a:latin typeface="Codec Pro"/>
                </a:rPr>
                <a:t>Ceo cyngus AI.</a:t>
              </a:r>
            </a:p>
            <a:p>
              <a:pPr algn="ctr">
                <a:lnSpc>
                  <a:spcPts val="3809"/>
                </a:lnSpc>
                <a:spcBef>
                  <a:spcPct val="0"/>
                </a:spcBef>
              </a:pPr>
              <a:r>
                <a:rPr lang="en-US" sz="2721">
                  <a:solidFill>
                    <a:srgbClr val="FFFFFF"/>
                  </a:solidFill>
                  <a:latin typeface="Codec Pro"/>
                </a:rPr>
                <a:t>Investment.</a:t>
              </a:r>
            </a:p>
          </p:txBody>
        </p:sp>
        <p:sp>
          <p:nvSpPr>
            <p:cNvPr name="TextBox 29" id="29"/>
            <p:cNvSpPr txBox="true"/>
            <p:nvPr/>
          </p:nvSpPr>
          <p:spPr>
            <a:xfrm rot="0">
              <a:off x="0" y="-76200"/>
              <a:ext cx="5560957" cy="627096"/>
            </a:xfrm>
            <a:prstGeom prst="rect">
              <a:avLst/>
            </a:prstGeom>
          </p:spPr>
          <p:txBody>
            <a:bodyPr anchor="t" rtlCol="false" tIns="0" lIns="0" bIns="0" rIns="0">
              <a:spAutoFit/>
            </a:bodyPr>
            <a:lstStyle/>
            <a:p>
              <a:pPr algn="ctr">
                <a:lnSpc>
                  <a:spcPts val="3537"/>
                </a:lnSpc>
              </a:pPr>
              <a:r>
                <a:rPr lang="en-US" sz="2721">
                  <a:solidFill>
                    <a:srgbClr val="FFFFFF"/>
                  </a:solidFill>
                  <a:latin typeface="Codec Pro"/>
                </a:rPr>
                <a:t>SHIRISH JOSHI</a:t>
              </a:r>
            </a:p>
          </p:txBody>
        </p:sp>
      </p:grpSp>
      <p:grpSp>
        <p:nvGrpSpPr>
          <p:cNvPr name="Group 30" id="30"/>
          <p:cNvGrpSpPr>
            <a:grpSpLocks noChangeAspect="true"/>
          </p:cNvGrpSpPr>
          <p:nvPr/>
        </p:nvGrpSpPr>
        <p:grpSpPr>
          <a:xfrm rot="0">
            <a:off x="15154871" y="2802737"/>
            <a:ext cx="2636422" cy="2636412"/>
            <a:chOff x="0" y="0"/>
            <a:chExt cx="6350000" cy="6349975"/>
          </a:xfrm>
        </p:grpSpPr>
        <p:sp>
          <p:nvSpPr>
            <p:cNvPr name="Freeform 31" id="3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3"/>
              <a:stretch>
                <a:fillRect l="0" t="-1018" r="0" b="-1018"/>
              </a:stretch>
            </a:blipFill>
          </p:spPr>
        </p:sp>
      </p:grpSp>
      <p:grpSp>
        <p:nvGrpSpPr>
          <p:cNvPr name="Group 32" id="32"/>
          <p:cNvGrpSpPr/>
          <p:nvPr/>
        </p:nvGrpSpPr>
        <p:grpSpPr>
          <a:xfrm rot="0">
            <a:off x="14025568" y="5620352"/>
            <a:ext cx="3946606" cy="1900189"/>
            <a:chOff x="0" y="0"/>
            <a:chExt cx="5262141" cy="2533585"/>
          </a:xfrm>
        </p:grpSpPr>
        <p:sp>
          <p:nvSpPr>
            <p:cNvPr name="TextBox 33" id="33"/>
            <p:cNvSpPr txBox="true"/>
            <p:nvPr/>
          </p:nvSpPr>
          <p:spPr>
            <a:xfrm rot="0">
              <a:off x="0" y="697056"/>
              <a:ext cx="5262141" cy="1836529"/>
            </a:xfrm>
            <a:prstGeom prst="rect">
              <a:avLst/>
            </a:prstGeom>
          </p:spPr>
          <p:txBody>
            <a:bodyPr anchor="t" rtlCol="false" tIns="0" lIns="0" bIns="0" rIns="0">
              <a:spAutoFit/>
            </a:bodyPr>
            <a:lstStyle/>
            <a:p>
              <a:pPr algn="ctr">
                <a:lnSpc>
                  <a:spcPts val="3605"/>
                </a:lnSpc>
              </a:pPr>
              <a:r>
                <a:rPr lang="en-US" sz="2575">
                  <a:solidFill>
                    <a:srgbClr val="FFFFFF"/>
                  </a:solidFill>
                  <a:latin typeface="Codec Pro"/>
                </a:rPr>
                <a:t>Orthopedic Spine Surgeon</a:t>
              </a:r>
            </a:p>
            <a:p>
              <a:pPr algn="ctr">
                <a:lnSpc>
                  <a:spcPts val="3605"/>
                </a:lnSpc>
                <a:spcBef>
                  <a:spcPct val="0"/>
                </a:spcBef>
              </a:pPr>
              <a:r>
                <a:rPr lang="en-US" sz="2575">
                  <a:solidFill>
                    <a:srgbClr val="FFFFFF"/>
                  </a:solidFill>
                  <a:latin typeface="Codec Pro"/>
                </a:rPr>
                <a:t>ENDOSPINE CLINIC</a:t>
              </a:r>
            </a:p>
          </p:txBody>
        </p:sp>
        <p:sp>
          <p:nvSpPr>
            <p:cNvPr name="TextBox 34" id="34"/>
            <p:cNvSpPr txBox="true"/>
            <p:nvPr/>
          </p:nvSpPr>
          <p:spPr>
            <a:xfrm rot="0">
              <a:off x="0" y="-66675"/>
              <a:ext cx="5262141" cy="587968"/>
            </a:xfrm>
            <a:prstGeom prst="rect">
              <a:avLst/>
            </a:prstGeom>
          </p:spPr>
          <p:txBody>
            <a:bodyPr anchor="t" rtlCol="false" tIns="0" lIns="0" bIns="0" rIns="0">
              <a:spAutoFit/>
            </a:bodyPr>
            <a:lstStyle/>
            <a:p>
              <a:pPr algn="ctr">
                <a:lnSpc>
                  <a:spcPts val="3347"/>
                </a:lnSpc>
              </a:pPr>
              <a:r>
                <a:rPr lang="en-US" sz="2575">
                  <a:solidFill>
                    <a:srgbClr val="FFFFFF"/>
                  </a:solidFill>
                  <a:latin typeface="Codec Pro"/>
                </a:rPr>
                <a:t>SHREEKANT DAHIBHATE</a:t>
              </a:r>
            </a:p>
          </p:txBody>
        </p:sp>
      </p:grpSp>
      <p:grpSp>
        <p:nvGrpSpPr>
          <p:cNvPr name="Group 35" id="35"/>
          <p:cNvGrpSpPr/>
          <p:nvPr/>
        </p:nvGrpSpPr>
        <p:grpSpPr>
          <a:xfrm rot="0">
            <a:off x="162363" y="7367704"/>
            <a:ext cx="6321443" cy="2029345"/>
            <a:chOff x="0" y="0"/>
            <a:chExt cx="8428591" cy="2705793"/>
          </a:xfrm>
        </p:grpSpPr>
        <p:sp>
          <p:nvSpPr>
            <p:cNvPr name="TextBox 36" id="36"/>
            <p:cNvSpPr txBox="true"/>
            <p:nvPr/>
          </p:nvSpPr>
          <p:spPr>
            <a:xfrm rot="0">
              <a:off x="0" y="719513"/>
              <a:ext cx="8428591" cy="1986280"/>
            </a:xfrm>
            <a:prstGeom prst="rect">
              <a:avLst/>
            </a:prstGeom>
          </p:spPr>
          <p:txBody>
            <a:bodyPr anchor="t" rtlCol="false" tIns="0" lIns="0" bIns="0" rIns="0">
              <a:spAutoFit/>
            </a:bodyPr>
            <a:lstStyle/>
            <a:p>
              <a:pPr algn="ctr">
                <a:lnSpc>
                  <a:spcPts val="2940"/>
                </a:lnSpc>
              </a:pPr>
              <a:r>
                <a:rPr lang="en-US" sz="2100">
                  <a:solidFill>
                    <a:srgbClr val="FFFFFF"/>
                  </a:solidFill>
                  <a:latin typeface="Codec Pro"/>
                </a:rPr>
                <a:t>Built Ai for juju inc.</a:t>
              </a:r>
            </a:p>
            <a:p>
              <a:pPr algn="ctr">
                <a:lnSpc>
                  <a:spcPts val="2940"/>
                </a:lnSpc>
              </a:pPr>
              <a:r>
                <a:rPr lang="en-US" sz="2100">
                  <a:solidFill>
                    <a:srgbClr val="FFFFFF"/>
                  </a:solidFill>
                  <a:latin typeface="Codec Pro"/>
                </a:rPr>
                <a:t>Worked for Gameloft's backend </a:t>
              </a:r>
            </a:p>
            <a:p>
              <a:pPr algn="ctr">
                <a:lnSpc>
                  <a:spcPts val="2940"/>
                </a:lnSpc>
              </a:pPr>
              <a:r>
                <a:rPr lang="en-US" sz="2100">
                  <a:solidFill>
                    <a:srgbClr val="FFFFFF"/>
                  </a:solidFill>
                  <a:latin typeface="Codec Pro"/>
                </a:rPr>
                <a:t>Built server config for DCG global system.</a:t>
              </a:r>
            </a:p>
            <a:p>
              <a:pPr algn="ctr">
                <a:lnSpc>
                  <a:spcPts val="2940"/>
                </a:lnSpc>
                <a:spcBef>
                  <a:spcPct val="0"/>
                </a:spcBef>
              </a:pPr>
              <a:r>
                <a:rPr lang="en-US" sz="2100">
                  <a:solidFill>
                    <a:srgbClr val="FFFFFF"/>
                  </a:solidFill>
                  <a:latin typeface="Codec Pro"/>
                </a:rPr>
                <a:t>Built HOP appointment system.</a:t>
              </a:r>
            </a:p>
          </p:txBody>
        </p:sp>
        <p:sp>
          <p:nvSpPr>
            <p:cNvPr name="TextBox 37" id="37"/>
            <p:cNvSpPr txBox="true"/>
            <p:nvPr/>
          </p:nvSpPr>
          <p:spPr>
            <a:xfrm rot="0">
              <a:off x="0" y="-66675"/>
              <a:ext cx="8428591" cy="590210"/>
            </a:xfrm>
            <a:prstGeom prst="rect">
              <a:avLst/>
            </a:prstGeom>
          </p:spPr>
          <p:txBody>
            <a:bodyPr anchor="t" rtlCol="false" tIns="0" lIns="0" bIns="0" rIns="0">
              <a:spAutoFit/>
            </a:bodyPr>
            <a:lstStyle/>
            <a:p>
              <a:pPr algn="ctr">
                <a:lnSpc>
                  <a:spcPts val="3362"/>
                </a:lnSpc>
              </a:pPr>
              <a:r>
                <a:rPr lang="en-US" sz="2586">
                  <a:solidFill>
                    <a:srgbClr val="FFFFFF"/>
                  </a:solidFill>
                  <a:latin typeface="Codec Pro"/>
                </a:rPr>
                <a:t>PRANIL SHINDE</a:t>
              </a:r>
            </a:p>
          </p:txBody>
        </p:sp>
      </p:grpSp>
      <p:sp>
        <p:nvSpPr>
          <p:cNvPr name="TextBox 38" id="38"/>
          <p:cNvSpPr txBox="true"/>
          <p:nvPr/>
        </p:nvSpPr>
        <p:spPr>
          <a:xfrm rot="0">
            <a:off x="13809082" y="14321"/>
            <a:ext cx="6900436" cy="1171575"/>
          </a:xfrm>
          <a:prstGeom prst="rect">
            <a:avLst/>
          </a:prstGeom>
        </p:spPr>
        <p:txBody>
          <a:bodyPr anchor="t" rtlCol="false" tIns="0" lIns="0" bIns="0" rIns="0">
            <a:spAutoFit/>
          </a:bodyPr>
          <a:lstStyle/>
          <a:p>
            <a:pPr>
              <a:lnSpc>
                <a:spcPts val="8400"/>
              </a:lnSpc>
            </a:pPr>
            <a:r>
              <a:rPr lang="en-US" sz="7000">
                <a:solidFill>
                  <a:srgbClr val="FFFFFF"/>
                </a:solidFill>
                <a:latin typeface="Codec Pro ExtraBold"/>
              </a:rPr>
              <a:t>MENTORS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93278" y="1228371"/>
            <a:ext cx="5352294" cy="1171575"/>
          </a:xfrm>
          <a:prstGeom prst="rect">
            <a:avLst/>
          </a:prstGeom>
        </p:spPr>
        <p:txBody>
          <a:bodyPr anchor="t" rtlCol="false" tIns="0" lIns="0" bIns="0" rIns="0">
            <a:spAutoFit/>
          </a:bodyPr>
          <a:lstStyle/>
          <a:p>
            <a:pPr>
              <a:lnSpc>
                <a:spcPts val="8400"/>
              </a:lnSpc>
            </a:pPr>
            <a:r>
              <a:rPr lang="en-US" sz="7000">
                <a:solidFill>
                  <a:srgbClr val="151F27"/>
                </a:solidFill>
                <a:latin typeface="Codec Pro ExtraBold"/>
              </a:rPr>
              <a:t>PROBLEMS</a:t>
            </a:r>
          </a:p>
        </p:txBody>
      </p:sp>
      <p:grpSp>
        <p:nvGrpSpPr>
          <p:cNvPr name="Group 3" id="3"/>
          <p:cNvGrpSpPr/>
          <p:nvPr/>
        </p:nvGrpSpPr>
        <p:grpSpPr>
          <a:xfrm rot="0">
            <a:off x="10266807" y="0"/>
            <a:ext cx="8021193" cy="10287000"/>
            <a:chOff x="0" y="0"/>
            <a:chExt cx="10694924" cy="13716000"/>
          </a:xfrm>
        </p:grpSpPr>
        <p:pic>
          <p:nvPicPr>
            <p:cNvPr name="Picture 4" id="4"/>
            <p:cNvPicPr>
              <a:picLocks noChangeAspect="true"/>
            </p:cNvPicPr>
            <p:nvPr/>
          </p:nvPicPr>
          <p:blipFill>
            <a:blip r:embed="rId3"/>
            <a:srcRect l="28106" t="0" r="28106" b="0"/>
            <a:stretch>
              <a:fillRect/>
            </a:stretch>
          </p:blipFill>
          <p:spPr>
            <a:xfrm flipH="false" flipV="false">
              <a:off x="0" y="0"/>
              <a:ext cx="10694924" cy="13716000"/>
            </a:xfrm>
            <a:prstGeom prst="rect">
              <a:avLst/>
            </a:prstGeom>
          </p:spPr>
        </p:pic>
      </p:grpSp>
      <p:grpSp>
        <p:nvGrpSpPr>
          <p:cNvPr name="Group 5" id="5"/>
          <p:cNvGrpSpPr/>
          <p:nvPr/>
        </p:nvGrpSpPr>
        <p:grpSpPr>
          <a:xfrm rot="0">
            <a:off x="3337929" y="3699694"/>
            <a:ext cx="6358188" cy="1768349"/>
            <a:chOff x="0" y="0"/>
            <a:chExt cx="8477583" cy="2357799"/>
          </a:xfrm>
        </p:grpSpPr>
        <p:sp>
          <p:nvSpPr>
            <p:cNvPr name="TextBox 6" id="6"/>
            <p:cNvSpPr txBox="true"/>
            <p:nvPr/>
          </p:nvSpPr>
          <p:spPr>
            <a:xfrm rot="0">
              <a:off x="0" y="-85725"/>
              <a:ext cx="8477583" cy="695325"/>
            </a:xfrm>
            <a:prstGeom prst="rect">
              <a:avLst/>
            </a:prstGeom>
          </p:spPr>
          <p:txBody>
            <a:bodyPr anchor="t" rtlCol="false" tIns="0" lIns="0" bIns="0" rIns="0">
              <a:spAutoFit/>
            </a:bodyPr>
            <a:lstStyle/>
            <a:p>
              <a:pPr>
                <a:lnSpc>
                  <a:spcPts val="3900"/>
                </a:lnSpc>
              </a:pPr>
              <a:r>
                <a:rPr lang="en-US" sz="3000">
                  <a:solidFill>
                    <a:srgbClr val="82CCFA"/>
                  </a:solidFill>
                  <a:latin typeface="Codec Pro"/>
                </a:rPr>
                <a:t>NO DISCOUNT IN HOSPITALS</a:t>
              </a:r>
            </a:p>
          </p:txBody>
        </p:sp>
        <p:sp>
          <p:nvSpPr>
            <p:cNvPr name="TextBox 7" id="7"/>
            <p:cNvSpPr txBox="true"/>
            <p:nvPr/>
          </p:nvSpPr>
          <p:spPr>
            <a:xfrm rot="0">
              <a:off x="0" y="769665"/>
              <a:ext cx="8477583" cy="1588135"/>
            </a:xfrm>
            <a:prstGeom prst="rect">
              <a:avLst/>
            </a:prstGeom>
          </p:spPr>
          <p:txBody>
            <a:bodyPr anchor="t" rtlCol="false" tIns="0" lIns="0" bIns="0" rIns="0">
              <a:spAutoFit/>
            </a:bodyPr>
            <a:lstStyle/>
            <a:p>
              <a:pPr>
                <a:lnSpc>
                  <a:spcPts val="3120"/>
                </a:lnSpc>
              </a:pPr>
              <a:r>
                <a:rPr lang="en-US" sz="2400">
                  <a:solidFill>
                    <a:srgbClr val="151F27"/>
                  </a:solidFill>
                  <a:latin typeface="Codec Pro"/>
                </a:rPr>
                <a:t>The collision in the hospital industry does not allow patients to avail of treatments at any sort of discounts</a:t>
              </a:r>
            </a:p>
          </p:txBody>
        </p:sp>
      </p:grpSp>
      <p:grpSp>
        <p:nvGrpSpPr>
          <p:cNvPr name="Group 8" id="8"/>
          <p:cNvGrpSpPr/>
          <p:nvPr/>
        </p:nvGrpSpPr>
        <p:grpSpPr>
          <a:xfrm rot="0">
            <a:off x="3337929" y="5782909"/>
            <a:ext cx="6358188" cy="2614615"/>
            <a:chOff x="0" y="0"/>
            <a:chExt cx="8477583" cy="3486154"/>
          </a:xfrm>
        </p:grpSpPr>
        <p:sp>
          <p:nvSpPr>
            <p:cNvPr name="TextBox 9" id="9"/>
            <p:cNvSpPr txBox="true"/>
            <p:nvPr/>
          </p:nvSpPr>
          <p:spPr>
            <a:xfrm rot="0">
              <a:off x="0" y="-85725"/>
              <a:ext cx="8477583" cy="695325"/>
            </a:xfrm>
            <a:prstGeom prst="rect">
              <a:avLst/>
            </a:prstGeom>
          </p:spPr>
          <p:txBody>
            <a:bodyPr anchor="t" rtlCol="false" tIns="0" lIns="0" bIns="0" rIns="0">
              <a:spAutoFit/>
            </a:bodyPr>
            <a:lstStyle/>
            <a:p>
              <a:pPr>
                <a:lnSpc>
                  <a:spcPts val="3900"/>
                </a:lnSpc>
              </a:pPr>
              <a:r>
                <a:rPr lang="en-US" sz="3000">
                  <a:solidFill>
                    <a:srgbClr val="82CCFA"/>
                  </a:solidFill>
                  <a:latin typeface="Codec Pro"/>
                </a:rPr>
                <a:t>INSTANT MEDICAL FINANCING</a:t>
              </a:r>
            </a:p>
          </p:txBody>
        </p:sp>
        <p:sp>
          <p:nvSpPr>
            <p:cNvPr name="TextBox 10" id="10"/>
            <p:cNvSpPr txBox="true"/>
            <p:nvPr/>
          </p:nvSpPr>
          <p:spPr>
            <a:xfrm rot="0">
              <a:off x="0" y="856619"/>
              <a:ext cx="8440580" cy="2629535"/>
            </a:xfrm>
            <a:prstGeom prst="rect">
              <a:avLst/>
            </a:prstGeom>
          </p:spPr>
          <p:txBody>
            <a:bodyPr anchor="t" rtlCol="false" tIns="0" lIns="0" bIns="0" rIns="0">
              <a:spAutoFit/>
            </a:bodyPr>
            <a:lstStyle/>
            <a:p>
              <a:pPr>
                <a:lnSpc>
                  <a:spcPts val="3120"/>
                </a:lnSpc>
              </a:pPr>
              <a:r>
                <a:rPr lang="en-US" sz="2400">
                  <a:solidFill>
                    <a:srgbClr val="151F27"/>
                  </a:solidFill>
                  <a:latin typeface="Codec Pro"/>
                </a:rPr>
                <a:t>Over 80% of Indian medical expenses are out of pocket, that is not insured or even if insured not covered, hence there is a need for an instant loan system that helps the patients. </a:t>
              </a:r>
            </a:p>
          </p:txBody>
        </p:sp>
      </p:grpSp>
      <p:grpSp>
        <p:nvGrpSpPr>
          <p:cNvPr name="Group 11" id="11"/>
          <p:cNvGrpSpPr/>
          <p:nvPr/>
        </p:nvGrpSpPr>
        <p:grpSpPr>
          <a:xfrm rot="0">
            <a:off x="993278" y="6173434"/>
            <a:ext cx="1821476" cy="1833565"/>
            <a:chOff x="0" y="0"/>
            <a:chExt cx="2428635" cy="2444754"/>
          </a:xfrm>
        </p:grpSpPr>
        <p:sp>
          <p:nvSpPr>
            <p:cNvPr name="Freeform 12" id="12"/>
            <p:cNvSpPr/>
            <p:nvPr/>
          </p:nvSpPr>
          <p:spPr>
            <a:xfrm flipH="false" flipV="false" rot="0">
              <a:off x="0" y="0"/>
              <a:ext cx="2428635" cy="2444754"/>
            </a:xfrm>
            <a:custGeom>
              <a:avLst/>
              <a:gdLst/>
              <a:ahLst/>
              <a:cxnLst/>
              <a:rect r="r" b="b" t="t" l="l"/>
              <a:pathLst>
                <a:path h="2444754" w="2428635">
                  <a:moveTo>
                    <a:pt x="0" y="0"/>
                  </a:moveTo>
                  <a:lnTo>
                    <a:pt x="2428635" y="0"/>
                  </a:lnTo>
                  <a:lnTo>
                    <a:pt x="2428635" y="2444754"/>
                  </a:lnTo>
                  <a:lnTo>
                    <a:pt x="0" y="2444754"/>
                  </a:lnTo>
                  <a:lnTo>
                    <a:pt x="0" y="0"/>
                  </a:lnTo>
                  <a:close/>
                </a:path>
              </a:pathLst>
            </a:custGeom>
            <a:blipFill>
              <a:blip r:embed="rId4">
                <a:extLst>
                  <a:ext uri="{96DAC541-7B7A-43D3-8B79-37D633B846F1}">
                    <asvg:svgBlip xmlns:asvg="http://schemas.microsoft.com/office/drawing/2016/SVG/main" r:embed="rId5"/>
                  </a:ext>
                </a:extLst>
              </a:blip>
              <a:stretch>
                <a:fillRect l="0" t="0" r="-33409" b="0"/>
              </a:stretch>
            </a:blipFill>
          </p:spPr>
        </p:sp>
        <p:sp>
          <p:nvSpPr>
            <p:cNvPr name="Freeform 13" id="13"/>
            <p:cNvSpPr/>
            <p:nvPr/>
          </p:nvSpPr>
          <p:spPr>
            <a:xfrm flipH="false" flipV="false" rot="0">
              <a:off x="672123" y="358009"/>
              <a:ext cx="1084389" cy="1728737"/>
            </a:xfrm>
            <a:custGeom>
              <a:avLst/>
              <a:gdLst/>
              <a:ahLst/>
              <a:cxnLst/>
              <a:rect r="r" b="b" t="t" l="l"/>
              <a:pathLst>
                <a:path h="1728737" w="1084389">
                  <a:moveTo>
                    <a:pt x="0" y="0"/>
                  </a:moveTo>
                  <a:lnTo>
                    <a:pt x="1084389" y="0"/>
                  </a:lnTo>
                  <a:lnTo>
                    <a:pt x="1084389" y="1728736"/>
                  </a:lnTo>
                  <a:lnTo>
                    <a:pt x="0" y="17287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14" id="14"/>
          <p:cNvGrpSpPr/>
          <p:nvPr/>
        </p:nvGrpSpPr>
        <p:grpSpPr>
          <a:xfrm rot="0">
            <a:off x="993278" y="3444519"/>
            <a:ext cx="1821476" cy="1833565"/>
            <a:chOff x="0" y="0"/>
            <a:chExt cx="2428635" cy="2444754"/>
          </a:xfrm>
        </p:grpSpPr>
        <p:sp>
          <p:nvSpPr>
            <p:cNvPr name="Freeform 15" id="15"/>
            <p:cNvSpPr/>
            <p:nvPr/>
          </p:nvSpPr>
          <p:spPr>
            <a:xfrm flipH="false" flipV="false" rot="0">
              <a:off x="0" y="0"/>
              <a:ext cx="2428635" cy="2444754"/>
            </a:xfrm>
            <a:custGeom>
              <a:avLst/>
              <a:gdLst/>
              <a:ahLst/>
              <a:cxnLst/>
              <a:rect r="r" b="b" t="t" l="l"/>
              <a:pathLst>
                <a:path h="2444754" w="2428635">
                  <a:moveTo>
                    <a:pt x="0" y="0"/>
                  </a:moveTo>
                  <a:lnTo>
                    <a:pt x="2428635" y="0"/>
                  </a:lnTo>
                  <a:lnTo>
                    <a:pt x="2428635" y="2444754"/>
                  </a:lnTo>
                  <a:lnTo>
                    <a:pt x="0" y="2444754"/>
                  </a:lnTo>
                  <a:lnTo>
                    <a:pt x="0" y="0"/>
                  </a:lnTo>
                  <a:close/>
                </a:path>
              </a:pathLst>
            </a:custGeom>
            <a:blipFill>
              <a:blip r:embed="rId4">
                <a:extLst>
                  <a:ext uri="{96DAC541-7B7A-43D3-8B79-37D633B846F1}">
                    <asvg:svgBlip xmlns:asvg="http://schemas.microsoft.com/office/drawing/2016/SVG/main" r:embed="rId5"/>
                  </a:ext>
                </a:extLst>
              </a:blip>
              <a:stretch>
                <a:fillRect l="0" t="0" r="-33409" b="0"/>
              </a:stretch>
            </a:blipFill>
          </p:spPr>
        </p:sp>
        <p:sp>
          <p:nvSpPr>
            <p:cNvPr name="Freeform 16" id="16"/>
            <p:cNvSpPr/>
            <p:nvPr/>
          </p:nvSpPr>
          <p:spPr>
            <a:xfrm flipH="false" flipV="false" rot="0">
              <a:off x="489820" y="358009"/>
              <a:ext cx="1448996" cy="1728737"/>
            </a:xfrm>
            <a:custGeom>
              <a:avLst/>
              <a:gdLst/>
              <a:ahLst/>
              <a:cxnLst/>
              <a:rect r="r" b="b" t="t" l="l"/>
              <a:pathLst>
                <a:path h="1728737" w="1448996">
                  <a:moveTo>
                    <a:pt x="0" y="0"/>
                  </a:moveTo>
                  <a:lnTo>
                    <a:pt x="1448995" y="0"/>
                  </a:lnTo>
                  <a:lnTo>
                    <a:pt x="1448995" y="1728736"/>
                  </a:lnTo>
                  <a:lnTo>
                    <a:pt x="0" y="172873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17" id="17"/>
          <p:cNvGrpSpPr/>
          <p:nvPr/>
        </p:nvGrpSpPr>
        <p:grpSpPr>
          <a:xfrm rot="0">
            <a:off x="14562208" y="667693"/>
            <a:ext cx="3106646" cy="722013"/>
            <a:chOff x="0" y="0"/>
            <a:chExt cx="2343698" cy="544697"/>
          </a:xfrm>
        </p:grpSpPr>
        <p:sp>
          <p:nvSpPr>
            <p:cNvPr name="Freeform 18" id="18"/>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19" id="19"/>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10" action="ppaction://hlinksldjump"/>
                </a:rPr>
                <a:t>BACK TO AGENDA PAGE</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21168" r="0" b="-24893"/>
            </a:stretch>
          </a:blipFill>
        </p:spPr>
      </p:sp>
      <p:sp>
        <p:nvSpPr>
          <p:cNvPr name="TextBox 3" id="3"/>
          <p:cNvSpPr txBox="true"/>
          <p:nvPr/>
        </p:nvSpPr>
        <p:spPr>
          <a:xfrm rot="0">
            <a:off x="8627073" y="1294457"/>
            <a:ext cx="8098497" cy="7765983"/>
          </a:xfrm>
          <a:prstGeom prst="rect">
            <a:avLst/>
          </a:prstGeom>
        </p:spPr>
        <p:txBody>
          <a:bodyPr anchor="t" rtlCol="false" tIns="0" lIns="0" bIns="0" rIns="0">
            <a:spAutoFit/>
          </a:bodyPr>
          <a:lstStyle/>
          <a:p>
            <a:pPr>
              <a:lnSpc>
                <a:spcPts val="6781"/>
              </a:lnSpc>
            </a:pPr>
            <a:r>
              <a:rPr lang="en-US" sz="5651">
                <a:solidFill>
                  <a:srgbClr val="FFFFFF"/>
                </a:solidFill>
                <a:latin typeface="Codec Pro ExtraBold"/>
              </a:rPr>
              <a:t>We are India's first platform that solves both problems with one platform. </a:t>
            </a:r>
          </a:p>
          <a:p>
            <a:pPr>
              <a:lnSpc>
                <a:spcPts val="6781"/>
              </a:lnSpc>
            </a:pPr>
          </a:p>
          <a:p>
            <a:pPr>
              <a:lnSpc>
                <a:spcPts val="6781"/>
              </a:lnSpc>
            </a:pPr>
            <a:r>
              <a:rPr lang="en-US" sz="5651">
                <a:solidFill>
                  <a:srgbClr val="FFFFFF"/>
                </a:solidFill>
                <a:latin typeface="Codec Pro ExtraBold"/>
              </a:rPr>
              <a:t>We ensure hospitals discount the patients if they avail of medical loans via us. </a:t>
            </a:r>
          </a:p>
        </p:txBody>
      </p:sp>
      <p:sp>
        <p:nvSpPr>
          <p:cNvPr name="TextBox 4" id="4"/>
          <p:cNvSpPr txBox="true"/>
          <p:nvPr/>
        </p:nvSpPr>
        <p:spPr>
          <a:xfrm rot="0">
            <a:off x="9237112" y="7786349"/>
            <a:ext cx="6878419" cy="357410"/>
          </a:xfrm>
          <a:prstGeom prst="rect">
            <a:avLst/>
          </a:prstGeom>
        </p:spPr>
        <p:txBody>
          <a:bodyPr anchor="t" rtlCol="false" tIns="0" lIns="0" bIns="0" rIns="0">
            <a:spAutoFit/>
          </a:bodyPr>
          <a:lstStyle/>
          <a:p>
            <a:pPr>
              <a:lnSpc>
                <a:spcPts val="2684"/>
              </a:lnSpc>
            </a:pPr>
          </a:p>
        </p:txBody>
      </p:sp>
      <p:sp>
        <p:nvSpPr>
          <p:cNvPr name="AutoShape 5" id="5"/>
          <p:cNvSpPr/>
          <p:nvPr/>
        </p:nvSpPr>
        <p:spPr>
          <a:xfrm>
            <a:off x="9237112" y="6938112"/>
            <a:ext cx="6878419" cy="0"/>
          </a:xfrm>
          <a:prstGeom prst="line">
            <a:avLst/>
          </a:prstGeom>
          <a:ln cap="flat" w="9525">
            <a:solidFill>
              <a:srgbClr val="FFFFFF"/>
            </a:solidFill>
            <a:prstDash val="solid"/>
            <a:headEnd type="none" len="sm" w="sm"/>
            <a:tailEnd type="none" len="sm" w="sm"/>
          </a:ln>
        </p:spPr>
      </p:sp>
      <p:grpSp>
        <p:nvGrpSpPr>
          <p:cNvPr name="Group 6" id="6"/>
          <p:cNvGrpSpPr/>
          <p:nvPr/>
        </p:nvGrpSpPr>
        <p:grpSpPr>
          <a:xfrm rot="0">
            <a:off x="14562208" y="667693"/>
            <a:ext cx="3106646" cy="722013"/>
            <a:chOff x="0" y="0"/>
            <a:chExt cx="2343698" cy="544697"/>
          </a:xfrm>
        </p:grpSpPr>
        <p:sp>
          <p:nvSpPr>
            <p:cNvPr name="Freeform 7" id="7"/>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8" id="8"/>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4" action="ppaction://hlinksldjump"/>
                </a:rPr>
                <a:t>BACK TO AGENDA PAGE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495F1"/>
        </a:solidFill>
      </p:bgPr>
    </p:bg>
    <p:spTree>
      <p:nvGrpSpPr>
        <p:cNvPr id="1" name=""/>
        <p:cNvGrpSpPr/>
        <p:nvPr/>
      </p:nvGrpSpPr>
      <p:grpSpPr>
        <a:xfrm>
          <a:off x="0" y="0"/>
          <a:ext cx="0" cy="0"/>
          <a:chOff x="0" y="0"/>
          <a:chExt cx="0" cy="0"/>
        </a:xfrm>
      </p:grpSpPr>
      <p:sp>
        <p:nvSpPr>
          <p:cNvPr name="Freeform 2" id="2"/>
          <p:cNvSpPr/>
          <p:nvPr/>
        </p:nvSpPr>
        <p:spPr>
          <a:xfrm flipH="false" flipV="false" rot="0">
            <a:off x="623009" y="2712270"/>
            <a:ext cx="1277115" cy="1035624"/>
          </a:xfrm>
          <a:custGeom>
            <a:avLst/>
            <a:gdLst/>
            <a:ahLst/>
            <a:cxnLst/>
            <a:rect r="r" b="b" t="t" l="l"/>
            <a:pathLst>
              <a:path h="1035624" w="1277115">
                <a:moveTo>
                  <a:pt x="0" y="0"/>
                </a:moveTo>
                <a:lnTo>
                  <a:pt x="1277115" y="0"/>
                </a:lnTo>
                <a:lnTo>
                  <a:pt x="1277115" y="1035624"/>
                </a:lnTo>
                <a:lnTo>
                  <a:pt x="0" y="10356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623009" y="2810575"/>
            <a:ext cx="13359350" cy="826395"/>
          </a:xfrm>
          <a:prstGeom prst="rect">
            <a:avLst/>
          </a:prstGeom>
        </p:spPr>
        <p:txBody>
          <a:bodyPr anchor="t" rtlCol="false" tIns="0" lIns="0" bIns="0" rIns="0">
            <a:spAutoFit/>
          </a:bodyPr>
          <a:lstStyle/>
          <a:p>
            <a:pPr algn="ctr">
              <a:lnSpc>
                <a:spcPts val="6100"/>
              </a:lnSpc>
            </a:pPr>
            <a:r>
              <a:rPr lang="en-US" sz="4357">
                <a:solidFill>
                  <a:srgbClr val="000000"/>
                </a:solidFill>
                <a:latin typeface="Codec Pro Bold"/>
              </a:rPr>
              <a:t>Patients get a discount from hospitals </a:t>
            </a:r>
          </a:p>
        </p:txBody>
      </p:sp>
      <p:sp>
        <p:nvSpPr>
          <p:cNvPr name="Freeform 4" id="4"/>
          <p:cNvSpPr/>
          <p:nvPr/>
        </p:nvSpPr>
        <p:spPr>
          <a:xfrm flipH="false" flipV="false" rot="0">
            <a:off x="623009" y="4031621"/>
            <a:ext cx="1277115" cy="1035624"/>
          </a:xfrm>
          <a:custGeom>
            <a:avLst/>
            <a:gdLst/>
            <a:ahLst/>
            <a:cxnLst/>
            <a:rect r="r" b="b" t="t" l="l"/>
            <a:pathLst>
              <a:path h="1035624" w="1277115">
                <a:moveTo>
                  <a:pt x="0" y="0"/>
                </a:moveTo>
                <a:lnTo>
                  <a:pt x="1277115" y="0"/>
                </a:lnTo>
                <a:lnTo>
                  <a:pt x="1277115" y="1035624"/>
                </a:lnTo>
                <a:lnTo>
                  <a:pt x="0" y="10356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4044608"/>
            <a:ext cx="18299120" cy="847725"/>
          </a:xfrm>
          <a:prstGeom prst="rect">
            <a:avLst/>
          </a:prstGeom>
        </p:spPr>
        <p:txBody>
          <a:bodyPr anchor="t" rtlCol="false" tIns="0" lIns="0" bIns="0" rIns="0">
            <a:spAutoFit/>
          </a:bodyPr>
          <a:lstStyle/>
          <a:p>
            <a:pPr algn="ctr">
              <a:lnSpc>
                <a:spcPts val="6299"/>
              </a:lnSpc>
            </a:pPr>
            <a:r>
              <a:rPr lang="en-US" sz="4500">
                <a:solidFill>
                  <a:srgbClr val="000000"/>
                </a:solidFill>
                <a:latin typeface="Codec Pro Bold"/>
              </a:rPr>
              <a:t>Immediate financial needs of patients are fulfilled</a:t>
            </a:r>
          </a:p>
        </p:txBody>
      </p:sp>
      <p:sp>
        <p:nvSpPr>
          <p:cNvPr name="Freeform 6" id="6"/>
          <p:cNvSpPr/>
          <p:nvPr/>
        </p:nvSpPr>
        <p:spPr>
          <a:xfrm flipH="false" flipV="false" rot="0">
            <a:off x="623009" y="5143500"/>
            <a:ext cx="1277115" cy="1035624"/>
          </a:xfrm>
          <a:custGeom>
            <a:avLst/>
            <a:gdLst/>
            <a:ahLst/>
            <a:cxnLst/>
            <a:rect r="r" b="b" t="t" l="l"/>
            <a:pathLst>
              <a:path h="1035624" w="1277115">
                <a:moveTo>
                  <a:pt x="0" y="0"/>
                </a:moveTo>
                <a:lnTo>
                  <a:pt x="1277115" y="0"/>
                </a:lnTo>
                <a:lnTo>
                  <a:pt x="1277115" y="1035624"/>
                </a:lnTo>
                <a:lnTo>
                  <a:pt x="0" y="10356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861816" y="5219645"/>
            <a:ext cx="19714419" cy="752565"/>
          </a:xfrm>
          <a:prstGeom prst="rect">
            <a:avLst/>
          </a:prstGeom>
        </p:spPr>
        <p:txBody>
          <a:bodyPr anchor="t" rtlCol="false" tIns="0" lIns="0" bIns="0" rIns="0">
            <a:spAutoFit/>
          </a:bodyPr>
          <a:lstStyle/>
          <a:p>
            <a:pPr algn="ctr">
              <a:lnSpc>
                <a:spcPts val="5770"/>
              </a:lnSpc>
            </a:pPr>
            <a:r>
              <a:rPr lang="en-US" sz="4121">
                <a:solidFill>
                  <a:srgbClr val="000000"/>
                </a:solidFill>
                <a:latin typeface="Codec Pro Bold"/>
              </a:rPr>
              <a:t>Patients get credit vouchers that can be used further </a:t>
            </a:r>
          </a:p>
        </p:txBody>
      </p:sp>
      <p:sp>
        <p:nvSpPr>
          <p:cNvPr name="Freeform 8" id="8"/>
          <p:cNvSpPr/>
          <p:nvPr/>
        </p:nvSpPr>
        <p:spPr>
          <a:xfrm flipH="false" flipV="false" rot="0">
            <a:off x="623009" y="6179124"/>
            <a:ext cx="1277115" cy="1035624"/>
          </a:xfrm>
          <a:custGeom>
            <a:avLst/>
            <a:gdLst/>
            <a:ahLst/>
            <a:cxnLst/>
            <a:rect r="r" b="b" t="t" l="l"/>
            <a:pathLst>
              <a:path h="1035624" w="1277115">
                <a:moveTo>
                  <a:pt x="0" y="0"/>
                </a:moveTo>
                <a:lnTo>
                  <a:pt x="1277115" y="0"/>
                </a:lnTo>
                <a:lnTo>
                  <a:pt x="1277115" y="1035624"/>
                </a:lnTo>
                <a:lnTo>
                  <a:pt x="0" y="10356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623009" y="7214748"/>
            <a:ext cx="1277115" cy="1035624"/>
          </a:xfrm>
          <a:custGeom>
            <a:avLst/>
            <a:gdLst/>
            <a:ahLst/>
            <a:cxnLst/>
            <a:rect r="r" b="b" t="t" l="l"/>
            <a:pathLst>
              <a:path h="1035624" w="1277115">
                <a:moveTo>
                  <a:pt x="0" y="0"/>
                </a:moveTo>
                <a:lnTo>
                  <a:pt x="1277115" y="0"/>
                </a:lnTo>
                <a:lnTo>
                  <a:pt x="1277115" y="1035624"/>
                </a:lnTo>
                <a:lnTo>
                  <a:pt x="0" y="10356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861816" y="6218429"/>
            <a:ext cx="17369554" cy="804614"/>
          </a:xfrm>
          <a:prstGeom prst="rect">
            <a:avLst/>
          </a:prstGeom>
        </p:spPr>
        <p:txBody>
          <a:bodyPr anchor="t" rtlCol="false" tIns="0" lIns="0" bIns="0" rIns="0">
            <a:spAutoFit/>
          </a:bodyPr>
          <a:lstStyle/>
          <a:p>
            <a:pPr algn="ctr">
              <a:lnSpc>
                <a:spcPts val="6051"/>
              </a:lnSpc>
            </a:pPr>
            <a:r>
              <a:rPr lang="en-US" sz="4322">
                <a:solidFill>
                  <a:srgbClr val="000000"/>
                </a:solidFill>
                <a:latin typeface="Codec Pro Bold"/>
              </a:rPr>
              <a:t>Hospitals treat insufi patients much better </a:t>
            </a:r>
          </a:p>
        </p:txBody>
      </p:sp>
      <p:sp>
        <p:nvSpPr>
          <p:cNvPr name="TextBox 11" id="11"/>
          <p:cNvSpPr txBox="true"/>
          <p:nvPr/>
        </p:nvSpPr>
        <p:spPr>
          <a:xfrm rot="0">
            <a:off x="1028700" y="7367148"/>
            <a:ext cx="16493588" cy="752629"/>
          </a:xfrm>
          <a:prstGeom prst="rect">
            <a:avLst/>
          </a:prstGeom>
        </p:spPr>
        <p:txBody>
          <a:bodyPr anchor="t" rtlCol="false" tIns="0" lIns="0" bIns="0" rIns="0">
            <a:spAutoFit/>
          </a:bodyPr>
          <a:lstStyle/>
          <a:p>
            <a:pPr algn="ctr">
              <a:lnSpc>
                <a:spcPts val="5766"/>
              </a:lnSpc>
            </a:pPr>
            <a:r>
              <a:rPr lang="en-US" sz="4118">
                <a:solidFill>
                  <a:srgbClr val="000000"/>
                </a:solidFill>
                <a:latin typeface="Codec Pro Bold"/>
              </a:rPr>
              <a:t>They get free counseling and guidance from our platform</a:t>
            </a:r>
          </a:p>
        </p:txBody>
      </p:sp>
      <p:grpSp>
        <p:nvGrpSpPr>
          <p:cNvPr name="Group 12" id="12"/>
          <p:cNvGrpSpPr/>
          <p:nvPr/>
        </p:nvGrpSpPr>
        <p:grpSpPr>
          <a:xfrm rot="0">
            <a:off x="14562208" y="667693"/>
            <a:ext cx="3106646" cy="722013"/>
            <a:chOff x="0" y="0"/>
            <a:chExt cx="2343698" cy="544697"/>
          </a:xfrm>
        </p:grpSpPr>
        <p:sp>
          <p:nvSpPr>
            <p:cNvPr name="Freeform 13" id="13"/>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14" id="14"/>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5" action="ppaction://hlinksldjump"/>
                </a:rPr>
                <a:t>BACK TO AGENDA PAGE</a:t>
              </a:r>
            </a:p>
          </p:txBody>
        </p:sp>
      </p:grpSp>
      <p:grpSp>
        <p:nvGrpSpPr>
          <p:cNvPr name="Group 15" id="15"/>
          <p:cNvGrpSpPr/>
          <p:nvPr/>
        </p:nvGrpSpPr>
        <p:grpSpPr>
          <a:xfrm rot="0">
            <a:off x="5259338" y="394263"/>
            <a:ext cx="7455081" cy="1508302"/>
            <a:chOff x="0" y="0"/>
            <a:chExt cx="3641122" cy="736667"/>
          </a:xfrm>
        </p:grpSpPr>
        <p:sp>
          <p:nvSpPr>
            <p:cNvPr name="Freeform 16" id="16"/>
            <p:cNvSpPr/>
            <p:nvPr/>
          </p:nvSpPr>
          <p:spPr>
            <a:xfrm flipH="false" flipV="false" rot="0">
              <a:off x="0" y="0"/>
              <a:ext cx="3641122" cy="736667"/>
            </a:xfrm>
            <a:custGeom>
              <a:avLst/>
              <a:gdLst/>
              <a:ahLst/>
              <a:cxnLst/>
              <a:rect r="r" b="b" t="t" l="l"/>
              <a:pathLst>
                <a:path h="736667" w="3641122">
                  <a:moveTo>
                    <a:pt x="0" y="0"/>
                  </a:moveTo>
                  <a:lnTo>
                    <a:pt x="3641122" y="0"/>
                  </a:lnTo>
                  <a:lnTo>
                    <a:pt x="3641122" y="736667"/>
                  </a:lnTo>
                  <a:lnTo>
                    <a:pt x="0" y="736667"/>
                  </a:lnTo>
                  <a:close/>
                </a:path>
              </a:pathLst>
            </a:custGeom>
            <a:solidFill>
              <a:srgbClr val="FFFFFF"/>
            </a:solidFill>
          </p:spPr>
        </p:sp>
        <p:sp>
          <p:nvSpPr>
            <p:cNvPr name="TextBox 17" id="17"/>
            <p:cNvSpPr txBox="true"/>
            <p:nvPr/>
          </p:nvSpPr>
          <p:spPr>
            <a:xfrm>
              <a:off x="0" y="-171450"/>
              <a:ext cx="3641122" cy="908117"/>
            </a:xfrm>
            <a:prstGeom prst="rect">
              <a:avLst/>
            </a:prstGeom>
          </p:spPr>
          <p:txBody>
            <a:bodyPr anchor="ctr" rtlCol="false" tIns="254000" lIns="254000" bIns="254000" rIns="254000"/>
            <a:lstStyle/>
            <a:p>
              <a:pPr algn="ctr">
                <a:lnSpc>
                  <a:spcPts val="6859"/>
                </a:lnSpc>
              </a:pPr>
              <a:r>
                <a:rPr lang="en-US" sz="4899">
                  <a:solidFill>
                    <a:srgbClr val="151F27"/>
                  </a:solidFill>
                  <a:latin typeface="Codec Pro Bold"/>
                </a:rPr>
                <a:t>Patient Win-Win</a:t>
              </a:r>
            </a:p>
          </p:txBody>
        </p:sp>
      </p:grpSp>
      <p:sp>
        <p:nvSpPr>
          <p:cNvPr name="Freeform 18" id="18"/>
          <p:cNvSpPr/>
          <p:nvPr/>
        </p:nvSpPr>
        <p:spPr>
          <a:xfrm flipH="false" flipV="false" rot="1255265">
            <a:off x="14517911" y="8213728"/>
            <a:ext cx="5482777" cy="5482777"/>
          </a:xfrm>
          <a:custGeom>
            <a:avLst/>
            <a:gdLst/>
            <a:ahLst/>
            <a:cxnLst/>
            <a:rect r="r" b="b" t="t" l="l"/>
            <a:pathLst>
              <a:path h="5482777" w="5482777">
                <a:moveTo>
                  <a:pt x="0" y="0"/>
                </a:moveTo>
                <a:lnTo>
                  <a:pt x="5482778" y="0"/>
                </a:lnTo>
                <a:lnTo>
                  <a:pt x="5482778" y="5482777"/>
                </a:lnTo>
                <a:lnTo>
                  <a:pt x="0" y="54827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5926605" y="-6620585"/>
            <a:ext cx="8856604" cy="8856604"/>
          </a:xfrm>
          <a:custGeom>
            <a:avLst/>
            <a:gdLst/>
            <a:ahLst/>
            <a:cxnLst/>
            <a:rect r="r" b="b" t="t" l="l"/>
            <a:pathLst>
              <a:path h="8856604" w="8856604">
                <a:moveTo>
                  <a:pt x="0" y="0"/>
                </a:moveTo>
                <a:lnTo>
                  <a:pt x="8856605" y="0"/>
                </a:lnTo>
                <a:lnTo>
                  <a:pt x="8856605" y="8856605"/>
                </a:lnTo>
                <a:lnTo>
                  <a:pt x="0" y="885660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false" flipV="false" rot="0">
            <a:off x="-448311" y="8983797"/>
            <a:ext cx="1971319" cy="1971319"/>
          </a:xfrm>
          <a:custGeom>
            <a:avLst/>
            <a:gdLst/>
            <a:ahLst/>
            <a:cxnLst/>
            <a:rect r="r" b="b" t="t" l="l"/>
            <a:pathLst>
              <a:path h="1971319" w="1971319">
                <a:moveTo>
                  <a:pt x="0" y="0"/>
                </a:moveTo>
                <a:lnTo>
                  <a:pt x="1971319" y="0"/>
                </a:lnTo>
                <a:lnTo>
                  <a:pt x="1971319" y="1971319"/>
                </a:lnTo>
                <a:lnTo>
                  <a:pt x="0" y="19713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0">
            <a:off x="-5774205" y="-6468185"/>
            <a:ext cx="8856604" cy="8856604"/>
          </a:xfrm>
          <a:custGeom>
            <a:avLst/>
            <a:gdLst/>
            <a:ahLst/>
            <a:cxnLst/>
            <a:rect r="r" b="b" t="t" l="l"/>
            <a:pathLst>
              <a:path h="8856604" w="8856604">
                <a:moveTo>
                  <a:pt x="0" y="0"/>
                </a:moveTo>
                <a:lnTo>
                  <a:pt x="8856605" y="0"/>
                </a:lnTo>
                <a:lnTo>
                  <a:pt x="8856605" y="8856605"/>
                </a:lnTo>
                <a:lnTo>
                  <a:pt x="0" y="885660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82CCFA"/>
        </a:solidFill>
      </p:bgPr>
    </p:bg>
    <p:spTree>
      <p:nvGrpSpPr>
        <p:cNvPr id="1" name=""/>
        <p:cNvGrpSpPr/>
        <p:nvPr/>
      </p:nvGrpSpPr>
      <p:grpSpPr>
        <a:xfrm>
          <a:off x="0" y="0"/>
          <a:ext cx="0" cy="0"/>
          <a:chOff x="0" y="0"/>
          <a:chExt cx="0" cy="0"/>
        </a:xfrm>
      </p:grpSpPr>
      <p:sp>
        <p:nvSpPr>
          <p:cNvPr name="Freeform 2" id="2"/>
          <p:cNvSpPr/>
          <p:nvPr/>
        </p:nvSpPr>
        <p:spPr>
          <a:xfrm flipH="false" flipV="false" rot="0">
            <a:off x="623009" y="2943244"/>
            <a:ext cx="1341130" cy="1087535"/>
          </a:xfrm>
          <a:custGeom>
            <a:avLst/>
            <a:gdLst/>
            <a:ahLst/>
            <a:cxnLst/>
            <a:rect r="r" b="b" t="t" l="l"/>
            <a:pathLst>
              <a:path h="1087535" w="1341130">
                <a:moveTo>
                  <a:pt x="0" y="0"/>
                </a:moveTo>
                <a:lnTo>
                  <a:pt x="1341130" y="0"/>
                </a:lnTo>
                <a:lnTo>
                  <a:pt x="1341130" y="1087535"/>
                </a:lnTo>
                <a:lnTo>
                  <a:pt x="0" y="10875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964139" y="3222186"/>
            <a:ext cx="15358331" cy="658256"/>
          </a:xfrm>
          <a:prstGeom prst="rect">
            <a:avLst/>
          </a:prstGeom>
        </p:spPr>
        <p:txBody>
          <a:bodyPr anchor="t" rtlCol="false" tIns="0" lIns="0" bIns="0" rIns="0">
            <a:spAutoFit/>
          </a:bodyPr>
          <a:lstStyle/>
          <a:p>
            <a:pPr algn="ctr">
              <a:lnSpc>
                <a:spcPts val="4973"/>
              </a:lnSpc>
            </a:pPr>
            <a:r>
              <a:rPr lang="en-US" sz="3552">
                <a:solidFill>
                  <a:srgbClr val="000000"/>
                </a:solidFill>
                <a:latin typeface="Codec Pro Bold"/>
              </a:rPr>
              <a:t>Hospitals undergo severe loss due to non payment during discharge</a:t>
            </a:r>
          </a:p>
        </p:txBody>
      </p:sp>
      <p:sp>
        <p:nvSpPr>
          <p:cNvPr name="Freeform 4" id="4"/>
          <p:cNvSpPr/>
          <p:nvPr/>
        </p:nvSpPr>
        <p:spPr>
          <a:xfrm flipH="false" flipV="false" rot="0">
            <a:off x="623009" y="4031621"/>
            <a:ext cx="1277115" cy="1035624"/>
          </a:xfrm>
          <a:custGeom>
            <a:avLst/>
            <a:gdLst/>
            <a:ahLst/>
            <a:cxnLst/>
            <a:rect r="r" b="b" t="t" l="l"/>
            <a:pathLst>
              <a:path h="1035624" w="1277115">
                <a:moveTo>
                  <a:pt x="0" y="0"/>
                </a:moveTo>
                <a:lnTo>
                  <a:pt x="1277115" y="0"/>
                </a:lnTo>
                <a:lnTo>
                  <a:pt x="1277115" y="1035624"/>
                </a:lnTo>
                <a:lnTo>
                  <a:pt x="0" y="1035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458563" y="4156666"/>
            <a:ext cx="18299120" cy="758234"/>
          </a:xfrm>
          <a:prstGeom prst="rect">
            <a:avLst/>
          </a:prstGeom>
        </p:spPr>
        <p:txBody>
          <a:bodyPr anchor="t" rtlCol="false" tIns="0" lIns="0" bIns="0" rIns="0">
            <a:spAutoFit/>
          </a:bodyPr>
          <a:lstStyle/>
          <a:p>
            <a:pPr algn="ctr">
              <a:lnSpc>
                <a:spcPts val="5726"/>
              </a:lnSpc>
            </a:pPr>
            <a:r>
              <a:rPr lang="en-US" sz="4090">
                <a:solidFill>
                  <a:srgbClr val="000000"/>
                </a:solidFill>
                <a:latin typeface="Codec Pro Bold"/>
              </a:rPr>
              <a:t>Hospitals are unsured if the money will be recovered</a:t>
            </a:r>
          </a:p>
        </p:txBody>
      </p:sp>
      <p:sp>
        <p:nvSpPr>
          <p:cNvPr name="Freeform 6" id="6"/>
          <p:cNvSpPr/>
          <p:nvPr/>
        </p:nvSpPr>
        <p:spPr>
          <a:xfrm flipH="false" flipV="false" rot="0">
            <a:off x="623009" y="5143500"/>
            <a:ext cx="1277115" cy="1035624"/>
          </a:xfrm>
          <a:custGeom>
            <a:avLst/>
            <a:gdLst/>
            <a:ahLst/>
            <a:cxnLst/>
            <a:rect r="r" b="b" t="t" l="l"/>
            <a:pathLst>
              <a:path h="1035624" w="1277115">
                <a:moveTo>
                  <a:pt x="0" y="0"/>
                </a:moveTo>
                <a:lnTo>
                  <a:pt x="1277115" y="0"/>
                </a:lnTo>
                <a:lnTo>
                  <a:pt x="1277115" y="1035624"/>
                </a:lnTo>
                <a:lnTo>
                  <a:pt x="0" y="1035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028700" y="5244174"/>
            <a:ext cx="18468401" cy="725400"/>
          </a:xfrm>
          <a:prstGeom prst="rect">
            <a:avLst/>
          </a:prstGeom>
        </p:spPr>
        <p:txBody>
          <a:bodyPr anchor="t" rtlCol="false" tIns="0" lIns="0" bIns="0" rIns="0">
            <a:spAutoFit/>
          </a:bodyPr>
          <a:lstStyle/>
          <a:p>
            <a:pPr algn="ctr">
              <a:lnSpc>
                <a:spcPts val="5405"/>
              </a:lnSpc>
            </a:pPr>
            <a:r>
              <a:rPr lang="en-US" sz="3860">
                <a:solidFill>
                  <a:srgbClr val="000000"/>
                </a:solidFill>
                <a:latin typeface="Codec Pro Bold"/>
              </a:rPr>
              <a:t>Hospitals  get the customer who could have gone to other hospitals </a:t>
            </a:r>
          </a:p>
        </p:txBody>
      </p:sp>
      <p:sp>
        <p:nvSpPr>
          <p:cNvPr name="Freeform 8" id="8"/>
          <p:cNvSpPr/>
          <p:nvPr/>
        </p:nvSpPr>
        <p:spPr>
          <a:xfrm flipH="false" flipV="false" rot="0">
            <a:off x="623009" y="6179124"/>
            <a:ext cx="1277115" cy="1035624"/>
          </a:xfrm>
          <a:custGeom>
            <a:avLst/>
            <a:gdLst/>
            <a:ahLst/>
            <a:cxnLst/>
            <a:rect r="r" b="b" t="t" l="l"/>
            <a:pathLst>
              <a:path h="1035624" w="1277115">
                <a:moveTo>
                  <a:pt x="0" y="0"/>
                </a:moveTo>
                <a:lnTo>
                  <a:pt x="1277115" y="0"/>
                </a:lnTo>
                <a:lnTo>
                  <a:pt x="1277115" y="1035624"/>
                </a:lnTo>
                <a:lnTo>
                  <a:pt x="0" y="1035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623009" y="7214748"/>
            <a:ext cx="1277115" cy="1035624"/>
          </a:xfrm>
          <a:custGeom>
            <a:avLst/>
            <a:gdLst/>
            <a:ahLst/>
            <a:cxnLst/>
            <a:rect r="r" b="b" t="t" l="l"/>
            <a:pathLst>
              <a:path h="1035624" w="1277115">
                <a:moveTo>
                  <a:pt x="0" y="0"/>
                </a:moveTo>
                <a:lnTo>
                  <a:pt x="1277115" y="0"/>
                </a:lnTo>
                <a:lnTo>
                  <a:pt x="1277115" y="1035624"/>
                </a:lnTo>
                <a:lnTo>
                  <a:pt x="0" y="1035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458563" y="6236274"/>
            <a:ext cx="16323703" cy="766142"/>
          </a:xfrm>
          <a:prstGeom prst="rect">
            <a:avLst/>
          </a:prstGeom>
        </p:spPr>
        <p:txBody>
          <a:bodyPr anchor="t" rtlCol="false" tIns="0" lIns="0" bIns="0" rIns="0">
            <a:spAutoFit/>
          </a:bodyPr>
          <a:lstStyle/>
          <a:p>
            <a:pPr algn="ctr">
              <a:lnSpc>
                <a:spcPts val="5686"/>
              </a:lnSpc>
            </a:pPr>
            <a:r>
              <a:rPr lang="en-US" sz="4062">
                <a:solidFill>
                  <a:srgbClr val="000000"/>
                </a:solidFill>
                <a:latin typeface="Codec Pro Bold"/>
              </a:rPr>
              <a:t>Hospital directly gets money from the bank </a:t>
            </a:r>
          </a:p>
        </p:txBody>
      </p:sp>
      <p:sp>
        <p:nvSpPr>
          <p:cNvPr name="TextBox 11" id="11"/>
          <p:cNvSpPr txBox="true"/>
          <p:nvPr/>
        </p:nvSpPr>
        <p:spPr>
          <a:xfrm rot="0">
            <a:off x="1964139" y="7288166"/>
            <a:ext cx="15216473" cy="1370330"/>
          </a:xfrm>
          <a:prstGeom prst="rect">
            <a:avLst/>
          </a:prstGeom>
        </p:spPr>
        <p:txBody>
          <a:bodyPr anchor="t" rtlCol="false" tIns="0" lIns="0" bIns="0" rIns="0">
            <a:spAutoFit/>
          </a:bodyPr>
          <a:lstStyle/>
          <a:p>
            <a:pPr algn="ctr">
              <a:lnSpc>
                <a:spcPts val="5320"/>
              </a:lnSpc>
            </a:pPr>
            <a:r>
              <a:rPr lang="en-US" sz="3800">
                <a:solidFill>
                  <a:srgbClr val="000000"/>
                </a:solidFill>
                <a:latin typeface="Codec Pro Bold"/>
              </a:rPr>
              <a:t>Hospital builds a long-term relationship with the patient due to our credit system</a:t>
            </a:r>
          </a:p>
        </p:txBody>
      </p:sp>
      <p:grpSp>
        <p:nvGrpSpPr>
          <p:cNvPr name="Group 12" id="12"/>
          <p:cNvGrpSpPr/>
          <p:nvPr/>
        </p:nvGrpSpPr>
        <p:grpSpPr>
          <a:xfrm rot="0">
            <a:off x="14562208" y="667693"/>
            <a:ext cx="3106646" cy="722013"/>
            <a:chOff x="0" y="0"/>
            <a:chExt cx="2343698" cy="544697"/>
          </a:xfrm>
        </p:grpSpPr>
        <p:sp>
          <p:nvSpPr>
            <p:cNvPr name="Freeform 13" id="13"/>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14" id="14"/>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4" action="ppaction://hlinksldjump"/>
                </a:rPr>
                <a:t>BACK TO AGENDA PAGE</a:t>
              </a:r>
            </a:p>
          </p:txBody>
        </p:sp>
      </p:grpSp>
      <p:grpSp>
        <p:nvGrpSpPr>
          <p:cNvPr name="Group 15" id="15"/>
          <p:cNvGrpSpPr/>
          <p:nvPr/>
        </p:nvGrpSpPr>
        <p:grpSpPr>
          <a:xfrm rot="0">
            <a:off x="5259338" y="394263"/>
            <a:ext cx="7455081" cy="1508302"/>
            <a:chOff x="0" y="0"/>
            <a:chExt cx="3641122" cy="736667"/>
          </a:xfrm>
        </p:grpSpPr>
        <p:sp>
          <p:nvSpPr>
            <p:cNvPr name="Freeform 16" id="16"/>
            <p:cNvSpPr/>
            <p:nvPr/>
          </p:nvSpPr>
          <p:spPr>
            <a:xfrm flipH="false" flipV="false" rot="0">
              <a:off x="0" y="0"/>
              <a:ext cx="3641122" cy="736667"/>
            </a:xfrm>
            <a:custGeom>
              <a:avLst/>
              <a:gdLst/>
              <a:ahLst/>
              <a:cxnLst/>
              <a:rect r="r" b="b" t="t" l="l"/>
              <a:pathLst>
                <a:path h="736667" w="3641122">
                  <a:moveTo>
                    <a:pt x="0" y="0"/>
                  </a:moveTo>
                  <a:lnTo>
                    <a:pt x="3641122" y="0"/>
                  </a:lnTo>
                  <a:lnTo>
                    <a:pt x="3641122" y="736667"/>
                  </a:lnTo>
                  <a:lnTo>
                    <a:pt x="0" y="736667"/>
                  </a:lnTo>
                  <a:close/>
                </a:path>
              </a:pathLst>
            </a:custGeom>
            <a:solidFill>
              <a:srgbClr val="FFFFFF"/>
            </a:solidFill>
          </p:spPr>
        </p:sp>
        <p:sp>
          <p:nvSpPr>
            <p:cNvPr name="TextBox 17" id="17"/>
            <p:cNvSpPr txBox="true"/>
            <p:nvPr/>
          </p:nvSpPr>
          <p:spPr>
            <a:xfrm>
              <a:off x="0" y="-171450"/>
              <a:ext cx="3641122" cy="908117"/>
            </a:xfrm>
            <a:prstGeom prst="rect">
              <a:avLst/>
            </a:prstGeom>
          </p:spPr>
          <p:txBody>
            <a:bodyPr anchor="ctr" rtlCol="false" tIns="254000" lIns="254000" bIns="254000" rIns="254000"/>
            <a:lstStyle/>
            <a:p>
              <a:pPr algn="ctr">
                <a:lnSpc>
                  <a:spcPts val="6859"/>
                </a:lnSpc>
              </a:pPr>
              <a:r>
                <a:rPr lang="en-US" sz="4899">
                  <a:solidFill>
                    <a:srgbClr val="151F27"/>
                  </a:solidFill>
                  <a:latin typeface="Codec Pro Bold"/>
                </a:rPr>
                <a:t>Win- Win Hostipal</a:t>
              </a:r>
            </a:p>
          </p:txBody>
        </p:sp>
      </p:grpSp>
      <p:sp>
        <p:nvSpPr>
          <p:cNvPr name="Freeform 18" id="18"/>
          <p:cNvSpPr/>
          <p:nvPr/>
        </p:nvSpPr>
        <p:spPr>
          <a:xfrm flipH="false" flipV="false" rot="0">
            <a:off x="-5926605" y="-6620585"/>
            <a:ext cx="8856604" cy="8856604"/>
          </a:xfrm>
          <a:custGeom>
            <a:avLst/>
            <a:gdLst/>
            <a:ahLst/>
            <a:cxnLst/>
            <a:rect r="r" b="b" t="t" l="l"/>
            <a:pathLst>
              <a:path h="8856604" w="8856604">
                <a:moveTo>
                  <a:pt x="0" y="0"/>
                </a:moveTo>
                <a:lnTo>
                  <a:pt x="8856605" y="0"/>
                </a:lnTo>
                <a:lnTo>
                  <a:pt x="8856605" y="8856605"/>
                </a:lnTo>
                <a:lnTo>
                  <a:pt x="0" y="88566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0">
            <a:off x="-5774205" y="-6468185"/>
            <a:ext cx="8856604" cy="8856604"/>
          </a:xfrm>
          <a:custGeom>
            <a:avLst/>
            <a:gdLst/>
            <a:ahLst/>
            <a:cxnLst/>
            <a:rect r="r" b="b" t="t" l="l"/>
            <a:pathLst>
              <a:path h="8856604" w="8856604">
                <a:moveTo>
                  <a:pt x="0" y="0"/>
                </a:moveTo>
                <a:lnTo>
                  <a:pt x="8856605" y="0"/>
                </a:lnTo>
                <a:lnTo>
                  <a:pt x="8856605" y="8856605"/>
                </a:lnTo>
                <a:lnTo>
                  <a:pt x="0" y="88566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1255265">
            <a:off x="15360377" y="7800585"/>
            <a:ext cx="5482777" cy="5482777"/>
          </a:xfrm>
          <a:custGeom>
            <a:avLst/>
            <a:gdLst/>
            <a:ahLst/>
            <a:cxnLst/>
            <a:rect r="r" b="b" t="t" l="l"/>
            <a:pathLst>
              <a:path h="5482777" w="5482777">
                <a:moveTo>
                  <a:pt x="0" y="0"/>
                </a:moveTo>
                <a:lnTo>
                  <a:pt x="5482777" y="0"/>
                </a:lnTo>
                <a:lnTo>
                  <a:pt x="5482777" y="5482777"/>
                </a:lnTo>
                <a:lnTo>
                  <a:pt x="0" y="548277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83177" y="8955222"/>
            <a:ext cx="1586751" cy="1586751"/>
          </a:xfrm>
          <a:custGeom>
            <a:avLst/>
            <a:gdLst/>
            <a:ahLst/>
            <a:cxnLst/>
            <a:rect r="r" b="b" t="t" l="l"/>
            <a:pathLst>
              <a:path h="1586751" w="1586751">
                <a:moveTo>
                  <a:pt x="0" y="0"/>
                </a:moveTo>
                <a:lnTo>
                  <a:pt x="1586751" y="0"/>
                </a:lnTo>
                <a:lnTo>
                  <a:pt x="1586751" y="1586751"/>
                </a:lnTo>
                <a:lnTo>
                  <a:pt x="0" y="158675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57250"/>
            <a:ext cx="9860946" cy="1076325"/>
          </a:xfrm>
          <a:prstGeom prst="rect">
            <a:avLst/>
          </a:prstGeom>
        </p:spPr>
        <p:txBody>
          <a:bodyPr anchor="t" rtlCol="false" tIns="0" lIns="0" bIns="0" rIns="0">
            <a:spAutoFit/>
          </a:bodyPr>
          <a:lstStyle/>
          <a:p>
            <a:pPr algn="l" marL="0" indent="0" lvl="0">
              <a:lnSpc>
                <a:spcPts val="7199"/>
              </a:lnSpc>
            </a:pPr>
            <a:r>
              <a:rPr lang="en-US" sz="5999">
                <a:solidFill>
                  <a:srgbClr val="000000"/>
                </a:solidFill>
                <a:latin typeface="Agrandir Medium"/>
              </a:rPr>
              <a:t>User journey. </a:t>
            </a:r>
          </a:p>
        </p:txBody>
      </p:sp>
      <p:sp>
        <p:nvSpPr>
          <p:cNvPr name="TextBox 3" id="3"/>
          <p:cNvSpPr txBox="true"/>
          <p:nvPr/>
        </p:nvSpPr>
        <p:spPr>
          <a:xfrm rot="0">
            <a:off x="417840" y="4145448"/>
            <a:ext cx="2791332" cy="816483"/>
          </a:xfrm>
          <a:prstGeom prst="rect">
            <a:avLst/>
          </a:prstGeom>
        </p:spPr>
        <p:txBody>
          <a:bodyPr anchor="t" rtlCol="false" tIns="0" lIns="0" bIns="0" rIns="0">
            <a:spAutoFit/>
          </a:bodyPr>
          <a:lstStyle/>
          <a:p>
            <a:pPr algn="l" marL="0" indent="0" lvl="0">
              <a:lnSpc>
                <a:spcPts val="2976"/>
              </a:lnSpc>
              <a:spcBef>
                <a:spcPct val="0"/>
              </a:spcBef>
            </a:pPr>
            <a:r>
              <a:rPr lang="en-US" sz="2400">
                <a:solidFill>
                  <a:srgbClr val="000000"/>
                </a:solidFill>
                <a:latin typeface="Agrandir Medium"/>
              </a:rPr>
              <a:t>Patient diagnosis a diseass</a:t>
            </a:r>
          </a:p>
        </p:txBody>
      </p:sp>
      <p:sp>
        <p:nvSpPr>
          <p:cNvPr name="TextBox 4" id="4"/>
          <p:cNvSpPr txBox="true"/>
          <p:nvPr/>
        </p:nvSpPr>
        <p:spPr>
          <a:xfrm rot="0">
            <a:off x="417840" y="5046301"/>
            <a:ext cx="3399177" cy="597954"/>
          </a:xfrm>
          <a:prstGeom prst="rect">
            <a:avLst/>
          </a:prstGeom>
        </p:spPr>
        <p:txBody>
          <a:bodyPr anchor="t" rtlCol="false" tIns="0" lIns="0" bIns="0" rIns="0">
            <a:spAutoFit/>
          </a:bodyPr>
          <a:lstStyle/>
          <a:p>
            <a:pPr algn="l" marL="0" indent="0" lvl="0">
              <a:lnSpc>
                <a:spcPts val="2386"/>
              </a:lnSpc>
              <a:spcBef>
                <a:spcPct val="0"/>
              </a:spcBef>
            </a:pPr>
            <a:r>
              <a:rPr lang="en-US" sz="1704">
                <a:solidFill>
                  <a:srgbClr val="000000"/>
                </a:solidFill>
                <a:latin typeface="Lato"/>
              </a:rPr>
              <a:t>He decides to go to the hospital for surgery or get medical treatment </a:t>
            </a:r>
          </a:p>
        </p:txBody>
      </p:sp>
      <p:grpSp>
        <p:nvGrpSpPr>
          <p:cNvPr name="Group 5" id="5"/>
          <p:cNvGrpSpPr/>
          <p:nvPr/>
        </p:nvGrpSpPr>
        <p:grpSpPr>
          <a:xfrm rot="0">
            <a:off x="1028700" y="3496537"/>
            <a:ext cx="445749" cy="445749"/>
            <a:chOff x="0" y="0"/>
            <a:chExt cx="594331" cy="594331"/>
          </a:xfrm>
        </p:grpSpPr>
        <p:grpSp>
          <p:nvGrpSpPr>
            <p:cNvPr name="Group 6" id="6"/>
            <p:cNvGrpSpPr/>
            <p:nvPr/>
          </p:nvGrpSpPr>
          <p:grpSpPr>
            <a:xfrm rot="0">
              <a:off x="0" y="0"/>
              <a:ext cx="594331" cy="594331"/>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95F1"/>
              </a:solidFill>
            </p:spPr>
          </p:sp>
        </p:grpSp>
        <p:sp>
          <p:nvSpPr>
            <p:cNvPr name="TextBox 8" id="8"/>
            <p:cNvSpPr txBox="true"/>
            <p:nvPr/>
          </p:nvSpPr>
          <p:spPr>
            <a:xfrm rot="0">
              <a:off x="90835" y="53466"/>
              <a:ext cx="412661" cy="473022"/>
            </a:xfrm>
            <a:prstGeom prst="rect">
              <a:avLst/>
            </a:prstGeom>
          </p:spPr>
          <p:txBody>
            <a:bodyPr anchor="t" rtlCol="false" tIns="0" lIns="0" bIns="0" rIns="0">
              <a:spAutoFit/>
            </a:bodyPr>
            <a:lstStyle/>
            <a:p>
              <a:pPr algn="ctr" marL="0" indent="0" lvl="0">
                <a:lnSpc>
                  <a:spcPts val="2480"/>
                </a:lnSpc>
                <a:spcBef>
                  <a:spcPct val="0"/>
                </a:spcBef>
              </a:pPr>
              <a:r>
                <a:rPr lang="en-US" sz="2000">
                  <a:solidFill>
                    <a:srgbClr val="FFFFFF"/>
                  </a:solidFill>
                  <a:latin typeface="Agrandir Medium"/>
                </a:rPr>
                <a:t>1</a:t>
              </a:r>
            </a:p>
          </p:txBody>
        </p:sp>
      </p:grpSp>
      <p:grpSp>
        <p:nvGrpSpPr>
          <p:cNvPr name="Group 9" id="9"/>
          <p:cNvGrpSpPr/>
          <p:nvPr/>
        </p:nvGrpSpPr>
        <p:grpSpPr>
          <a:xfrm rot="0">
            <a:off x="4388517" y="3496537"/>
            <a:ext cx="445749" cy="445749"/>
            <a:chOff x="0" y="0"/>
            <a:chExt cx="594331" cy="594331"/>
          </a:xfrm>
        </p:grpSpPr>
        <p:grpSp>
          <p:nvGrpSpPr>
            <p:cNvPr name="Group 10" id="10"/>
            <p:cNvGrpSpPr/>
            <p:nvPr/>
          </p:nvGrpSpPr>
          <p:grpSpPr>
            <a:xfrm rot="0">
              <a:off x="0" y="0"/>
              <a:ext cx="594331" cy="594331"/>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95F1"/>
              </a:solidFill>
            </p:spPr>
          </p:sp>
        </p:grpSp>
        <p:sp>
          <p:nvSpPr>
            <p:cNvPr name="TextBox 12" id="12"/>
            <p:cNvSpPr txBox="true"/>
            <p:nvPr/>
          </p:nvSpPr>
          <p:spPr>
            <a:xfrm rot="0">
              <a:off x="90835" y="53466"/>
              <a:ext cx="412661" cy="473022"/>
            </a:xfrm>
            <a:prstGeom prst="rect">
              <a:avLst/>
            </a:prstGeom>
          </p:spPr>
          <p:txBody>
            <a:bodyPr anchor="t" rtlCol="false" tIns="0" lIns="0" bIns="0" rIns="0">
              <a:spAutoFit/>
            </a:bodyPr>
            <a:lstStyle/>
            <a:p>
              <a:pPr algn="ctr" marL="0" indent="0" lvl="0">
                <a:lnSpc>
                  <a:spcPts val="2480"/>
                </a:lnSpc>
                <a:spcBef>
                  <a:spcPct val="0"/>
                </a:spcBef>
              </a:pPr>
              <a:r>
                <a:rPr lang="en-US" sz="2000">
                  <a:solidFill>
                    <a:srgbClr val="FFFFFF"/>
                  </a:solidFill>
                  <a:latin typeface="Agrandir Medium"/>
                </a:rPr>
                <a:t>2</a:t>
              </a:r>
            </a:p>
          </p:txBody>
        </p:sp>
      </p:grpSp>
      <p:grpSp>
        <p:nvGrpSpPr>
          <p:cNvPr name="Group 13" id="13"/>
          <p:cNvGrpSpPr/>
          <p:nvPr/>
        </p:nvGrpSpPr>
        <p:grpSpPr>
          <a:xfrm rot="0">
            <a:off x="7748334" y="3496537"/>
            <a:ext cx="445749" cy="445749"/>
            <a:chOff x="0" y="0"/>
            <a:chExt cx="594331" cy="594331"/>
          </a:xfrm>
        </p:grpSpPr>
        <p:grpSp>
          <p:nvGrpSpPr>
            <p:cNvPr name="Group 14" id="14"/>
            <p:cNvGrpSpPr/>
            <p:nvPr/>
          </p:nvGrpSpPr>
          <p:grpSpPr>
            <a:xfrm rot="0">
              <a:off x="0" y="0"/>
              <a:ext cx="594331" cy="594331"/>
              <a:chOff x="0" y="0"/>
              <a:chExt cx="6350000" cy="6350000"/>
            </a:xfrm>
          </p:grpSpPr>
          <p:sp>
            <p:nvSpPr>
              <p:cNvPr name="Freeform 15" id="1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95F1"/>
              </a:solidFill>
            </p:spPr>
          </p:sp>
        </p:grpSp>
        <p:sp>
          <p:nvSpPr>
            <p:cNvPr name="TextBox 16" id="16"/>
            <p:cNvSpPr txBox="true"/>
            <p:nvPr/>
          </p:nvSpPr>
          <p:spPr>
            <a:xfrm rot="0">
              <a:off x="90835" y="53466"/>
              <a:ext cx="412661" cy="473022"/>
            </a:xfrm>
            <a:prstGeom prst="rect">
              <a:avLst/>
            </a:prstGeom>
          </p:spPr>
          <p:txBody>
            <a:bodyPr anchor="t" rtlCol="false" tIns="0" lIns="0" bIns="0" rIns="0">
              <a:spAutoFit/>
            </a:bodyPr>
            <a:lstStyle/>
            <a:p>
              <a:pPr algn="ctr" marL="0" indent="0" lvl="0">
                <a:lnSpc>
                  <a:spcPts val="2480"/>
                </a:lnSpc>
                <a:spcBef>
                  <a:spcPct val="0"/>
                </a:spcBef>
              </a:pPr>
              <a:r>
                <a:rPr lang="en-US" sz="2000">
                  <a:solidFill>
                    <a:srgbClr val="FFFFFF"/>
                  </a:solidFill>
                  <a:latin typeface="Agrandir Medium"/>
                </a:rPr>
                <a:t>3</a:t>
              </a:r>
            </a:p>
          </p:txBody>
        </p:sp>
      </p:grpSp>
      <p:grpSp>
        <p:nvGrpSpPr>
          <p:cNvPr name="Group 17" id="17"/>
          <p:cNvGrpSpPr/>
          <p:nvPr/>
        </p:nvGrpSpPr>
        <p:grpSpPr>
          <a:xfrm rot="0">
            <a:off x="11108151" y="3496537"/>
            <a:ext cx="445749" cy="445749"/>
            <a:chOff x="0" y="0"/>
            <a:chExt cx="594331" cy="594331"/>
          </a:xfrm>
        </p:grpSpPr>
        <p:grpSp>
          <p:nvGrpSpPr>
            <p:cNvPr name="Group 18" id="18"/>
            <p:cNvGrpSpPr/>
            <p:nvPr/>
          </p:nvGrpSpPr>
          <p:grpSpPr>
            <a:xfrm rot="0">
              <a:off x="0" y="0"/>
              <a:ext cx="594331" cy="594331"/>
              <a:chOff x="0" y="0"/>
              <a:chExt cx="6350000" cy="6350000"/>
            </a:xfrm>
          </p:grpSpPr>
          <p:sp>
            <p:nvSpPr>
              <p:cNvPr name="Freeform 19" id="1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95F1"/>
              </a:solidFill>
            </p:spPr>
          </p:sp>
        </p:grpSp>
        <p:sp>
          <p:nvSpPr>
            <p:cNvPr name="TextBox 20" id="20"/>
            <p:cNvSpPr txBox="true"/>
            <p:nvPr/>
          </p:nvSpPr>
          <p:spPr>
            <a:xfrm rot="0">
              <a:off x="90835" y="53466"/>
              <a:ext cx="412661" cy="473022"/>
            </a:xfrm>
            <a:prstGeom prst="rect">
              <a:avLst/>
            </a:prstGeom>
          </p:spPr>
          <p:txBody>
            <a:bodyPr anchor="t" rtlCol="false" tIns="0" lIns="0" bIns="0" rIns="0">
              <a:spAutoFit/>
            </a:bodyPr>
            <a:lstStyle/>
            <a:p>
              <a:pPr algn="ctr" marL="0" indent="0" lvl="0">
                <a:lnSpc>
                  <a:spcPts val="2480"/>
                </a:lnSpc>
                <a:spcBef>
                  <a:spcPct val="0"/>
                </a:spcBef>
              </a:pPr>
              <a:r>
                <a:rPr lang="en-US" sz="2000">
                  <a:solidFill>
                    <a:srgbClr val="FFFFFF"/>
                  </a:solidFill>
                  <a:latin typeface="Agrandir Medium"/>
                </a:rPr>
                <a:t>4</a:t>
              </a:r>
            </a:p>
          </p:txBody>
        </p:sp>
      </p:grpSp>
      <p:grpSp>
        <p:nvGrpSpPr>
          <p:cNvPr name="Group 21" id="21"/>
          <p:cNvGrpSpPr/>
          <p:nvPr/>
        </p:nvGrpSpPr>
        <p:grpSpPr>
          <a:xfrm rot="0">
            <a:off x="14475165" y="3496537"/>
            <a:ext cx="445749" cy="445749"/>
            <a:chOff x="0" y="0"/>
            <a:chExt cx="594331" cy="594331"/>
          </a:xfrm>
        </p:grpSpPr>
        <p:grpSp>
          <p:nvGrpSpPr>
            <p:cNvPr name="Group 22" id="22"/>
            <p:cNvGrpSpPr/>
            <p:nvPr/>
          </p:nvGrpSpPr>
          <p:grpSpPr>
            <a:xfrm rot="0">
              <a:off x="0" y="0"/>
              <a:ext cx="594331" cy="594331"/>
              <a:chOff x="0" y="0"/>
              <a:chExt cx="6350000" cy="6350000"/>
            </a:xfrm>
          </p:grpSpPr>
          <p:sp>
            <p:nvSpPr>
              <p:cNvPr name="Freeform 23" id="2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95F1"/>
              </a:solidFill>
            </p:spPr>
          </p:sp>
        </p:grpSp>
        <p:sp>
          <p:nvSpPr>
            <p:cNvPr name="TextBox 24" id="24"/>
            <p:cNvSpPr txBox="true"/>
            <p:nvPr/>
          </p:nvSpPr>
          <p:spPr>
            <a:xfrm rot="0">
              <a:off x="90835" y="53466"/>
              <a:ext cx="412661" cy="473022"/>
            </a:xfrm>
            <a:prstGeom prst="rect">
              <a:avLst/>
            </a:prstGeom>
          </p:spPr>
          <p:txBody>
            <a:bodyPr anchor="t" rtlCol="false" tIns="0" lIns="0" bIns="0" rIns="0">
              <a:spAutoFit/>
            </a:bodyPr>
            <a:lstStyle/>
            <a:p>
              <a:pPr algn="ctr" marL="0" indent="0" lvl="0">
                <a:lnSpc>
                  <a:spcPts val="2480"/>
                </a:lnSpc>
                <a:spcBef>
                  <a:spcPct val="0"/>
                </a:spcBef>
              </a:pPr>
              <a:r>
                <a:rPr lang="en-US" sz="2000">
                  <a:solidFill>
                    <a:srgbClr val="FFFFFF"/>
                  </a:solidFill>
                  <a:latin typeface="Agrandir Medium"/>
                </a:rPr>
                <a:t>5</a:t>
              </a:r>
            </a:p>
          </p:txBody>
        </p:sp>
      </p:grpSp>
      <p:sp>
        <p:nvSpPr>
          <p:cNvPr name="TextBox 25" id="25"/>
          <p:cNvSpPr txBox="true"/>
          <p:nvPr/>
        </p:nvSpPr>
        <p:spPr>
          <a:xfrm rot="0">
            <a:off x="7462584" y="4308609"/>
            <a:ext cx="2791332" cy="445008"/>
          </a:xfrm>
          <a:prstGeom prst="rect">
            <a:avLst/>
          </a:prstGeom>
        </p:spPr>
        <p:txBody>
          <a:bodyPr anchor="t" rtlCol="false" tIns="0" lIns="0" bIns="0" rIns="0">
            <a:spAutoFit/>
          </a:bodyPr>
          <a:lstStyle/>
          <a:p>
            <a:pPr algn="l" marL="0" indent="0" lvl="0">
              <a:lnSpc>
                <a:spcPts val="2976"/>
              </a:lnSpc>
              <a:spcBef>
                <a:spcPct val="0"/>
              </a:spcBef>
            </a:pPr>
            <a:r>
              <a:rPr lang="en-US" sz="2400">
                <a:solidFill>
                  <a:srgbClr val="000000"/>
                </a:solidFill>
                <a:latin typeface="Agrandir Medium"/>
              </a:rPr>
              <a:t>Avail loans </a:t>
            </a:r>
          </a:p>
        </p:txBody>
      </p:sp>
      <p:sp>
        <p:nvSpPr>
          <p:cNvPr name="TextBox 26" id="26"/>
          <p:cNvSpPr txBox="true"/>
          <p:nvPr/>
        </p:nvSpPr>
        <p:spPr>
          <a:xfrm rot="0">
            <a:off x="7395903" y="4964657"/>
            <a:ext cx="3359817" cy="1187644"/>
          </a:xfrm>
          <a:prstGeom prst="rect">
            <a:avLst/>
          </a:prstGeom>
        </p:spPr>
        <p:txBody>
          <a:bodyPr anchor="t" rtlCol="false" tIns="0" lIns="0" bIns="0" rIns="0">
            <a:spAutoFit/>
          </a:bodyPr>
          <a:lstStyle/>
          <a:p>
            <a:pPr algn="l" marL="0" indent="0" lvl="0">
              <a:lnSpc>
                <a:spcPts val="2359"/>
              </a:lnSpc>
              <a:spcBef>
                <a:spcPct val="0"/>
              </a:spcBef>
            </a:pPr>
            <a:r>
              <a:rPr lang="en-US" sz="1685">
                <a:solidFill>
                  <a:srgbClr val="000000"/>
                </a:solidFill>
                <a:latin typeface="Lato"/>
              </a:rPr>
              <a:t>We ensure instant loan Disimbursement from our partnered banks and DSA (we earn commission) </a:t>
            </a:r>
          </a:p>
        </p:txBody>
      </p:sp>
      <p:sp>
        <p:nvSpPr>
          <p:cNvPr name="TextBox 27" id="27"/>
          <p:cNvSpPr txBox="true"/>
          <p:nvPr/>
        </p:nvSpPr>
        <p:spPr>
          <a:xfrm rot="0">
            <a:off x="3817017" y="4186742"/>
            <a:ext cx="2791332" cy="445008"/>
          </a:xfrm>
          <a:prstGeom prst="rect">
            <a:avLst/>
          </a:prstGeom>
        </p:spPr>
        <p:txBody>
          <a:bodyPr anchor="t" rtlCol="false" tIns="0" lIns="0" bIns="0" rIns="0">
            <a:spAutoFit/>
          </a:bodyPr>
          <a:lstStyle/>
          <a:p>
            <a:pPr algn="l" marL="0" indent="0" lvl="0">
              <a:lnSpc>
                <a:spcPts val="2976"/>
              </a:lnSpc>
              <a:spcBef>
                <a:spcPct val="0"/>
              </a:spcBef>
            </a:pPr>
            <a:r>
              <a:rPr lang="en-US" sz="2400">
                <a:solidFill>
                  <a:srgbClr val="000000"/>
                </a:solidFill>
                <a:latin typeface="Agrandir Medium"/>
              </a:rPr>
              <a:t>Get quotations</a:t>
            </a:r>
          </a:p>
        </p:txBody>
      </p:sp>
      <p:sp>
        <p:nvSpPr>
          <p:cNvPr name="TextBox 28" id="28"/>
          <p:cNvSpPr txBox="true"/>
          <p:nvPr/>
        </p:nvSpPr>
        <p:spPr>
          <a:xfrm rot="0">
            <a:off x="3836061" y="4715517"/>
            <a:ext cx="3359817" cy="1485731"/>
          </a:xfrm>
          <a:prstGeom prst="rect">
            <a:avLst/>
          </a:prstGeom>
        </p:spPr>
        <p:txBody>
          <a:bodyPr anchor="t" rtlCol="false" tIns="0" lIns="0" bIns="0" rIns="0">
            <a:spAutoFit/>
          </a:bodyPr>
          <a:lstStyle/>
          <a:p>
            <a:pPr algn="l" marL="0" indent="0" lvl="0">
              <a:lnSpc>
                <a:spcPts val="2359"/>
              </a:lnSpc>
              <a:spcBef>
                <a:spcPct val="0"/>
              </a:spcBef>
            </a:pPr>
            <a:r>
              <a:rPr lang="en-US" sz="1685">
                <a:solidFill>
                  <a:srgbClr val="000000"/>
                </a:solidFill>
                <a:latin typeface="Lato"/>
              </a:rPr>
              <a:t>He gets quotations from our partnered hospitals, he gets to decide on the discounted one, the discount is only available if we are a mediator (we earn commission) </a:t>
            </a:r>
          </a:p>
        </p:txBody>
      </p:sp>
      <p:sp>
        <p:nvSpPr>
          <p:cNvPr name="TextBox 29" id="29"/>
          <p:cNvSpPr txBox="true"/>
          <p:nvPr/>
        </p:nvSpPr>
        <p:spPr>
          <a:xfrm rot="0">
            <a:off x="10956321" y="4228340"/>
            <a:ext cx="2791332" cy="1187958"/>
          </a:xfrm>
          <a:prstGeom prst="rect">
            <a:avLst/>
          </a:prstGeom>
        </p:spPr>
        <p:txBody>
          <a:bodyPr anchor="t" rtlCol="false" tIns="0" lIns="0" bIns="0" rIns="0">
            <a:spAutoFit/>
          </a:bodyPr>
          <a:lstStyle/>
          <a:p>
            <a:pPr algn="l" marL="0" indent="0" lvl="0">
              <a:lnSpc>
                <a:spcPts val="2976"/>
              </a:lnSpc>
              <a:spcBef>
                <a:spcPct val="0"/>
              </a:spcBef>
            </a:pPr>
            <a:r>
              <a:rPr lang="en-US" sz="2400">
                <a:solidFill>
                  <a:srgbClr val="000000"/>
                </a:solidFill>
                <a:latin typeface="Agrandir Medium"/>
              </a:rPr>
              <a:t>Patient gets cashless treatmemt</a:t>
            </a:r>
          </a:p>
        </p:txBody>
      </p:sp>
      <p:sp>
        <p:nvSpPr>
          <p:cNvPr name="TextBox 30" id="30"/>
          <p:cNvSpPr txBox="true"/>
          <p:nvPr/>
        </p:nvSpPr>
        <p:spPr>
          <a:xfrm rot="0">
            <a:off x="10958779" y="5548954"/>
            <a:ext cx="3090076" cy="811674"/>
          </a:xfrm>
          <a:prstGeom prst="rect">
            <a:avLst/>
          </a:prstGeom>
        </p:spPr>
        <p:txBody>
          <a:bodyPr anchor="t" rtlCol="false" tIns="0" lIns="0" bIns="0" rIns="0">
            <a:spAutoFit/>
          </a:bodyPr>
          <a:lstStyle/>
          <a:p>
            <a:pPr algn="l" marL="0" indent="0" lvl="0">
              <a:lnSpc>
                <a:spcPts val="2169"/>
              </a:lnSpc>
              <a:spcBef>
                <a:spcPct val="0"/>
              </a:spcBef>
            </a:pPr>
            <a:r>
              <a:rPr lang="en-US" sz="1549">
                <a:solidFill>
                  <a:srgbClr val="000000"/>
                </a:solidFill>
                <a:latin typeface="Lato"/>
              </a:rPr>
              <a:t>Banks will pay the hospital and patients will get cashless hasslefree treatment </a:t>
            </a:r>
          </a:p>
        </p:txBody>
      </p:sp>
      <p:sp>
        <p:nvSpPr>
          <p:cNvPr name="TextBox 31" id="31"/>
          <p:cNvSpPr txBox="true"/>
          <p:nvPr/>
        </p:nvSpPr>
        <p:spPr>
          <a:xfrm rot="0">
            <a:off x="14467968" y="4122871"/>
            <a:ext cx="2791332" cy="816483"/>
          </a:xfrm>
          <a:prstGeom prst="rect">
            <a:avLst/>
          </a:prstGeom>
        </p:spPr>
        <p:txBody>
          <a:bodyPr anchor="t" rtlCol="false" tIns="0" lIns="0" bIns="0" rIns="0">
            <a:spAutoFit/>
          </a:bodyPr>
          <a:lstStyle/>
          <a:p>
            <a:pPr algn="l" marL="0" indent="0" lvl="0">
              <a:lnSpc>
                <a:spcPts val="2976"/>
              </a:lnSpc>
              <a:spcBef>
                <a:spcPct val="0"/>
              </a:spcBef>
            </a:pPr>
            <a:r>
              <a:rPr lang="en-US" sz="2400">
                <a:solidFill>
                  <a:srgbClr val="000000"/>
                </a:solidFill>
                <a:latin typeface="Agrandir Medium"/>
              </a:rPr>
              <a:t>Hospitals are in a win-win</a:t>
            </a:r>
          </a:p>
        </p:txBody>
      </p:sp>
      <p:sp>
        <p:nvSpPr>
          <p:cNvPr name="TextBox 32" id="32"/>
          <p:cNvSpPr txBox="true"/>
          <p:nvPr/>
        </p:nvSpPr>
        <p:spPr>
          <a:xfrm rot="0">
            <a:off x="14334605" y="5167954"/>
            <a:ext cx="3210445" cy="1421371"/>
          </a:xfrm>
          <a:prstGeom prst="rect">
            <a:avLst/>
          </a:prstGeom>
        </p:spPr>
        <p:txBody>
          <a:bodyPr anchor="t" rtlCol="false" tIns="0" lIns="0" bIns="0" rIns="0">
            <a:spAutoFit/>
          </a:bodyPr>
          <a:lstStyle/>
          <a:p>
            <a:pPr algn="l" marL="0" indent="0" lvl="0">
              <a:lnSpc>
                <a:spcPts val="2254"/>
              </a:lnSpc>
              <a:spcBef>
                <a:spcPct val="0"/>
              </a:spcBef>
            </a:pPr>
            <a:r>
              <a:rPr lang="en-US" sz="1610">
                <a:solidFill>
                  <a:srgbClr val="000000"/>
                </a:solidFill>
                <a:latin typeface="Lato"/>
              </a:rPr>
              <a:t>Hospitals incur great loss as during discharge, patients take upto 50% discount, since we are the partners now, we ensure that banks will provide them with the payment. </a:t>
            </a:r>
          </a:p>
        </p:txBody>
      </p:sp>
      <p:sp>
        <p:nvSpPr>
          <p:cNvPr name="Freeform 33" id="33"/>
          <p:cNvSpPr/>
          <p:nvPr/>
        </p:nvSpPr>
        <p:spPr>
          <a:xfrm flipH="false" flipV="false" rot="0">
            <a:off x="1028700" y="8561222"/>
            <a:ext cx="603289" cy="697078"/>
          </a:xfrm>
          <a:custGeom>
            <a:avLst/>
            <a:gdLst/>
            <a:ahLst/>
            <a:cxnLst/>
            <a:rect r="r" b="b" t="t" l="l"/>
            <a:pathLst>
              <a:path h="697078" w="603289">
                <a:moveTo>
                  <a:pt x="0" y="0"/>
                </a:moveTo>
                <a:lnTo>
                  <a:pt x="603289" y="0"/>
                </a:lnTo>
                <a:lnTo>
                  <a:pt x="603289" y="697078"/>
                </a:lnTo>
                <a:lnTo>
                  <a:pt x="0" y="6970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4" id="34"/>
          <p:cNvSpPr/>
          <p:nvPr/>
        </p:nvSpPr>
        <p:spPr>
          <a:xfrm flipH="false" flipV="false" rot="0">
            <a:off x="14973225" y="2060387"/>
            <a:ext cx="516261" cy="496549"/>
          </a:xfrm>
          <a:custGeom>
            <a:avLst/>
            <a:gdLst/>
            <a:ahLst/>
            <a:cxnLst/>
            <a:rect r="r" b="b" t="t" l="l"/>
            <a:pathLst>
              <a:path h="496549" w="516261">
                <a:moveTo>
                  <a:pt x="0" y="0"/>
                </a:moveTo>
                <a:lnTo>
                  <a:pt x="516261" y="0"/>
                </a:lnTo>
                <a:lnTo>
                  <a:pt x="516261" y="496549"/>
                </a:lnTo>
                <a:lnTo>
                  <a:pt x="0" y="4965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5" id="35"/>
          <p:cNvSpPr/>
          <p:nvPr/>
        </p:nvSpPr>
        <p:spPr>
          <a:xfrm flipH="false" flipV="false" rot="0">
            <a:off x="15818735" y="2037969"/>
            <a:ext cx="562876" cy="541385"/>
          </a:xfrm>
          <a:custGeom>
            <a:avLst/>
            <a:gdLst/>
            <a:ahLst/>
            <a:cxnLst/>
            <a:rect r="r" b="b" t="t" l="l"/>
            <a:pathLst>
              <a:path h="541385" w="562876">
                <a:moveTo>
                  <a:pt x="0" y="0"/>
                </a:moveTo>
                <a:lnTo>
                  <a:pt x="562877" y="0"/>
                </a:lnTo>
                <a:lnTo>
                  <a:pt x="562877" y="541385"/>
                </a:lnTo>
                <a:lnTo>
                  <a:pt x="0" y="5413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6" id="36"/>
          <p:cNvSpPr/>
          <p:nvPr/>
        </p:nvSpPr>
        <p:spPr>
          <a:xfrm flipH="false" flipV="false" rot="0">
            <a:off x="16710861" y="2040923"/>
            <a:ext cx="548439" cy="535476"/>
          </a:xfrm>
          <a:custGeom>
            <a:avLst/>
            <a:gdLst/>
            <a:ahLst/>
            <a:cxnLst/>
            <a:rect r="r" b="b" t="t" l="l"/>
            <a:pathLst>
              <a:path h="535476" w="548439">
                <a:moveTo>
                  <a:pt x="0" y="0"/>
                </a:moveTo>
                <a:lnTo>
                  <a:pt x="548439" y="0"/>
                </a:lnTo>
                <a:lnTo>
                  <a:pt x="548439" y="535476"/>
                </a:lnTo>
                <a:lnTo>
                  <a:pt x="0" y="53547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7" id="37"/>
          <p:cNvSpPr/>
          <p:nvPr/>
        </p:nvSpPr>
        <p:spPr>
          <a:xfrm flipH="false" flipV="false" rot="0">
            <a:off x="13991802" y="1997989"/>
            <a:ext cx="652173" cy="621343"/>
          </a:xfrm>
          <a:custGeom>
            <a:avLst/>
            <a:gdLst/>
            <a:ahLst/>
            <a:cxnLst/>
            <a:rect r="r" b="b" t="t" l="l"/>
            <a:pathLst>
              <a:path h="621343" w="652173">
                <a:moveTo>
                  <a:pt x="0" y="0"/>
                </a:moveTo>
                <a:lnTo>
                  <a:pt x="652174" y="0"/>
                </a:lnTo>
                <a:lnTo>
                  <a:pt x="652174" y="621344"/>
                </a:lnTo>
                <a:lnTo>
                  <a:pt x="0" y="62134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38" id="38"/>
          <p:cNvGrpSpPr/>
          <p:nvPr/>
        </p:nvGrpSpPr>
        <p:grpSpPr>
          <a:xfrm rot="0">
            <a:off x="14562208" y="667693"/>
            <a:ext cx="3106646" cy="722013"/>
            <a:chOff x="0" y="0"/>
            <a:chExt cx="2343698" cy="544697"/>
          </a:xfrm>
        </p:grpSpPr>
        <p:sp>
          <p:nvSpPr>
            <p:cNvPr name="Freeform 39" id="39"/>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40" id="40"/>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13" action="ppaction://hlinksldjump"/>
                </a:rPr>
                <a:t>BACK TO AGENDA PAGE</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446F1"/>
        </a:solidFill>
      </p:bgPr>
    </p:bg>
    <p:spTree>
      <p:nvGrpSpPr>
        <p:cNvPr id="1" name=""/>
        <p:cNvGrpSpPr/>
        <p:nvPr/>
      </p:nvGrpSpPr>
      <p:grpSpPr>
        <a:xfrm>
          <a:off x="0" y="0"/>
          <a:ext cx="0" cy="0"/>
          <a:chOff x="0" y="0"/>
          <a:chExt cx="0" cy="0"/>
        </a:xfrm>
      </p:grpSpPr>
      <p:grpSp>
        <p:nvGrpSpPr>
          <p:cNvPr name="Group 2" id="2"/>
          <p:cNvGrpSpPr/>
          <p:nvPr/>
        </p:nvGrpSpPr>
        <p:grpSpPr>
          <a:xfrm rot="0">
            <a:off x="711834" y="897873"/>
            <a:ext cx="2958409" cy="1848216"/>
            <a:chOff x="0" y="0"/>
            <a:chExt cx="682497" cy="426378"/>
          </a:xfrm>
        </p:grpSpPr>
        <p:sp>
          <p:nvSpPr>
            <p:cNvPr name="Freeform 3" id="3"/>
            <p:cNvSpPr/>
            <p:nvPr/>
          </p:nvSpPr>
          <p:spPr>
            <a:xfrm flipH="false" flipV="false" rot="0">
              <a:off x="0" y="0"/>
              <a:ext cx="682497" cy="426378"/>
            </a:xfrm>
            <a:custGeom>
              <a:avLst/>
              <a:gdLst/>
              <a:ahLst/>
              <a:cxnLst/>
              <a:rect r="r" b="b" t="t" l="l"/>
              <a:pathLst>
                <a:path h="426378" w="682497">
                  <a:moveTo>
                    <a:pt x="157015" y="0"/>
                  </a:moveTo>
                  <a:lnTo>
                    <a:pt x="525481" y="0"/>
                  </a:lnTo>
                  <a:cubicBezTo>
                    <a:pt x="567124" y="0"/>
                    <a:pt x="607062" y="16543"/>
                    <a:pt x="636508" y="45989"/>
                  </a:cubicBezTo>
                  <a:cubicBezTo>
                    <a:pt x="665954" y="75435"/>
                    <a:pt x="682497" y="115372"/>
                    <a:pt x="682497" y="157015"/>
                  </a:cubicBezTo>
                  <a:lnTo>
                    <a:pt x="682497" y="269363"/>
                  </a:lnTo>
                  <a:cubicBezTo>
                    <a:pt x="682497" y="311006"/>
                    <a:pt x="665954" y="350944"/>
                    <a:pt x="636508" y="380390"/>
                  </a:cubicBezTo>
                  <a:cubicBezTo>
                    <a:pt x="607062" y="409836"/>
                    <a:pt x="567124" y="426378"/>
                    <a:pt x="525481" y="426378"/>
                  </a:cubicBezTo>
                  <a:lnTo>
                    <a:pt x="157015" y="426378"/>
                  </a:lnTo>
                  <a:cubicBezTo>
                    <a:pt x="115372" y="426378"/>
                    <a:pt x="75435" y="409836"/>
                    <a:pt x="45989" y="380390"/>
                  </a:cubicBezTo>
                  <a:cubicBezTo>
                    <a:pt x="16543" y="350944"/>
                    <a:pt x="0" y="311006"/>
                    <a:pt x="0" y="269363"/>
                  </a:cubicBezTo>
                  <a:lnTo>
                    <a:pt x="0" y="157015"/>
                  </a:lnTo>
                  <a:cubicBezTo>
                    <a:pt x="0" y="115372"/>
                    <a:pt x="16543" y="75435"/>
                    <a:pt x="45989" y="45989"/>
                  </a:cubicBezTo>
                  <a:cubicBezTo>
                    <a:pt x="75435" y="16543"/>
                    <a:pt x="115372" y="0"/>
                    <a:pt x="157015" y="0"/>
                  </a:cubicBezTo>
                  <a:close/>
                </a:path>
              </a:pathLst>
            </a:custGeom>
            <a:solidFill>
              <a:srgbClr val="797C6C"/>
            </a:solidFill>
          </p:spPr>
        </p:sp>
        <p:sp>
          <p:nvSpPr>
            <p:cNvPr name="TextBox 4" id="4"/>
            <p:cNvSpPr txBox="true"/>
            <p:nvPr/>
          </p:nvSpPr>
          <p:spPr>
            <a:xfrm>
              <a:off x="0" y="-133350"/>
              <a:ext cx="682497" cy="559728"/>
            </a:xfrm>
            <a:prstGeom prst="rect">
              <a:avLst/>
            </a:prstGeom>
          </p:spPr>
          <p:txBody>
            <a:bodyPr anchor="ctr" rtlCol="false" tIns="254000" lIns="254000" bIns="254000" rIns="254000"/>
            <a:lstStyle/>
            <a:p>
              <a:pPr algn="ctr">
                <a:lnSpc>
                  <a:spcPts val="4900"/>
                </a:lnSpc>
              </a:pPr>
              <a:r>
                <a:rPr lang="en-US" sz="3500">
                  <a:solidFill>
                    <a:srgbClr val="FFFFFF"/>
                  </a:solidFill>
                  <a:latin typeface="Codec Pro Bold"/>
                </a:rPr>
                <a:t>PATIENT </a:t>
              </a:r>
            </a:p>
          </p:txBody>
        </p:sp>
      </p:grpSp>
      <p:grpSp>
        <p:nvGrpSpPr>
          <p:cNvPr name="Group 5" id="5"/>
          <p:cNvGrpSpPr/>
          <p:nvPr/>
        </p:nvGrpSpPr>
        <p:grpSpPr>
          <a:xfrm rot="0">
            <a:off x="7323525" y="1198391"/>
            <a:ext cx="2816561" cy="2007593"/>
            <a:chOff x="0" y="0"/>
            <a:chExt cx="1375632" cy="980525"/>
          </a:xfrm>
        </p:grpSpPr>
        <p:sp>
          <p:nvSpPr>
            <p:cNvPr name="Freeform 6" id="6"/>
            <p:cNvSpPr/>
            <p:nvPr/>
          </p:nvSpPr>
          <p:spPr>
            <a:xfrm flipH="false" flipV="false" rot="0">
              <a:off x="0" y="0"/>
              <a:ext cx="1375632" cy="980525"/>
            </a:xfrm>
            <a:custGeom>
              <a:avLst/>
              <a:gdLst/>
              <a:ahLst/>
              <a:cxnLst/>
              <a:rect r="r" b="b" t="t" l="l"/>
              <a:pathLst>
                <a:path h="980525" w="1375632">
                  <a:moveTo>
                    <a:pt x="0" y="0"/>
                  </a:moveTo>
                  <a:lnTo>
                    <a:pt x="1375632" y="0"/>
                  </a:lnTo>
                  <a:lnTo>
                    <a:pt x="1375632" y="980525"/>
                  </a:lnTo>
                  <a:lnTo>
                    <a:pt x="0" y="980525"/>
                  </a:lnTo>
                  <a:close/>
                </a:path>
              </a:pathLst>
            </a:custGeom>
            <a:solidFill>
              <a:srgbClr val="377684"/>
            </a:solidFill>
          </p:spPr>
        </p:sp>
        <p:sp>
          <p:nvSpPr>
            <p:cNvPr name="TextBox 7" id="7"/>
            <p:cNvSpPr txBox="true"/>
            <p:nvPr/>
          </p:nvSpPr>
          <p:spPr>
            <a:xfrm>
              <a:off x="0" y="-123825"/>
              <a:ext cx="1375632" cy="1104350"/>
            </a:xfrm>
            <a:prstGeom prst="rect">
              <a:avLst/>
            </a:prstGeom>
          </p:spPr>
          <p:txBody>
            <a:bodyPr anchor="ctr" rtlCol="false" tIns="254000" lIns="254000" bIns="254000" rIns="254000"/>
            <a:lstStyle/>
            <a:p>
              <a:pPr algn="ctr">
                <a:lnSpc>
                  <a:spcPts val="4759"/>
                </a:lnSpc>
              </a:pPr>
              <a:r>
                <a:rPr lang="en-US" sz="3399">
                  <a:solidFill>
                    <a:srgbClr val="FFFFFF"/>
                  </a:solidFill>
                  <a:latin typeface="Codec Pro"/>
                </a:rPr>
                <a:t>INSUFI</a:t>
              </a:r>
            </a:p>
          </p:txBody>
        </p:sp>
      </p:grpSp>
      <p:sp>
        <p:nvSpPr>
          <p:cNvPr name="AutoShape 8" id="8"/>
          <p:cNvSpPr/>
          <p:nvPr/>
        </p:nvSpPr>
        <p:spPr>
          <a:xfrm flipV="true">
            <a:off x="10045796" y="2548818"/>
            <a:ext cx="4944939" cy="14284"/>
          </a:xfrm>
          <a:prstGeom prst="line">
            <a:avLst/>
          </a:prstGeom>
          <a:ln cap="rnd" w="133350">
            <a:solidFill>
              <a:srgbClr val="82CCFA"/>
            </a:solidFill>
            <a:prstDash val="solid"/>
            <a:headEnd type="none" len="sm" w="sm"/>
            <a:tailEnd type="arrow" len="sm" w="med"/>
          </a:ln>
        </p:spPr>
      </p:sp>
      <p:sp>
        <p:nvSpPr>
          <p:cNvPr name="AutoShape 9" id="9"/>
          <p:cNvSpPr/>
          <p:nvPr/>
        </p:nvSpPr>
        <p:spPr>
          <a:xfrm flipV="true">
            <a:off x="3673568" y="2202187"/>
            <a:ext cx="3649957" cy="15728"/>
          </a:xfrm>
          <a:prstGeom prst="line">
            <a:avLst/>
          </a:prstGeom>
          <a:ln cap="rnd" w="104775">
            <a:solidFill>
              <a:srgbClr val="5CE1E6"/>
            </a:solidFill>
            <a:prstDash val="solid"/>
            <a:headEnd type="none" len="sm" w="sm"/>
            <a:tailEnd type="arrow" len="sm" w="med"/>
          </a:ln>
        </p:spPr>
      </p:sp>
      <p:grpSp>
        <p:nvGrpSpPr>
          <p:cNvPr name="Group 10" id="10"/>
          <p:cNvGrpSpPr/>
          <p:nvPr/>
        </p:nvGrpSpPr>
        <p:grpSpPr>
          <a:xfrm rot="0">
            <a:off x="14990776" y="1614591"/>
            <a:ext cx="2751598" cy="1206649"/>
            <a:chOff x="0" y="0"/>
            <a:chExt cx="1343903" cy="589337"/>
          </a:xfrm>
        </p:grpSpPr>
        <p:sp>
          <p:nvSpPr>
            <p:cNvPr name="Freeform 11" id="11"/>
            <p:cNvSpPr/>
            <p:nvPr/>
          </p:nvSpPr>
          <p:spPr>
            <a:xfrm flipH="false" flipV="false" rot="0">
              <a:off x="0" y="0"/>
              <a:ext cx="1343903" cy="589337"/>
            </a:xfrm>
            <a:custGeom>
              <a:avLst/>
              <a:gdLst/>
              <a:ahLst/>
              <a:cxnLst/>
              <a:rect r="r" b="b" t="t" l="l"/>
              <a:pathLst>
                <a:path h="589337" w="1343903">
                  <a:moveTo>
                    <a:pt x="0" y="0"/>
                  </a:moveTo>
                  <a:lnTo>
                    <a:pt x="1343903" y="0"/>
                  </a:lnTo>
                  <a:lnTo>
                    <a:pt x="1343903" y="589337"/>
                  </a:lnTo>
                  <a:lnTo>
                    <a:pt x="0" y="589337"/>
                  </a:lnTo>
                  <a:close/>
                </a:path>
              </a:pathLst>
            </a:custGeom>
            <a:solidFill>
              <a:srgbClr val="FFBD59"/>
            </a:solidFill>
          </p:spPr>
        </p:sp>
        <p:sp>
          <p:nvSpPr>
            <p:cNvPr name="TextBox 12" id="12"/>
            <p:cNvSpPr txBox="true"/>
            <p:nvPr/>
          </p:nvSpPr>
          <p:spPr>
            <a:xfrm>
              <a:off x="0" y="-123825"/>
              <a:ext cx="1343903" cy="713162"/>
            </a:xfrm>
            <a:prstGeom prst="rect">
              <a:avLst/>
            </a:prstGeom>
          </p:spPr>
          <p:txBody>
            <a:bodyPr anchor="ctr" rtlCol="false" tIns="254000" lIns="254000" bIns="254000" rIns="254000"/>
            <a:lstStyle/>
            <a:p>
              <a:pPr algn="ctr">
                <a:lnSpc>
                  <a:spcPts val="4620"/>
                </a:lnSpc>
              </a:pPr>
              <a:r>
                <a:rPr lang="en-US" sz="3300">
                  <a:solidFill>
                    <a:srgbClr val="FFFFFF"/>
                  </a:solidFill>
                  <a:latin typeface="Codec Pro Bold"/>
                </a:rPr>
                <a:t>BANK</a:t>
              </a:r>
            </a:p>
          </p:txBody>
        </p:sp>
      </p:grpSp>
      <p:grpSp>
        <p:nvGrpSpPr>
          <p:cNvPr name="Group 13" id="13"/>
          <p:cNvGrpSpPr/>
          <p:nvPr/>
        </p:nvGrpSpPr>
        <p:grpSpPr>
          <a:xfrm rot="0">
            <a:off x="6744320" y="7446297"/>
            <a:ext cx="3410511" cy="1432587"/>
            <a:chOff x="0" y="0"/>
            <a:chExt cx="1665722" cy="699687"/>
          </a:xfrm>
        </p:grpSpPr>
        <p:sp>
          <p:nvSpPr>
            <p:cNvPr name="Freeform 14" id="14"/>
            <p:cNvSpPr/>
            <p:nvPr/>
          </p:nvSpPr>
          <p:spPr>
            <a:xfrm flipH="false" flipV="false" rot="0">
              <a:off x="0" y="0"/>
              <a:ext cx="1665722" cy="699687"/>
            </a:xfrm>
            <a:custGeom>
              <a:avLst/>
              <a:gdLst/>
              <a:ahLst/>
              <a:cxnLst/>
              <a:rect r="r" b="b" t="t" l="l"/>
              <a:pathLst>
                <a:path h="699687" w="1665722">
                  <a:moveTo>
                    <a:pt x="0" y="0"/>
                  </a:moveTo>
                  <a:lnTo>
                    <a:pt x="1665722" y="0"/>
                  </a:lnTo>
                  <a:lnTo>
                    <a:pt x="1665722" y="699687"/>
                  </a:lnTo>
                  <a:lnTo>
                    <a:pt x="0" y="699687"/>
                  </a:lnTo>
                  <a:close/>
                </a:path>
              </a:pathLst>
            </a:custGeom>
            <a:solidFill>
              <a:srgbClr val="7ED957"/>
            </a:solidFill>
          </p:spPr>
        </p:sp>
        <p:sp>
          <p:nvSpPr>
            <p:cNvPr name="TextBox 15" id="15"/>
            <p:cNvSpPr txBox="true"/>
            <p:nvPr/>
          </p:nvSpPr>
          <p:spPr>
            <a:xfrm>
              <a:off x="0" y="-123825"/>
              <a:ext cx="1665722" cy="823512"/>
            </a:xfrm>
            <a:prstGeom prst="rect">
              <a:avLst/>
            </a:prstGeom>
          </p:spPr>
          <p:txBody>
            <a:bodyPr anchor="ctr" rtlCol="false" tIns="254000" lIns="254000" bIns="254000" rIns="254000"/>
            <a:lstStyle/>
            <a:p>
              <a:pPr algn="ctr">
                <a:lnSpc>
                  <a:spcPts val="4759"/>
                </a:lnSpc>
              </a:pPr>
              <a:r>
                <a:rPr lang="en-US" sz="3399">
                  <a:solidFill>
                    <a:srgbClr val="FFFFFF"/>
                  </a:solidFill>
                  <a:latin typeface="Codec Pro Bold"/>
                </a:rPr>
                <a:t>HOSPITAL </a:t>
              </a:r>
            </a:p>
          </p:txBody>
        </p:sp>
      </p:grpSp>
      <p:sp>
        <p:nvSpPr>
          <p:cNvPr name="AutoShape 16" id="16"/>
          <p:cNvSpPr/>
          <p:nvPr/>
        </p:nvSpPr>
        <p:spPr>
          <a:xfrm>
            <a:off x="16366575" y="2821240"/>
            <a:ext cx="0" cy="3334379"/>
          </a:xfrm>
          <a:prstGeom prst="line">
            <a:avLst/>
          </a:prstGeom>
          <a:ln cap="rnd" w="114300">
            <a:solidFill>
              <a:srgbClr val="E566BB"/>
            </a:solidFill>
            <a:prstDash val="solid"/>
            <a:headEnd type="none" len="sm" w="sm"/>
            <a:tailEnd type="arrow" len="sm" w="med"/>
          </a:ln>
        </p:spPr>
      </p:sp>
      <p:sp>
        <p:nvSpPr>
          <p:cNvPr name="AutoShape 17" id="17"/>
          <p:cNvSpPr/>
          <p:nvPr/>
        </p:nvSpPr>
        <p:spPr>
          <a:xfrm flipH="true">
            <a:off x="10154832" y="6135371"/>
            <a:ext cx="6226031" cy="2027220"/>
          </a:xfrm>
          <a:prstGeom prst="line">
            <a:avLst/>
          </a:prstGeom>
          <a:ln cap="rnd" w="123825">
            <a:solidFill>
              <a:srgbClr val="5CE1E6"/>
            </a:solidFill>
            <a:prstDash val="solid"/>
            <a:headEnd type="none" len="sm" w="sm"/>
            <a:tailEnd type="triangle" len="med" w="lg"/>
          </a:ln>
        </p:spPr>
      </p:sp>
      <p:sp>
        <p:nvSpPr>
          <p:cNvPr name="AutoShape 18" id="18"/>
          <p:cNvSpPr/>
          <p:nvPr/>
        </p:nvSpPr>
        <p:spPr>
          <a:xfrm>
            <a:off x="2217089" y="2746189"/>
            <a:ext cx="5141" cy="3409370"/>
          </a:xfrm>
          <a:prstGeom prst="line">
            <a:avLst/>
          </a:prstGeom>
          <a:ln cap="rnd" w="133350">
            <a:solidFill>
              <a:srgbClr val="FFDE59"/>
            </a:solidFill>
            <a:prstDash val="solid"/>
            <a:headEnd type="none" len="sm" w="sm"/>
            <a:tailEnd type="triangle" len="med" w="lg"/>
          </a:ln>
        </p:spPr>
      </p:sp>
      <p:sp>
        <p:nvSpPr>
          <p:cNvPr name="AutoShape 19" id="19"/>
          <p:cNvSpPr/>
          <p:nvPr/>
        </p:nvSpPr>
        <p:spPr>
          <a:xfrm>
            <a:off x="2236518" y="6148415"/>
            <a:ext cx="4507803" cy="2014175"/>
          </a:xfrm>
          <a:prstGeom prst="line">
            <a:avLst/>
          </a:prstGeom>
          <a:ln cap="rnd" w="161925">
            <a:solidFill>
              <a:srgbClr val="7ED957"/>
            </a:solidFill>
            <a:prstDash val="solid"/>
            <a:headEnd type="none" len="sm" w="sm"/>
            <a:tailEnd type="triangle" len="med" w="lg"/>
          </a:ln>
        </p:spPr>
      </p:sp>
      <p:sp>
        <p:nvSpPr>
          <p:cNvPr name="AutoShape 20" id="20"/>
          <p:cNvSpPr/>
          <p:nvPr/>
        </p:nvSpPr>
        <p:spPr>
          <a:xfrm flipH="true">
            <a:off x="3670243" y="1681263"/>
            <a:ext cx="3649957" cy="140718"/>
          </a:xfrm>
          <a:prstGeom prst="line">
            <a:avLst/>
          </a:prstGeom>
          <a:ln cap="rnd" w="133350">
            <a:solidFill>
              <a:srgbClr val="FF914D"/>
            </a:solidFill>
            <a:prstDash val="solid"/>
            <a:headEnd type="none" len="sm" w="sm"/>
            <a:tailEnd type="triangle" len="med" w="lg"/>
          </a:ln>
        </p:spPr>
      </p:sp>
      <p:grpSp>
        <p:nvGrpSpPr>
          <p:cNvPr name="Group 21" id="21"/>
          <p:cNvGrpSpPr/>
          <p:nvPr/>
        </p:nvGrpSpPr>
        <p:grpSpPr>
          <a:xfrm rot="0">
            <a:off x="4151461" y="1207028"/>
            <a:ext cx="2592860" cy="1614212"/>
            <a:chOff x="0" y="0"/>
            <a:chExt cx="1266374" cy="788394"/>
          </a:xfrm>
        </p:grpSpPr>
        <p:sp>
          <p:nvSpPr>
            <p:cNvPr name="Freeform 22" id="22"/>
            <p:cNvSpPr/>
            <p:nvPr/>
          </p:nvSpPr>
          <p:spPr>
            <a:xfrm flipH="false" flipV="false" rot="0">
              <a:off x="0" y="0"/>
              <a:ext cx="1266374" cy="788394"/>
            </a:xfrm>
            <a:custGeom>
              <a:avLst/>
              <a:gdLst/>
              <a:ahLst/>
              <a:cxnLst/>
              <a:rect r="r" b="b" t="t" l="l"/>
              <a:pathLst>
                <a:path h="788394" w="1266374">
                  <a:moveTo>
                    <a:pt x="0" y="0"/>
                  </a:moveTo>
                  <a:lnTo>
                    <a:pt x="1266374" y="0"/>
                  </a:lnTo>
                  <a:lnTo>
                    <a:pt x="1266374" y="788394"/>
                  </a:lnTo>
                  <a:lnTo>
                    <a:pt x="0" y="788394"/>
                  </a:lnTo>
                  <a:close/>
                </a:path>
              </a:pathLst>
            </a:custGeom>
            <a:solidFill>
              <a:srgbClr val="FFDE59"/>
            </a:solidFill>
          </p:spPr>
        </p:sp>
        <p:sp>
          <p:nvSpPr>
            <p:cNvPr name="TextBox 23" id="23"/>
            <p:cNvSpPr txBox="true"/>
            <p:nvPr/>
          </p:nvSpPr>
          <p:spPr>
            <a:xfrm>
              <a:off x="0" y="-114300"/>
              <a:ext cx="1266374" cy="902694"/>
            </a:xfrm>
            <a:prstGeom prst="rect">
              <a:avLst/>
            </a:prstGeom>
          </p:spPr>
          <p:txBody>
            <a:bodyPr anchor="ctr" rtlCol="false" tIns="254000" lIns="254000" bIns="254000" rIns="254000"/>
            <a:lstStyle/>
            <a:p>
              <a:pPr algn="ctr">
                <a:lnSpc>
                  <a:spcPts val="4200"/>
                </a:lnSpc>
              </a:pPr>
              <a:r>
                <a:rPr lang="en-US" sz="3000">
                  <a:solidFill>
                    <a:srgbClr val="151F27"/>
                  </a:solidFill>
                  <a:latin typeface="Codec Pro Bold"/>
                </a:rPr>
                <a:t>DISCOUNT </a:t>
              </a:r>
            </a:p>
          </p:txBody>
        </p:sp>
      </p:grpSp>
      <p:sp>
        <p:nvSpPr>
          <p:cNvPr name="AutoShape 24" id="24"/>
          <p:cNvSpPr/>
          <p:nvPr/>
        </p:nvSpPr>
        <p:spPr>
          <a:xfrm flipH="true" flipV="true">
            <a:off x="10045754" y="2034237"/>
            <a:ext cx="4945021" cy="0"/>
          </a:xfrm>
          <a:prstGeom prst="line">
            <a:avLst/>
          </a:prstGeom>
          <a:ln cap="rnd" w="142875">
            <a:solidFill>
              <a:srgbClr val="FF914D"/>
            </a:solidFill>
            <a:prstDash val="solid"/>
            <a:headEnd type="none" len="sm" w="sm"/>
            <a:tailEnd type="triangle" len="med" w="lg"/>
          </a:ln>
        </p:spPr>
      </p:sp>
      <p:grpSp>
        <p:nvGrpSpPr>
          <p:cNvPr name="Group 25" id="25"/>
          <p:cNvGrpSpPr/>
          <p:nvPr/>
        </p:nvGrpSpPr>
        <p:grpSpPr>
          <a:xfrm rot="0">
            <a:off x="11129233" y="1387903"/>
            <a:ext cx="2778065" cy="1433337"/>
            <a:chOff x="0" y="0"/>
            <a:chExt cx="1356830" cy="700054"/>
          </a:xfrm>
        </p:grpSpPr>
        <p:sp>
          <p:nvSpPr>
            <p:cNvPr name="Freeform 26" id="26"/>
            <p:cNvSpPr/>
            <p:nvPr/>
          </p:nvSpPr>
          <p:spPr>
            <a:xfrm flipH="false" flipV="false" rot="0">
              <a:off x="0" y="0"/>
              <a:ext cx="1356830" cy="700054"/>
            </a:xfrm>
            <a:custGeom>
              <a:avLst/>
              <a:gdLst/>
              <a:ahLst/>
              <a:cxnLst/>
              <a:rect r="r" b="b" t="t" l="l"/>
              <a:pathLst>
                <a:path h="700054" w="1356830">
                  <a:moveTo>
                    <a:pt x="0" y="0"/>
                  </a:moveTo>
                  <a:lnTo>
                    <a:pt x="1356830" y="0"/>
                  </a:lnTo>
                  <a:lnTo>
                    <a:pt x="1356830" y="700054"/>
                  </a:lnTo>
                  <a:lnTo>
                    <a:pt x="0" y="700054"/>
                  </a:lnTo>
                  <a:close/>
                </a:path>
              </a:pathLst>
            </a:custGeom>
            <a:solidFill>
              <a:srgbClr val="CB6CE6"/>
            </a:solidFill>
          </p:spPr>
        </p:sp>
        <p:sp>
          <p:nvSpPr>
            <p:cNvPr name="TextBox 27" id="27"/>
            <p:cNvSpPr txBox="true"/>
            <p:nvPr/>
          </p:nvSpPr>
          <p:spPr>
            <a:xfrm>
              <a:off x="0" y="-95250"/>
              <a:ext cx="1356830" cy="795304"/>
            </a:xfrm>
            <a:prstGeom prst="rect">
              <a:avLst/>
            </a:prstGeom>
          </p:spPr>
          <p:txBody>
            <a:bodyPr anchor="ctr" rtlCol="false" tIns="254000" lIns="254000" bIns="254000" rIns="254000"/>
            <a:lstStyle/>
            <a:p>
              <a:pPr algn="ctr">
                <a:lnSpc>
                  <a:spcPts val="3779"/>
                </a:lnSpc>
              </a:pPr>
              <a:r>
                <a:rPr lang="en-US" sz="2700">
                  <a:solidFill>
                    <a:srgbClr val="151F27"/>
                  </a:solidFill>
                  <a:latin typeface="Codec Pro Bold"/>
                </a:rPr>
                <a:t>COMISSION </a:t>
              </a:r>
            </a:p>
          </p:txBody>
        </p:sp>
      </p:grpSp>
      <p:grpSp>
        <p:nvGrpSpPr>
          <p:cNvPr name="Group 28" id="28"/>
          <p:cNvGrpSpPr/>
          <p:nvPr/>
        </p:nvGrpSpPr>
        <p:grpSpPr>
          <a:xfrm rot="0">
            <a:off x="1028700" y="3205984"/>
            <a:ext cx="3461719" cy="1244891"/>
            <a:chOff x="0" y="0"/>
            <a:chExt cx="1690732" cy="608015"/>
          </a:xfrm>
        </p:grpSpPr>
        <p:sp>
          <p:nvSpPr>
            <p:cNvPr name="Freeform 29" id="29"/>
            <p:cNvSpPr/>
            <p:nvPr/>
          </p:nvSpPr>
          <p:spPr>
            <a:xfrm flipH="false" flipV="false" rot="0">
              <a:off x="0" y="0"/>
              <a:ext cx="1690732" cy="608015"/>
            </a:xfrm>
            <a:custGeom>
              <a:avLst/>
              <a:gdLst/>
              <a:ahLst/>
              <a:cxnLst/>
              <a:rect r="r" b="b" t="t" l="l"/>
              <a:pathLst>
                <a:path h="608015" w="1690732">
                  <a:moveTo>
                    <a:pt x="0" y="0"/>
                  </a:moveTo>
                  <a:lnTo>
                    <a:pt x="1690732" y="0"/>
                  </a:lnTo>
                  <a:lnTo>
                    <a:pt x="1690732" y="608015"/>
                  </a:lnTo>
                  <a:lnTo>
                    <a:pt x="0" y="608015"/>
                  </a:lnTo>
                  <a:close/>
                </a:path>
              </a:pathLst>
            </a:custGeom>
            <a:solidFill>
              <a:srgbClr val="E566BB"/>
            </a:solidFill>
          </p:spPr>
        </p:sp>
        <p:sp>
          <p:nvSpPr>
            <p:cNvPr name="TextBox 30" id="30"/>
            <p:cNvSpPr txBox="true"/>
            <p:nvPr/>
          </p:nvSpPr>
          <p:spPr>
            <a:xfrm>
              <a:off x="0" y="-95250"/>
              <a:ext cx="1690732" cy="703265"/>
            </a:xfrm>
            <a:prstGeom prst="rect">
              <a:avLst/>
            </a:prstGeom>
          </p:spPr>
          <p:txBody>
            <a:bodyPr anchor="ctr" rtlCol="false" tIns="254000" lIns="254000" bIns="254000" rIns="254000"/>
            <a:lstStyle/>
            <a:p>
              <a:pPr algn="ctr">
                <a:lnSpc>
                  <a:spcPts val="3779"/>
                </a:lnSpc>
              </a:pPr>
              <a:r>
                <a:rPr lang="en-US" sz="2700">
                  <a:solidFill>
                    <a:srgbClr val="151F27"/>
                  </a:solidFill>
                  <a:latin typeface="Codec Pro Bold"/>
                </a:rPr>
                <a:t>CASH LESS</a:t>
              </a:r>
            </a:p>
          </p:txBody>
        </p:sp>
      </p:grpSp>
      <p:grpSp>
        <p:nvGrpSpPr>
          <p:cNvPr name="Group 31" id="31"/>
          <p:cNvGrpSpPr/>
          <p:nvPr/>
        </p:nvGrpSpPr>
        <p:grpSpPr>
          <a:xfrm rot="0">
            <a:off x="11752710" y="6642118"/>
            <a:ext cx="2680374" cy="1520473"/>
            <a:chOff x="0" y="0"/>
            <a:chExt cx="1309116" cy="742611"/>
          </a:xfrm>
        </p:grpSpPr>
        <p:sp>
          <p:nvSpPr>
            <p:cNvPr name="Freeform 32" id="32"/>
            <p:cNvSpPr/>
            <p:nvPr/>
          </p:nvSpPr>
          <p:spPr>
            <a:xfrm flipH="false" flipV="false" rot="0">
              <a:off x="0" y="0"/>
              <a:ext cx="1309116" cy="742611"/>
            </a:xfrm>
            <a:custGeom>
              <a:avLst/>
              <a:gdLst/>
              <a:ahLst/>
              <a:cxnLst/>
              <a:rect r="r" b="b" t="t" l="l"/>
              <a:pathLst>
                <a:path h="742611" w="1309116">
                  <a:moveTo>
                    <a:pt x="0" y="0"/>
                  </a:moveTo>
                  <a:lnTo>
                    <a:pt x="1309116" y="0"/>
                  </a:lnTo>
                  <a:lnTo>
                    <a:pt x="1309116" y="742611"/>
                  </a:lnTo>
                  <a:lnTo>
                    <a:pt x="0" y="742611"/>
                  </a:lnTo>
                  <a:close/>
                </a:path>
              </a:pathLst>
            </a:custGeom>
            <a:solidFill>
              <a:srgbClr val="CBCF64"/>
            </a:solidFill>
          </p:spPr>
        </p:sp>
        <p:sp>
          <p:nvSpPr>
            <p:cNvPr name="TextBox 33" id="33"/>
            <p:cNvSpPr txBox="true"/>
            <p:nvPr/>
          </p:nvSpPr>
          <p:spPr>
            <a:xfrm>
              <a:off x="0" y="-104775"/>
              <a:ext cx="1309116" cy="847386"/>
            </a:xfrm>
            <a:prstGeom prst="rect">
              <a:avLst/>
            </a:prstGeom>
          </p:spPr>
          <p:txBody>
            <a:bodyPr anchor="ctr" rtlCol="false" tIns="254000" lIns="254000" bIns="254000" rIns="254000"/>
            <a:lstStyle/>
            <a:p>
              <a:pPr algn="ctr">
                <a:lnSpc>
                  <a:spcPts val="3919"/>
                </a:lnSpc>
              </a:pPr>
              <a:r>
                <a:rPr lang="en-US" sz="2799">
                  <a:solidFill>
                    <a:srgbClr val="151F27"/>
                  </a:solidFill>
                  <a:latin typeface="Codec Pro Bold"/>
                </a:rPr>
                <a:t>DIRECT PAYMENT </a:t>
              </a:r>
            </a:p>
          </p:txBody>
        </p:sp>
      </p:grpSp>
      <p:sp>
        <p:nvSpPr>
          <p:cNvPr name="AutoShape 34" id="34"/>
          <p:cNvSpPr/>
          <p:nvPr/>
        </p:nvSpPr>
        <p:spPr>
          <a:xfrm flipV="true">
            <a:off x="8449576" y="3322435"/>
            <a:ext cx="0" cy="4123862"/>
          </a:xfrm>
          <a:prstGeom prst="line">
            <a:avLst/>
          </a:prstGeom>
          <a:ln cap="rnd" w="133350">
            <a:solidFill>
              <a:srgbClr val="835647"/>
            </a:solidFill>
            <a:prstDash val="solid"/>
            <a:headEnd type="none" len="sm" w="sm"/>
            <a:tailEnd type="triangle" len="med" w="lg"/>
          </a:ln>
        </p:spPr>
      </p:sp>
      <p:sp>
        <p:nvSpPr>
          <p:cNvPr name="TextBox 35" id="35"/>
          <p:cNvSpPr txBox="true"/>
          <p:nvPr/>
        </p:nvSpPr>
        <p:spPr>
          <a:xfrm rot="0">
            <a:off x="5447891" y="-156540"/>
            <a:ext cx="7392219" cy="1296341"/>
          </a:xfrm>
          <a:prstGeom prst="rect">
            <a:avLst/>
          </a:prstGeom>
        </p:spPr>
        <p:txBody>
          <a:bodyPr anchor="t" rtlCol="false" tIns="0" lIns="0" bIns="0" rIns="0">
            <a:spAutoFit/>
          </a:bodyPr>
          <a:lstStyle/>
          <a:p>
            <a:pPr algn="ctr">
              <a:lnSpc>
                <a:spcPts val="9684"/>
              </a:lnSpc>
            </a:pPr>
            <a:r>
              <a:rPr lang="en-US" sz="6917">
                <a:solidFill>
                  <a:srgbClr val="FFFFFF"/>
                </a:solidFill>
                <a:latin typeface="Codec Pro Bold"/>
              </a:rPr>
              <a:t>BUSINESS MODEL</a:t>
            </a:r>
          </a:p>
        </p:txBody>
      </p:sp>
      <p:grpSp>
        <p:nvGrpSpPr>
          <p:cNvPr name="Group 36" id="36"/>
          <p:cNvGrpSpPr/>
          <p:nvPr/>
        </p:nvGrpSpPr>
        <p:grpSpPr>
          <a:xfrm rot="0">
            <a:off x="14562208" y="667693"/>
            <a:ext cx="3106646" cy="722013"/>
            <a:chOff x="0" y="0"/>
            <a:chExt cx="2343698" cy="544697"/>
          </a:xfrm>
        </p:grpSpPr>
        <p:sp>
          <p:nvSpPr>
            <p:cNvPr name="Freeform 37" id="37"/>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38" id="38"/>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2" action="ppaction://hlinksldjump"/>
                </a:rPr>
                <a:t>BACK TO AGENDA PAGE</a:t>
              </a:r>
            </a:p>
          </p:txBody>
        </p:sp>
      </p:grpSp>
      <p:grpSp>
        <p:nvGrpSpPr>
          <p:cNvPr name="Group 39" id="39"/>
          <p:cNvGrpSpPr/>
          <p:nvPr/>
        </p:nvGrpSpPr>
        <p:grpSpPr>
          <a:xfrm rot="0">
            <a:off x="6744320" y="4450874"/>
            <a:ext cx="4384912" cy="1355172"/>
            <a:chOff x="0" y="0"/>
            <a:chExt cx="2141627" cy="661877"/>
          </a:xfrm>
        </p:grpSpPr>
        <p:sp>
          <p:nvSpPr>
            <p:cNvPr name="Freeform 40" id="40"/>
            <p:cNvSpPr/>
            <p:nvPr/>
          </p:nvSpPr>
          <p:spPr>
            <a:xfrm flipH="false" flipV="false" rot="0">
              <a:off x="0" y="0"/>
              <a:ext cx="2141627" cy="661877"/>
            </a:xfrm>
            <a:custGeom>
              <a:avLst/>
              <a:gdLst/>
              <a:ahLst/>
              <a:cxnLst/>
              <a:rect r="r" b="b" t="t" l="l"/>
              <a:pathLst>
                <a:path h="661877" w="2141627">
                  <a:moveTo>
                    <a:pt x="0" y="0"/>
                  </a:moveTo>
                  <a:lnTo>
                    <a:pt x="2141627" y="0"/>
                  </a:lnTo>
                  <a:lnTo>
                    <a:pt x="2141627" y="661877"/>
                  </a:lnTo>
                  <a:lnTo>
                    <a:pt x="0" y="661877"/>
                  </a:lnTo>
                  <a:close/>
                </a:path>
              </a:pathLst>
            </a:custGeom>
            <a:solidFill>
              <a:srgbClr val="5CE1E6"/>
            </a:solidFill>
          </p:spPr>
        </p:sp>
        <p:sp>
          <p:nvSpPr>
            <p:cNvPr name="TextBox 41" id="41"/>
            <p:cNvSpPr txBox="true"/>
            <p:nvPr/>
          </p:nvSpPr>
          <p:spPr>
            <a:xfrm>
              <a:off x="0" y="-95250"/>
              <a:ext cx="2141627" cy="757127"/>
            </a:xfrm>
            <a:prstGeom prst="rect">
              <a:avLst/>
            </a:prstGeom>
          </p:spPr>
          <p:txBody>
            <a:bodyPr anchor="ctr" rtlCol="false" tIns="254000" lIns="254000" bIns="254000" rIns="254000"/>
            <a:lstStyle/>
            <a:p>
              <a:pPr algn="ctr">
                <a:lnSpc>
                  <a:spcPts val="3779"/>
                </a:lnSpc>
              </a:pPr>
              <a:r>
                <a:rPr lang="en-US" sz="2700">
                  <a:solidFill>
                    <a:srgbClr val="151F27"/>
                  </a:solidFill>
                  <a:latin typeface="Codec Pro Bold"/>
                </a:rPr>
                <a:t>COMISSION </a:t>
              </a:r>
            </a:p>
          </p:txBody>
        </p:sp>
      </p:grpSp>
      <p:sp>
        <p:nvSpPr>
          <p:cNvPr name="Freeform 42" id="42"/>
          <p:cNvSpPr/>
          <p:nvPr/>
        </p:nvSpPr>
        <p:spPr>
          <a:xfrm flipH="false" flipV="false" rot="1255265">
            <a:off x="15265389" y="7683616"/>
            <a:ext cx="4830287" cy="4830287"/>
          </a:xfrm>
          <a:custGeom>
            <a:avLst/>
            <a:gdLst/>
            <a:ahLst/>
            <a:cxnLst/>
            <a:rect r="r" b="b" t="t" l="l"/>
            <a:pathLst>
              <a:path h="4830287" w="4830287">
                <a:moveTo>
                  <a:pt x="0" y="0"/>
                </a:moveTo>
                <a:lnTo>
                  <a:pt x="4830287" y="0"/>
                </a:lnTo>
                <a:lnTo>
                  <a:pt x="4830287" y="4830287"/>
                </a:lnTo>
                <a:lnTo>
                  <a:pt x="0" y="48302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3" id="43"/>
          <p:cNvSpPr/>
          <p:nvPr/>
        </p:nvSpPr>
        <p:spPr>
          <a:xfrm flipH="false" flipV="false" rot="3105128">
            <a:off x="-176851" y="7198551"/>
            <a:ext cx="1979983" cy="1979983"/>
          </a:xfrm>
          <a:custGeom>
            <a:avLst/>
            <a:gdLst/>
            <a:ahLst/>
            <a:cxnLst/>
            <a:rect r="r" b="b" t="t" l="l"/>
            <a:pathLst>
              <a:path h="1979983" w="1979983">
                <a:moveTo>
                  <a:pt x="0" y="0"/>
                </a:moveTo>
                <a:lnTo>
                  <a:pt x="1979983" y="0"/>
                </a:lnTo>
                <a:lnTo>
                  <a:pt x="1979983" y="1979983"/>
                </a:lnTo>
                <a:lnTo>
                  <a:pt x="0" y="19799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4" id="44"/>
          <p:cNvSpPr/>
          <p:nvPr/>
        </p:nvSpPr>
        <p:spPr>
          <a:xfrm flipH="false" flipV="false" rot="8393927">
            <a:off x="-397151" y="-585354"/>
            <a:ext cx="2882222" cy="1441111"/>
          </a:xfrm>
          <a:custGeom>
            <a:avLst/>
            <a:gdLst/>
            <a:ahLst/>
            <a:cxnLst/>
            <a:rect r="r" b="b" t="t" l="l"/>
            <a:pathLst>
              <a:path h="1441111" w="2882222">
                <a:moveTo>
                  <a:pt x="0" y="0"/>
                </a:moveTo>
                <a:lnTo>
                  <a:pt x="2882222" y="0"/>
                </a:lnTo>
                <a:lnTo>
                  <a:pt x="2882222" y="1441111"/>
                </a:lnTo>
                <a:lnTo>
                  <a:pt x="0" y="14411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495F1"/>
        </a:solidFill>
      </p:bgPr>
    </p:bg>
    <p:spTree>
      <p:nvGrpSpPr>
        <p:cNvPr id="1" name=""/>
        <p:cNvGrpSpPr/>
        <p:nvPr/>
      </p:nvGrpSpPr>
      <p:grpSpPr>
        <a:xfrm>
          <a:off x="0" y="0"/>
          <a:ext cx="0" cy="0"/>
          <a:chOff x="0" y="0"/>
          <a:chExt cx="0" cy="0"/>
        </a:xfrm>
      </p:grpSpPr>
      <p:sp>
        <p:nvSpPr>
          <p:cNvPr name="TextBox 2" id="2"/>
          <p:cNvSpPr txBox="true"/>
          <p:nvPr/>
        </p:nvSpPr>
        <p:spPr>
          <a:xfrm rot="0">
            <a:off x="5151567" y="8925"/>
            <a:ext cx="7984866" cy="1534834"/>
          </a:xfrm>
          <a:prstGeom prst="rect">
            <a:avLst/>
          </a:prstGeom>
        </p:spPr>
        <p:txBody>
          <a:bodyPr anchor="t" rtlCol="false" tIns="0" lIns="0" bIns="0" rIns="0">
            <a:spAutoFit/>
          </a:bodyPr>
          <a:lstStyle/>
          <a:p>
            <a:pPr algn="ctr">
              <a:lnSpc>
                <a:spcPts val="11631"/>
              </a:lnSpc>
            </a:pPr>
            <a:r>
              <a:rPr lang="en-US" sz="8308">
                <a:solidFill>
                  <a:srgbClr val="FFFFFF"/>
                </a:solidFill>
                <a:latin typeface="Codec Pro Bold"/>
              </a:rPr>
              <a:t>CREDIT SYSTEM</a:t>
            </a:r>
          </a:p>
        </p:txBody>
      </p:sp>
      <p:grpSp>
        <p:nvGrpSpPr>
          <p:cNvPr name="Group 3" id="3"/>
          <p:cNvGrpSpPr/>
          <p:nvPr/>
        </p:nvGrpSpPr>
        <p:grpSpPr>
          <a:xfrm rot="0">
            <a:off x="6633483" y="2162884"/>
            <a:ext cx="5751366" cy="1186216"/>
            <a:chOff x="0" y="0"/>
            <a:chExt cx="1326824" cy="273657"/>
          </a:xfrm>
        </p:grpSpPr>
        <p:sp>
          <p:nvSpPr>
            <p:cNvPr name="Freeform 4" id="4"/>
            <p:cNvSpPr/>
            <p:nvPr/>
          </p:nvSpPr>
          <p:spPr>
            <a:xfrm flipH="false" flipV="false" rot="0">
              <a:off x="0" y="0"/>
              <a:ext cx="1326824" cy="273657"/>
            </a:xfrm>
            <a:custGeom>
              <a:avLst/>
              <a:gdLst/>
              <a:ahLst/>
              <a:cxnLst/>
              <a:rect r="r" b="b" t="t" l="l"/>
              <a:pathLst>
                <a:path h="273657" w="1326824">
                  <a:moveTo>
                    <a:pt x="80766" y="0"/>
                  </a:moveTo>
                  <a:lnTo>
                    <a:pt x="1246058" y="0"/>
                  </a:lnTo>
                  <a:cubicBezTo>
                    <a:pt x="1267478" y="0"/>
                    <a:pt x="1288021" y="8509"/>
                    <a:pt x="1303168" y="23656"/>
                  </a:cubicBezTo>
                  <a:cubicBezTo>
                    <a:pt x="1318314" y="38802"/>
                    <a:pt x="1326824" y="59346"/>
                    <a:pt x="1326824" y="80766"/>
                  </a:cubicBezTo>
                  <a:lnTo>
                    <a:pt x="1326824" y="192891"/>
                  </a:lnTo>
                  <a:cubicBezTo>
                    <a:pt x="1326824" y="237497"/>
                    <a:pt x="1290664" y="273657"/>
                    <a:pt x="1246058" y="273657"/>
                  </a:cubicBezTo>
                  <a:lnTo>
                    <a:pt x="80766" y="273657"/>
                  </a:lnTo>
                  <a:cubicBezTo>
                    <a:pt x="59346" y="273657"/>
                    <a:pt x="38802" y="265147"/>
                    <a:pt x="23656" y="250001"/>
                  </a:cubicBezTo>
                  <a:cubicBezTo>
                    <a:pt x="8509" y="234854"/>
                    <a:pt x="0" y="214311"/>
                    <a:pt x="0" y="192891"/>
                  </a:cubicBezTo>
                  <a:lnTo>
                    <a:pt x="0" y="80766"/>
                  </a:lnTo>
                  <a:cubicBezTo>
                    <a:pt x="0" y="59346"/>
                    <a:pt x="8509" y="38802"/>
                    <a:pt x="23656" y="23656"/>
                  </a:cubicBezTo>
                  <a:cubicBezTo>
                    <a:pt x="38802" y="8509"/>
                    <a:pt x="59346" y="0"/>
                    <a:pt x="80766" y="0"/>
                  </a:cubicBezTo>
                  <a:close/>
                </a:path>
              </a:pathLst>
            </a:custGeom>
            <a:solidFill>
              <a:srgbClr val="E566BB"/>
            </a:solidFill>
          </p:spPr>
        </p:sp>
        <p:sp>
          <p:nvSpPr>
            <p:cNvPr name="TextBox 5" id="5"/>
            <p:cNvSpPr txBox="true"/>
            <p:nvPr/>
          </p:nvSpPr>
          <p:spPr>
            <a:xfrm>
              <a:off x="0" y="-133350"/>
              <a:ext cx="1326824" cy="407007"/>
            </a:xfrm>
            <a:prstGeom prst="rect">
              <a:avLst/>
            </a:prstGeom>
          </p:spPr>
          <p:txBody>
            <a:bodyPr anchor="ctr" rtlCol="false" tIns="254000" lIns="254000" bIns="254000" rIns="254000"/>
            <a:lstStyle/>
            <a:p>
              <a:pPr algn="ctr">
                <a:lnSpc>
                  <a:spcPts val="4900"/>
                </a:lnSpc>
              </a:pPr>
              <a:r>
                <a:rPr lang="en-US" sz="3500">
                  <a:solidFill>
                    <a:srgbClr val="FFFFFF"/>
                  </a:solidFill>
                  <a:latin typeface="Codec Pro"/>
                </a:rPr>
                <a:t>WALLET</a:t>
              </a:r>
            </a:p>
          </p:txBody>
        </p:sp>
      </p:grpSp>
      <p:sp>
        <p:nvSpPr>
          <p:cNvPr name="AutoShape 6" id="6"/>
          <p:cNvSpPr/>
          <p:nvPr/>
        </p:nvSpPr>
        <p:spPr>
          <a:xfrm>
            <a:off x="9509166" y="2755992"/>
            <a:ext cx="0" cy="3422381"/>
          </a:xfrm>
          <a:prstGeom prst="line">
            <a:avLst/>
          </a:prstGeom>
          <a:ln cap="rnd" w="133350">
            <a:solidFill>
              <a:srgbClr val="797C6C"/>
            </a:solidFill>
            <a:prstDash val="solid"/>
            <a:headEnd type="none" len="sm" w="sm"/>
            <a:tailEnd type="triangle" len="med" w="lg"/>
          </a:ln>
        </p:spPr>
      </p:sp>
      <p:grpSp>
        <p:nvGrpSpPr>
          <p:cNvPr name="Group 7" id="7"/>
          <p:cNvGrpSpPr/>
          <p:nvPr/>
        </p:nvGrpSpPr>
        <p:grpSpPr>
          <a:xfrm rot="0">
            <a:off x="6857012" y="4671842"/>
            <a:ext cx="5275732" cy="1113115"/>
            <a:chOff x="0" y="0"/>
            <a:chExt cx="2576711" cy="543655"/>
          </a:xfrm>
        </p:grpSpPr>
        <p:sp>
          <p:nvSpPr>
            <p:cNvPr name="Freeform 8" id="8"/>
            <p:cNvSpPr/>
            <p:nvPr/>
          </p:nvSpPr>
          <p:spPr>
            <a:xfrm flipH="false" flipV="false" rot="0">
              <a:off x="0" y="0"/>
              <a:ext cx="2576711" cy="543655"/>
            </a:xfrm>
            <a:custGeom>
              <a:avLst/>
              <a:gdLst/>
              <a:ahLst/>
              <a:cxnLst/>
              <a:rect r="r" b="b" t="t" l="l"/>
              <a:pathLst>
                <a:path h="543655" w="2576711">
                  <a:moveTo>
                    <a:pt x="0" y="0"/>
                  </a:moveTo>
                  <a:lnTo>
                    <a:pt x="2576711" y="0"/>
                  </a:lnTo>
                  <a:lnTo>
                    <a:pt x="2576711" y="543655"/>
                  </a:lnTo>
                  <a:lnTo>
                    <a:pt x="0" y="543655"/>
                  </a:lnTo>
                  <a:close/>
                </a:path>
              </a:pathLst>
            </a:custGeom>
            <a:solidFill>
              <a:srgbClr val="8C52FF"/>
            </a:solidFill>
          </p:spPr>
        </p:sp>
        <p:sp>
          <p:nvSpPr>
            <p:cNvPr name="TextBox 9" id="9"/>
            <p:cNvSpPr txBox="true"/>
            <p:nvPr/>
          </p:nvSpPr>
          <p:spPr>
            <a:xfrm>
              <a:off x="0" y="-114300"/>
              <a:ext cx="2576711" cy="657955"/>
            </a:xfrm>
            <a:prstGeom prst="rect">
              <a:avLst/>
            </a:prstGeom>
          </p:spPr>
          <p:txBody>
            <a:bodyPr anchor="ctr" rtlCol="false" tIns="254000" lIns="254000" bIns="254000" rIns="254000"/>
            <a:lstStyle/>
            <a:p>
              <a:pPr algn="ctr">
                <a:lnSpc>
                  <a:spcPts val="4480"/>
                </a:lnSpc>
              </a:pPr>
              <a:r>
                <a:rPr lang="en-US" sz="3200">
                  <a:solidFill>
                    <a:srgbClr val="FFFFFF"/>
                  </a:solidFill>
                  <a:latin typeface="Codec Pro Bold"/>
                </a:rPr>
                <a:t>USED BY THE PATIENT</a:t>
              </a:r>
            </a:p>
          </p:txBody>
        </p:sp>
      </p:grpSp>
      <p:sp>
        <p:nvSpPr>
          <p:cNvPr name="AutoShape 10" id="10"/>
          <p:cNvSpPr/>
          <p:nvPr/>
        </p:nvSpPr>
        <p:spPr>
          <a:xfrm flipH="true">
            <a:off x="7198521" y="5794772"/>
            <a:ext cx="2286988" cy="1986551"/>
          </a:xfrm>
          <a:prstGeom prst="line">
            <a:avLst/>
          </a:prstGeom>
          <a:ln cap="rnd" w="104775">
            <a:solidFill>
              <a:srgbClr val="D44A43"/>
            </a:solidFill>
            <a:prstDash val="solid"/>
            <a:headEnd type="none" len="sm" w="sm"/>
            <a:tailEnd type="triangle" len="med" w="lg"/>
          </a:ln>
        </p:spPr>
      </p:sp>
      <p:sp>
        <p:nvSpPr>
          <p:cNvPr name="AutoShape 11" id="11"/>
          <p:cNvSpPr/>
          <p:nvPr/>
        </p:nvSpPr>
        <p:spPr>
          <a:xfrm>
            <a:off x="9494878" y="5784957"/>
            <a:ext cx="0" cy="2063072"/>
          </a:xfrm>
          <a:prstGeom prst="line">
            <a:avLst/>
          </a:prstGeom>
          <a:ln cap="rnd" w="114300">
            <a:solidFill>
              <a:srgbClr val="5CE1E6"/>
            </a:solidFill>
            <a:prstDash val="solid"/>
            <a:headEnd type="none" len="sm" w="sm"/>
            <a:tailEnd type="triangle" len="med" w="lg"/>
          </a:ln>
        </p:spPr>
      </p:sp>
      <p:sp>
        <p:nvSpPr>
          <p:cNvPr name="AutoShape 12" id="12"/>
          <p:cNvSpPr/>
          <p:nvPr/>
        </p:nvSpPr>
        <p:spPr>
          <a:xfrm>
            <a:off x="9359161" y="5782221"/>
            <a:ext cx="2765215" cy="1998309"/>
          </a:xfrm>
          <a:prstGeom prst="line">
            <a:avLst/>
          </a:prstGeom>
          <a:ln cap="rnd" w="104775">
            <a:solidFill>
              <a:srgbClr val="835647"/>
            </a:solidFill>
            <a:prstDash val="solid"/>
            <a:headEnd type="none" len="sm" w="sm"/>
            <a:tailEnd type="triangle" len="med" w="lg"/>
          </a:ln>
        </p:spPr>
      </p:sp>
      <p:grpSp>
        <p:nvGrpSpPr>
          <p:cNvPr name="Group 13" id="13"/>
          <p:cNvGrpSpPr/>
          <p:nvPr/>
        </p:nvGrpSpPr>
        <p:grpSpPr>
          <a:xfrm rot="0">
            <a:off x="4296734" y="7838214"/>
            <a:ext cx="3278456" cy="1137482"/>
            <a:chOff x="0" y="0"/>
            <a:chExt cx="1601225" cy="555556"/>
          </a:xfrm>
        </p:grpSpPr>
        <p:sp>
          <p:nvSpPr>
            <p:cNvPr name="Freeform 14" id="14"/>
            <p:cNvSpPr/>
            <p:nvPr/>
          </p:nvSpPr>
          <p:spPr>
            <a:xfrm flipH="false" flipV="false" rot="0">
              <a:off x="0" y="0"/>
              <a:ext cx="1601225" cy="555556"/>
            </a:xfrm>
            <a:custGeom>
              <a:avLst/>
              <a:gdLst/>
              <a:ahLst/>
              <a:cxnLst/>
              <a:rect r="r" b="b" t="t" l="l"/>
              <a:pathLst>
                <a:path h="555556" w="1601225">
                  <a:moveTo>
                    <a:pt x="0" y="0"/>
                  </a:moveTo>
                  <a:lnTo>
                    <a:pt x="1601225" y="0"/>
                  </a:lnTo>
                  <a:lnTo>
                    <a:pt x="1601225" y="555556"/>
                  </a:lnTo>
                  <a:lnTo>
                    <a:pt x="0" y="555556"/>
                  </a:lnTo>
                  <a:close/>
                </a:path>
              </a:pathLst>
            </a:custGeom>
            <a:solidFill>
              <a:srgbClr val="D44A43"/>
            </a:solidFill>
          </p:spPr>
        </p:sp>
        <p:sp>
          <p:nvSpPr>
            <p:cNvPr name="TextBox 15" id="15"/>
            <p:cNvSpPr txBox="true"/>
            <p:nvPr/>
          </p:nvSpPr>
          <p:spPr>
            <a:xfrm>
              <a:off x="0" y="-123825"/>
              <a:ext cx="1601225" cy="679381"/>
            </a:xfrm>
            <a:prstGeom prst="rect">
              <a:avLst/>
            </a:prstGeom>
          </p:spPr>
          <p:txBody>
            <a:bodyPr anchor="ctr" rtlCol="false" tIns="254000" lIns="254000" bIns="254000" rIns="254000"/>
            <a:lstStyle/>
            <a:p>
              <a:pPr algn="ctr">
                <a:lnSpc>
                  <a:spcPts val="4620"/>
                </a:lnSpc>
              </a:pPr>
              <a:r>
                <a:rPr lang="en-US" sz="3300">
                  <a:solidFill>
                    <a:srgbClr val="151F27"/>
                  </a:solidFill>
                  <a:latin typeface="Codec Pro Bold"/>
                </a:rPr>
                <a:t>Book Tests</a:t>
              </a:r>
            </a:p>
          </p:txBody>
        </p:sp>
      </p:grpSp>
      <p:grpSp>
        <p:nvGrpSpPr>
          <p:cNvPr name="Group 16" id="16"/>
          <p:cNvGrpSpPr/>
          <p:nvPr/>
        </p:nvGrpSpPr>
        <p:grpSpPr>
          <a:xfrm rot="0">
            <a:off x="8000506" y="7792110"/>
            <a:ext cx="2964613" cy="1390222"/>
            <a:chOff x="0" y="0"/>
            <a:chExt cx="1447941" cy="678996"/>
          </a:xfrm>
        </p:grpSpPr>
        <p:sp>
          <p:nvSpPr>
            <p:cNvPr name="Freeform 17" id="17"/>
            <p:cNvSpPr/>
            <p:nvPr/>
          </p:nvSpPr>
          <p:spPr>
            <a:xfrm flipH="false" flipV="false" rot="0">
              <a:off x="0" y="0"/>
              <a:ext cx="1447941" cy="678996"/>
            </a:xfrm>
            <a:custGeom>
              <a:avLst/>
              <a:gdLst/>
              <a:ahLst/>
              <a:cxnLst/>
              <a:rect r="r" b="b" t="t" l="l"/>
              <a:pathLst>
                <a:path h="678996" w="1447941">
                  <a:moveTo>
                    <a:pt x="0" y="0"/>
                  </a:moveTo>
                  <a:lnTo>
                    <a:pt x="1447941" y="0"/>
                  </a:lnTo>
                  <a:lnTo>
                    <a:pt x="1447941" y="678996"/>
                  </a:lnTo>
                  <a:lnTo>
                    <a:pt x="0" y="678996"/>
                  </a:lnTo>
                  <a:close/>
                </a:path>
              </a:pathLst>
            </a:custGeom>
            <a:solidFill>
              <a:srgbClr val="82CCFA"/>
            </a:solidFill>
          </p:spPr>
        </p:sp>
        <p:sp>
          <p:nvSpPr>
            <p:cNvPr name="TextBox 18" id="18"/>
            <p:cNvSpPr txBox="true"/>
            <p:nvPr/>
          </p:nvSpPr>
          <p:spPr>
            <a:xfrm>
              <a:off x="0" y="-85725"/>
              <a:ext cx="1447941" cy="764721"/>
            </a:xfrm>
            <a:prstGeom prst="rect">
              <a:avLst/>
            </a:prstGeom>
          </p:spPr>
          <p:txBody>
            <a:bodyPr anchor="ctr" rtlCol="false" tIns="254000" lIns="254000" bIns="254000" rIns="254000"/>
            <a:lstStyle/>
            <a:p>
              <a:pPr algn="ctr">
                <a:lnSpc>
                  <a:spcPts val="3499"/>
                </a:lnSpc>
              </a:pPr>
              <a:r>
                <a:rPr lang="en-US" sz="2499">
                  <a:solidFill>
                    <a:srgbClr val="FFFFFF"/>
                  </a:solidFill>
                  <a:latin typeface="Codec Pro Bold"/>
                </a:rPr>
                <a:t>Book Appointments </a:t>
              </a:r>
            </a:p>
          </p:txBody>
        </p:sp>
      </p:grpSp>
      <p:grpSp>
        <p:nvGrpSpPr>
          <p:cNvPr name="Group 19" id="19"/>
          <p:cNvGrpSpPr/>
          <p:nvPr/>
        </p:nvGrpSpPr>
        <p:grpSpPr>
          <a:xfrm rot="0">
            <a:off x="11393744" y="7838214"/>
            <a:ext cx="3496498" cy="1116806"/>
            <a:chOff x="0" y="0"/>
            <a:chExt cx="1707718" cy="545457"/>
          </a:xfrm>
        </p:grpSpPr>
        <p:sp>
          <p:nvSpPr>
            <p:cNvPr name="Freeform 20" id="20"/>
            <p:cNvSpPr/>
            <p:nvPr/>
          </p:nvSpPr>
          <p:spPr>
            <a:xfrm flipH="false" flipV="false" rot="0">
              <a:off x="0" y="0"/>
              <a:ext cx="1707718" cy="545457"/>
            </a:xfrm>
            <a:custGeom>
              <a:avLst/>
              <a:gdLst/>
              <a:ahLst/>
              <a:cxnLst/>
              <a:rect r="r" b="b" t="t" l="l"/>
              <a:pathLst>
                <a:path h="545457" w="1707718">
                  <a:moveTo>
                    <a:pt x="0" y="0"/>
                  </a:moveTo>
                  <a:lnTo>
                    <a:pt x="1707718" y="0"/>
                  </a:lnTo>
                  <a:lnTo>
                    <a:pt x="1707718" y="545457"/>
                  </a:lnTo>
                  <a:lnTo>
                    <a:pt x="0" y="545457"/>
                  </a:lnTo>
                  <a:close/>
                </a:path>
              </a:pathLst>
            </a:custGeom>
            <a:solidFill>
              <a:srgbClr val="835647"/>
            </a:solidFill>
            <a:ln w="9525" cap="sq">
              <a:solidFill>
                <a:srgbClr val="82CCFA"/>
              </a:solidFill>
              <a:prstDash val="solid"/>
              <a:miter/>
            </a:ln>
          </p:spPr>
        </p:sp>
        <p:sp>
          <p:nvSpPr>
            <p:cNvPr name="TextBox 21" id="21"/>
            <p:cNvSpPr txBox="true"/>
            <p:nvPr/>
          </p:nvSpPr>
          <p:spPr>
            <a:xfrm>
              <a:off x="0" y="-95250"/>
              <a:ext cx="1707718" cy="640707"/>
            </a:xfrm>
            <a:prstGeom prst="rect">
              <a:avLst/>
            </a:prstGeom>
          </p:spPr>
          <p:txBody>
            <a:bodyPr anchor="ctr" rtlCol="false" tIns="254000" lIns="254000" bIns="254000" rIns="254000"/>
            <a:lstStyle/>
            <a:p>
              <a:pPr algn="ctr">
                <a:lnSpc>
                  <a:spcPts val="3220"/>
                </a:lnSpc>
              </a:pPr>
              <a:r>
                <a:rPr lang="en-US" sz="2300">
                  <a:solidFill>
                    <a:srgbClr val="FFFFFF"/>
                  </a:solidFill>
                  <a:latin typeface="Codec Pro"/>
                </a:rPr>
                <a:t>Buy Medical Products </a:t>
              </a:r>
            </a:p>
          </p:txBody>
        </p:sp>
      </p:grpSp>
      <p:graphicFrame>
        <p:nvGraphicFramePr>
          <p:cNvPr name="Table 22" id="22"/>
          <p:cNvGraphicFramePr>
            <a:graphicFrameLocks noGrp="true"/>
          </p:cNvGraphicFramePr>
          <p:nvPr/>
        </p:nvGraphicFramePr>
        <p:xfrm>
          <a:off x="7114200" y="3773673"/>
          <a:ext cx="4795015" cy="714375"/>
        </p:xfrm>
        <a:graphic>
          <a:graphicData uri="http://schemas.openxmlformats.org/drawingml/2006/table">
            <a:tbl>
              <a:tblPr/>
              <a:tblGrid>
                <a:gridCol w="4795015"/>
              </a:tblGrid>
              <a:tr h="714375">
                <a:tc>
                  <a:txBody>
                    <a:bodyPr anchor="t" rtlCol="false"/>
                    <a:lstStyle/>
                    <a:p>
                      <a:pPr algn="ctr">
                        <a:lnSpc>
                          <a:spcPts val="2393"/>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CBCF64"/>
                    </a:solidFill>
                  </a:tcPr>
                </a:tc>
              </a:tr>
            </a:tbl>
          </a:graphicData>
        </a:graphic>
      </p:graphicFrame>
      <p:sp>
        <p:nvSpPr>
          <p:cNvPr name="TextBox 23" id="23"/>
          <p:cNvSpPr txBox="true"/>
          <p:nvPr/>
        </p:nvSpPr>
        <p:spPr>
          <a:xfrm rot="0">
            <a:off x="7114200" y="3915882"/>
            <a:ext cx="4652407" cy="381883"/>
          </a:xfrm>
          <a:prstGeom prst="rect">
            <a:avLst/>
          </a:prstGeom>
        </p:spPr>
        <p:txBody>
          <a:bodyPr anchor="t" rtlCol="false" tIns="0" lIns="0" bIns="0" rIns="0">
            <a:spAutoFit/>
          </a:bodyPr>
          <a:lstStyle/>
          <a:p>
            <a:pPr algn="ctr">
              <a:lnSpc>
                <a:spcPts val="3101"/>
              </a:lnSpc>
            </a:pPr>
            <a:r>
              <a:rPr lang="en-US" sz="2215">
                <a:solidFill>
                  <a:srgbClr val="151F27"/>
                </a:solidFill>
                <a:latin typeface="Canva Sans Bold"/>
              </a:rPr>
              <a:t>(10% of the Commission we get )</a:t>
            </a:r>
          </a:p>
        </p:txBody>
      </p:sp>
      <p:graphicFrame>
        <p:nvGraphicFramePr>
          <p:cNvPr name="Table 24" id="24"/>
          <p:cNvGraphicFramePr>
            <a:graphicFrameLocks noGrp="true"/>
          </p:cNvGraphicFramePr>
          <p:nvPr/>
        </p:nvGraphicFramePr>
        <p:xfrm>
          <a:off x="6857012" y="5770641"/>
          <a:ext cx="5275732" cy="714375"/>
        </p:xfrm>
        <a:graphic>
          <a:graphicData uri="http://schemas.openxmlformats.org/drawingml/2006/table">
            <a:tbl>
              <a:tblPr/>
              <a:tblGrid>
                <a:gridCol w="5275732"/>
              </a:tblGrid>
              <a:tr h="474654">
                <a:tc>
                  <a:txBody>
                    <a:bodyPr anchor="t" rtlCol="false"/>
                    <a:lstStyle/>
                    <a:p>
                      <a:pPr algn="ctr">
                        <a:lnSpc>
                          <a:spcPts val="2393"/>
                        </a:lnSpc>
                        <a:defRPr/>
                      </a:pPr>
                      <a:endParaRPr lang="en-US" sz="1100"/>
                    </a:p>
                  </a:txBody>
                  <a:tcPr marL="162839" marR="162839" marT="162839" marB="162839"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0">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solidFill>
                      <a:srgbClr val="FFBD59"/>
                    </a:solidFill>
                  </a:tcPr>
                </a:tc>
              </a:tr>
            </a:tbl>
          </a:graphicData>
        </a:graphic>
      </p:graphicFrame>
      <p:sp>
        <p:nvSpPr>
          <p:cNvPr name="TextBox 25" id="25"/>
          <p:cNvSpPr txBox="true"/>
          <p:nvPr/>
        </p:nvSpPr>
        <p:spPr>
          <a:xfrm rot="0">
            <a:off x="6633483" y="5713491"/>
            <a:ext cx="5928763" cy="480980"/>
          </a:xfrm>
          <a:prstGeom prst="rect">
            <a:avLst/>
          </a:prstGeom>
        </p:spPr>
        <p:txBody>
          <a:bodyPr anchor="t" rtlCol="false" tIns="0" lIns="0" bIns="0" rIns="0">
            <a:spAutoFit/>
          </a:bodyPr>
          <a:lstStyle/>
          <a:p>
            <a:pPr algn="ctr">
              <a:lnSpc>
                <a:spcPts val="3927"/>
              </a:lnSpc>
            </a:pPr>
            <a:r>
              <a:rPr lang="en-US" sz="2805">
                <a:solidFill>
                  <a:srgbClr val="000000"/>
                </a:solidFill>
                <a:latin typeface="Canva Sans Bold"/>
              </a:rPr>
              <a:t>(Stickness of our platform )</a:t>
            </a:r>
          </a:p>
        </p:txBody>
      </p:sp>
      <p:grpSp>
        <p:nvGrpSpPr>
          <p:cNvPr name="Group 26" id="26"/>
          <p:cNvGrpSpPr/>
          <p:nvPr/>
        </p:nvGrpSpPr>
        <p:grpSpPr>
          <a:xfrm rot="0">
            <a:off x="14562208" y="667693"/>
            <a:ext cx="3106646" cy="722013"/>
            <a:chOff x="0" y="0"/>
            <a:chExt cx="2343698" cy="544697"/>
          </a:xfrm>
        </p:grpSpPr>
        <p:sp>
          <p:nvSpPr>
            <p:cNvPr name="Freeform 27" id="27"/>
            <p:cNvSpPr/>
            <p:nvPr/>
          </p:nvSpPr>
          <p:spPr>
            <a:xfrm flipH="false" flipV="false" rot="0">
              <a:off x="0" y="0"/>
              <a:ext cx="2343698" cy="544697"/>
            </a:xfrm>
            <a:custGeom>
              <a:avLst/>
              <a:gdLst/>
              <a:ahLst/>
              <a:cxnLst/>
              <a:rect r="r" b="b" t="t" l="l"/>
              <a:pathLst>
                <a:path h="544697" w="2343698">
                  <a:moveTo>
                    <a:pt x="74762" y="0"/>
                  </a:moveTo>
                  <a:lnTo>
                    <a:pt x="2268937" y="0"/>
                  </a:lnTo>
                  <a:cubicBezTo>
                    <a:pt x="2288765" y="0"/>
                    <a:pt x="2307780" y="7877"/>
                    <a:pt x="2321801" y="21897"/>
                  </a:cubicBezTo>
                  <a:cubicBezTo>
                    <a:pt x="2335821" y="35918"/>
                    <a:pt x="2343698" y="54934"/>
                    <a:pt x="2343698" y="74762"/>
                  </a:cubicBezTo>
                  <a:lnTo>
                    <a:pt x="2343698" y="469936"/>
                  </a:lnTo>
                  <a:cubicBezTo>
                    <a:pt x="2343698" y="511225"/>
                    <a:pt x="2310226" y="544697"/>
                    <a:pt x="2268937" y="544697"/>
                  </a:cubicBezTo>
                  <a:lnTo>
                    <a:pt x="74762" y="544697"/>
                  </a:lnTo>
                  <a:cubicBezTo>
                    <a:pt x="33472" y="544697"/>
                    <a:pt x="0" y="511225"/>
                    <a:pt x="0" y="469936"/>
                  </a:cubicBezTo>
                  <a:lnTo>
                    <a:pt x="0" y="74762"/>
                  </a:lnTo>
                  <a:cubicBezTo>
                    <a:pt x="0" y="33472"/>
                    <a:pt x="33472" y="0"/>
                    <a:pt x="74762" y="0"/>
                  </a:cubicBezTo>
                  <a:close/>
                </a:path>
              </a:pathLst>
            </a:custGeom>
            <a:solidFill>
              <a:srgbClr val="0446F1"/>
            </a:solidFill>
            <a:ln cap="rnd">
              <a:noFill/>
              <a:prstDash val="sysDot"/>
              <a:round/>
            </a:ln>
          </p:spPr>
        </p:sp>
        <p:sp>
          <p:nvSpPr>
            <p:cNvPr name="TextBox 28" id="28"/>
            <p:cNvSpPr txBox="true"/>
            <p:nvPr/>
          </p:nvSpPr>
          <p:spPr>
            <a:xfrm>
              <a:off x="0" y="-57150"/>
              <a:ext cx="2343698" cy="601847"/>
            </a:xfrm>
            <a:prstGeom prst="rect">
              <a:avLst/>
            </a:prstGeom>
          </p:spPr>
          <p:txBody>
            <a:bodyPr anchor="ctr" rtlCol="false" tIns="254000" lIns="254000" bIns="254000" rIns="254000"/>
            <a:lstStyle/>
            <a:p>
              <a:pPr algn="ctr">
                <a:lnSpc>
                  <a:spcPts val="1960"/>
                </a:lnSpc>
              </a:pPr>
              <a:r>
                <a:rPr lang="en-US" sz="1400" u="sng">
                  <a:solidFill>
                    <a:srgbClr val="F4F4F4"/>
                  </a:solidFill>
                  <a:latin typeface="Codec Pro ExtraBold"/>
                  <a:hlinkClick r:id="rId3" action="ppaction://hlinksldjump"/>
                </a:rPr>
                <a:t>BACK TO AGENDA PAGE</a:t>
              </a:r>
            </a:p>
          </p:txBody>
        </p:sp>
      </p:grpSp>
      <p:sp>
        <p:nvSpPr>
          <p:cNvPr name="Freeform 29" id="29"/>
          <p:cNvSpPr/>
          <p:nvPr/>
        </p:nvSpPr>
        <p:spPr>
          <a:xfrm flipH="false" flipV="false" rot="2187408">
            <a:off x="-1255379" y="7979913"/>
            <a:ext cx="3534794" cy="3534794"/>
          </a:xfrm>
          <a:custGeom>
            <a:avLst/>
            <a:gdLst/>
            <a:ahLst/>
            <a:cxnLst/>
            <a:rect r="r" b="b" t="t" l="l"/>
            <a:pathLst>
              <a:path h="3534794" w="3534794">
                <a:moveTo>
                  <a:pt x="0" y="0"/>
                </a:moveTo>
                <a:lnTo>
                  <a:pt x="3534795" y="0"/>
                </a:lnTo>
                <a:lnTo>
                  <a:pt x="3534795" y="3534794"/>
                </a:lnTo>
                <a:lnTo>
                  <a:pt x="0" y="35347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0" id="30"/>
          <p:cNvSpPr/>
          <p:nvPr/>
        </p:nvSpPr>
        <p:spPr>
          <a:xfrm flipH="false" flipV="false" rot="0">
            <a:off x="-3512623" y="-4269255"/>
            <a:ext cx="7025247" cy="7025247"/>
          </a:xfrm>
          <a:custGeom>
            <a:avLst/>
            <a:gdLst/>
            <a:ahLst/>
            <a:cxnLst/>
            <a:rect r="r" b="b" t="t" l="l"/>
            <a:pathLst>
              <a:path h="7025247" w="7025247">
                <a:moveTo>
                  <a:pt x="0" y="0"/>
                </a:moveTo>
                <a:lnTo>
                  <a:pt x="7025246" y="0"/>
                </a:lnTo>
                <a:lnTo>
                  <a:pt x="7025246" y="7025247"/>
                </a:lnTo>
                <a:lnTo>
                  <a:pt x="0" y="70252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DAFqwu3rfzU</dc:identifier>
  <dcterms:modified xsi:type="dcterms:W3CDTF">2011-08-01T06:04:30Z</dcterms:modified>
  <cp:revision>1</cp:revision>
  <dc:title>Copy of Copy of Blue White Gradient Tech Business Pitch Brand Guidelines Presentation</dc:title>
</cp:coreProperties>
</file>