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Noto Sans Symbols"/>
      <p:regular r:id="rId27"/>
      <p:bold r:id="rId28"/>
    </p:embeddedFont>
    <p:embeddedFont>
      <p:font typeface="DM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jELh87ZtT737fjl5D4/ydKTZaw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8167A52-F116-4FEE-8477-725809822158}">
  <a:tblStyle styleId="{A8167A52-F116-4FEE-8477-72580982215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NotoSansSymbols-bold.fntdata"/><Relationship Id="rId27" Type="http://schemas.openxmlformats.org/officeDocument/2006/relationships/font" Target="fonts/NotoSansSymbol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-italic.fntdata"/><Relationship Id="rId30" Type="http://schemas.openxmlformats.org/officeDocument/2006/relationships/font" Target="fonts/DMSans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DM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get those users</a:t>
            </a:r>
            <a:endParaRPr/>
          </a:p>
        </p:txBody>
      </p:sp>
      <p:sp>
        <p:nvSpPr>
          <p:cNvPr id="237" name="Google Shape;23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members</a:t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66dfbd38e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866dfbd38e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/>
          <p:nvPr>
            <p:ph idx="2" type="pic"/>
          </p:nvPr>
        </p:nvSpPr>
        <p:spPr>
          <a:xfrm>
            <a:off x="985839" y="1455738"/>
            <a:ext cx="2965450" cy="540226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5" name="Google Shape;45;p33"/>
          <p:cNvSpPr/>
          <p:nvPr>
            <p:ph idx="3" type="pic"/>
          </p:nvPr>
        </p:nvSpPr>
        <p:spPr>
          <a:xfrm>
            <a:off x="4238624" y="1455738"/>
            <a:ext cx="1970088" cy="18907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" name="Google Shape;46;p33"/>
          <p:cNvSpPr/>
          <p:nvPr>
            <p:ph idx="4" type="pic"/>
          </p:nvPr>
        </p:nvSpPr>
        <p:spPr>
          <a:xfrm>
            <a:off x="4238624" y="3622674"/>
            <a:ext cx="1970088" cy="32353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33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/>
          <p:nvPr>
            <p:ph idx="2" type="pic"/>
          </p:nvPr>
        </p:nvSpPr>
        <p:spPr>
          <a:xfrm>
            <a:off x="1082675" y="1265238"/>
            <a:ext cx="4140200" cy="32448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34"/>
          <p:cNvSpPr/>
          <p:nvPr>
            <p:ph idx="3" type="pic"/>
          </p:nvPr>
        </p:nvSpPr>
        <p:spPr>
          <a:xfrm>
            <a:off x="3406774" y="4510088"/>
            <a:ext cx="4281487" cy="23479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" name="Google Shape;51;p34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/>
          <p:nvPr>
            <p:ph idx="2" type="pic"/>
          </p:nvPr>
        </p:nvSpPr>
        <p:spPr>
          <a:xfrm>
            <a:off x="5335588" y="1611312"/>
            <a:ext cx="6856412" cy="39195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" name="Google Shape;54;p35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/>
          <p:nvPr>
            <p:ph idx="2" type="pic"/>
          </p:nvPr>
        </p:nvSpPr>
        <p:spPr>
          <a:xfrm>
            <a:off x="901700" y="3275012"/>
            <a:ext cx="5348288" cy="27527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" name="Google Shape;57;p36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/>
          <p:nvPr>
            <p:ph idx="2" type="pic"/>
          </p:nvPr>
        </p:nvSpPr>
        <p:spPr>
          <a:xfrm>
            <a:off x="0" y="-1"/>
            <a:ext cx="3284538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" name="Google Shape;60;p37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/>
          <p:nvPr>
            <p:ph idx="2" type="pic"/>
          </p:nvPr>
        </p:nvSpPr>
        <p:spPr>
          <a:xfrm>
            <a:off x="0" y="-1"/>
            <a:ext cx="9380538" cy="42433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38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/>
          <p:nvPr>
            <p:ph idx="2" type="pic"/>
          </p:nvPr>
        </p:nvSpPr>
        <p:spPr>
          <a:xfrm>
            <a:off x="9215438" y="4473573"/>
            <a:ext cx="2189162" cy="14922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39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0"/>
          <p:cNvSpPr/>
          <p:nvPr>
            <p:ph idx="2" type="pic"/>
          </p:nvPr>
        </p:nvSpPr>
        <p:spPr>
          <a:xfrm>
            <a:off x="5353050" y="1300163"/>
            <a:ext cx="4492625" cy="34321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40"/>
          <p:cNvSpPr/>
          <p:nvPr>
            <p:ph idx="3" type="pic"/>
          </p:nvPr>
        </p:nvSpPr>
        <p:spPr>
          <a:xfrm>
            <a:off x="7839075" y="3578224"/>
            <a:ext cx="4352925" cy="32797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p40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1"/>
          <p:cNvSpPr/>
          <p:nvPr>
            <p:ph idx="2" type="pic"/>
          </p:nvPr>
        </p:nvSpPr>
        <p:spPr>
          <a:xfrm>
            <a:off x="0" y="4346574"/>
            <a:ext cx="3051175" cy="25114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41"/>
          <p:cNvSpPr/>
          <p:nvPr>
            <p:ph idx="3" type="pic"/>
          </p:nvPr>
        </p:nvSpPr>
        <p:spPr>
          <a:xfrm>
            <a:off x="3051175" y="4346573"/>
            <a:ext cx="3044825" cy="25114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41"/>
          <p:cNvSpPr/>
          <p:nvPr>
            <p:ph idx="4" type="pic"/>
          </p:nvPr>
        </p:nvSpPr>
        <p:spPr>
          <a:xfrm>
            <a:off x="6102350" y="4346572"/>
            <a:ext cx="3044825" cy="25114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41"/>
          <p:cNvSpPr/>
          <p:nvPr>
            <p:ph idx="5" type="pic"/>
          </p:nvPr>
        </p:nvSpPr>
        <p:spPr>
          <a:xfrm>
            <a:off x="9159875" y="4346575"/>
            <a:ext cx="3032125" cy="25114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41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2"/>
          <p:cNvSpPr/>
          <p:nvPr>
            <p:ph idx="2" type="pic"/>
          </p:nvPr>
        </p:nvSpPr>
        <p:spPr>
          <a:xfrm>
            <a:off x="7726363" y="1027112"/>
            <a:ext cx="2271713" cy="4779963"/>
          </a:xfrm>
          <a:prstGeom prst="roundRect">
            <a:avLst>
              <a:gd fmla="val 8539" name="adj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79" name="Google Shape;79;p42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/>
          <p:nvPr>
            <p:ph idx="2" type="pic"/>
          </p:nvPr>
        </p:nvSpPr>
        <p:spPr>
          <a:xfrm>
            <a:off x="660400" y="2024062"/>
            <a:ext cx="2152650" cy="3338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" name="Google Shape;18;p25"/>
          <p:cNvSpPr/>
          <p:nvPr>
            <p:ph idx="3" type="pic"/>
          </p:nvPr>
        </p:nvSpPr>
        <p:spPr>
          <a:xfrm>
            <a:off x="3005138" y="2024061"/>
            <a:ext cx="2152650" cy="3338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" name="Google Shape;19;p25"/>
          <p:cNvSpPr/>
          <p:nvPr>
            <p:ph idx="4" type="pic"/>
          </p:nvPr>
        </p:nvSpPr>
        <p:spPr>
          <a:xfrm>
            <a:off x="5348288" y="2024061"/>
            <a:ext cx="2152650" cy="3338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3"/>
          <p:cNvSpPr/>
          <p:nvPr>
            <p:ph idx="2" type="pic"/>
          </p:nvPr>
        </p:nvSpPr>
        <p:spPr>
          <a:xfrm>
            <a:off x="1533524" y="1192212"/>
            <a:ext cx="2271713" cy="4779963"/>
          </a:xfrm>
          <a:prstGeom prst="roundRect">
            <a:avLst>
              <a:gd fmla="val 8539" name="adj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82" name="Google Shape;82;p43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4"/>
          <p:cNvSpPr/>
          <p:nvPr>
            <p:ph idx="2" type="pic"/>
          </p:nvPr>
        </p:nvSpPr>
        <p:spPr>
          <a:xfrm>
            <a:off x="1020763" y="2832100"/>
            <a:ext cx="3763962" cy="206851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44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5"/>
          <p:cNvSpPr/>
          <p:nvPr>
            <p:ph idx="2" type="pic"/>
          </p:nvPr>
        </p:nvSpPr>
        <p:spPr>
          <a:xfrm>
            <a:off x="5938838" y="2654300"/>
            <a:ext cx="4759324" cy="29924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45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/>
          <p:nvPr>
            <p:ph idx="2" type="pic"/>
          </p:nvPr>
        </p:nvSpPr>
        <p:spPr>
          <a:xfrm>
            <a:off x="954088" y="1450975"/>
            <a:ext cx="3049587" cy="44529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26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/>
          <p:nvPr>
            <p:ph idx="2" type="pic"/>
          </p:nvPr>
        </p:nvSpPr>
        <p:spPr>
          <a:xfrm>
            <a:off x="746124" y="1393825"/>
            <a:ext cx="2990849" cy="47434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" name="Google Shape;26;p27"/>
          <p:cNvSpPr/>
          <p:nvPr>
            <p:ph idx="3" type="pic"/>
          </p:nvPr>
        </p:nvSpPr>
        <p:spPr>
          <a:xfrm>
            <a:off x="9675811" y="4500561"/>
            <a:ext cx="1970088" cy="163671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" name="Google Shape;27;p27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/>
          <p:nvPr>
            <p:ph idx="2" type="pic"/>
          </p:nvPr>
        </p:nvSpPr>
        <p:spPr>
          <a:xfrm>
            <a:off x="8108950" y="1447800"/>
            <a:ext cx="3049588" cy="45164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/>
          <p:nvPr>
            <p:ph idx="2" type="pic"/>
          </p:nvPr>
        </p:nvSpPr>
        <p:spPr>
          <a:xfrm>
            <a:off x="7332662" y="0"/>
            <a:ext cx="485933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/>
          <p:nvPr>
            <p:ph idx="2" type="pic"/>
          </p:nvPr>
        </p:nvSpPr>
        <p:spPr>
          <a:xfrm>
            <a:off x="0" y="3746498"/>
            <a:ext cx="2681288" cy="311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31"/>
          <p:cNvSpPr/>
          <p:nvPr>
            <p:ph idx="3" type="pic"/>
          </p:nvPr>
        </p:nvSpPr>
        <p:spPr>
          <a:xfrm>
            <a:off x="2681288" y="1189038"/>
            <a:ext cx="2541587" cy="25574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/>
          <p:nvPr>
            <p:ph idx="2" type="pic"/>
          </p:nvPr>
        </p:nvSpPr>
        <p:spPr>
          <a:xfrm>
            <a:off x="5881688" y="-1"/>
            <a:ext cx="5746750" cy="6858000"/>
          </a:xfrm>
          <a:prstGeom prst="flowChartCollat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" name="Google Shape;42;p32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s, electric blue, design&#10;&#10;Description automatically generated" id="10" name="Google Shape;10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617692" y="0"/>
            <a:ext cx="561256" cy="6327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3"/>
          <p:cNvSpPr txBox="1"/>
          <p:nvPr/>
        </p:nvSpPr>
        <p:spPr>
          <a:xfrm>
            <a:off x="11400788" y="616636"/>
            <a:ext cx="8729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SYNAPSE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" name="Google Shape;12;p23"/>
          <p:cNvSpPr txBox="1"/>
          <p:nvPr/>
        </p:nvSpPr>
        <p:spPr>
          <a:xfrm>
            <a:off x="0" y="6586824"/>
            <a:ext cx="15788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Confidential</a:t>
            </a:r>
            <a:endParaRPr/>
          </a:p>
        </p:txBody>
      </p:sp>
      <p:sp>
        <p:nvSpPr>
          <p:cNvPr id="13" name="Google Shape;13;p23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 u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 u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 u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 u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 u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 u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 u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 u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 u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alendly.com/ai-synapse" TargetMode="External"/><Relationship Id="rId4" Type="http://schemas.openxmlformats.org/officeDocument/2006/relationships/hyperlink" Target="https://www.ai-synapse.io" TargetMode="External"/><Relationship Id="rId9" Type="http://schemas.openxmlformats.org/officeDocument/2006/relationships/image" Target="../media/image22.png"/><Relationship Id="rId5" Type="http://schemas.openxmlformats.org/officeDocument/2006/relationships/hyperlink" Target="mailto:saad@ai-synapse.io" TargetMode="External"/><Relationship Id="rId6" Type="http://schemas.openxmlformats.org/officeDocument/2006/relationships/hyperlink" Target="https://www.linkedin.com/in/saad-bin-shafiq-6515266b/" TargetMode="External"/><Relationship Id="rId7" Type="http://schemas.openxmlformats.org/officeDocument/2006/relationships/hyperlink" Target="https://twitter.com/saad_bin_shafiq" TargetMode="External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9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hyperlink" Target="https://www.svb.com/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s://www.arc.tech/" TargetMode="External"/><Relationship Id="rId11" Type="http://schemas.openxmlformats.org/officeDocument/2006/relationships/image" Target="../media/image3.png"/><Relationship Id="rId10" Type="http://schemas.openxmlformats.org/officeDocument/2006/relationships/hyperlink" Target="https://www.techstars.com/" TargetMode="External"/><Relationship Id="rId12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YOTajnYx1fM" TargetMode="External"/><Relationship Id="rId4" Type="http://schemas.openxmlformats.org/officeDocument/2006/relationships/hyperlink" Target="http://www.youtube.com/watch?v=YOTajnYx1fM" TargetMode="External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hyperlink" Target="https://www.ai-synapse.io" TargetMode="External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ai-synapse.io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468287" y="2168157"/>
            <a:ext cx="97971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Synapse</a:t>
            </a:r>
            <a:endParaRPr b="1" sz="1150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496600" y="4450600"/>
            <a:ext cx="555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New AI Sales Process for SMBs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7" name="Google Shape;97;p1"/>
          <p:cNvCxnSpPr/>
          <p:nvPr/>
        </p:nvCxnSpPr>
        <p:spPr>
          <a:xfrm>
            <a:off x="825473" y="3986507"/>
            <a:ext cx="0" cy="287149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"/>
          <p:cNvCxnSpPr/>
          <p:nvPr/>
        </p:nvCxnSpPr>
        <p:spPr>
          <a:xfrm flipH="1">
            <a:off x="1" y="3986507"/>
            <a:ext cx="12191999" cy="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1"/>
          <p:cNvSpPr txBox="1"/>
          <p:nvPr/>
        </p:nvSpPr>
        <p:spPr>
          <a:xfrm>
            <a:off x="8686419" y="4450590"/>
            <a:ext cx="157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Since 2023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0" name="Google Shape;100;p1"/>
          <p:cNvCxnSpPr/>
          <p:nvPr/>
        </p:nvCxnSpPr>
        <p:spPr>
          <a:xfrm>
            <a:off x="2265135" y="0"/>
            <a:ext cx="0" cy="398650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graphics, electric blue, design&#10;&#10;Description automatically generated"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2407" y="1772462"/>
            <a:ext cx="1203102" cy="1356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pace, circle, blur&#10;&#10;Description automatically generated" id="102" name="Google Shape;10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47551" y="4450590"/>
            <a:ext cx="4946048" cy="486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0" y="6585234"/>
            <a:ext cx="15788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Confidential</a:t>
            </a:r>
            <a:endParaRPr/>
          </a:p>
        </p:txBody>
      </p:sp>
      <p:pic>
        <p:nvPicPr>
          <p:cNvPr descr="A picture containing blur, darkness, black, space&#10;&#10;Description automatically generated" id="104" name="Google Shape;10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8506" y="-1550360"/>
            <a:ext cx="3082501" cy="3082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lur, darkness, black, space&#10;&#10;Description automatically generated" id="105" name="Google Shape;10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0218" y="2701299"/>
            <a:ext cx="1630032" cy="163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8"/>
          <p:cNvGrpSpPr/>
          <p:nvPr/>
        </p:nvGrpSpPr>
        <p:grpSpPr>
          <a:xfrm>
            <a:off x="11404847" y="-1111782"/>
            <a:ext cx="241765" cy="206506"/>
            <a:chOff x="11404847" y="310718"/>
            <a:chExt cx="355107" cy="303318"/>
          </a:xfrm>
        </p:grpSpPr>
        <p:sp>
          <p:nvSpPr>
            <p:cNvPr id="213" name="Google Shape;213;p8"/>
            <p:cNvSpPr/>
            <p:nvPr/>
          </p:nvSpPr>
          <p:spPr>
            <a:xfrm>
              <a:off x="11404847" y="310718"/>
              <a:ext cx="355107" cy="51788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1404847" y="436483"/>
              <a:ext cx="355107" cy="51788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1404847" y="562248"/>
              <a:ext cx="355107" cy="51788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8"/>
          <p:cNvSpPr txBox="1"/>
          <p:nvPr/>
        </p:nvSpPr>
        <p:spPr>
          <a:xfrm>
            <a:off x="274242" y="222338"/>
            <a:ext cx="11372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Synapse: Seizing the $265B Opportunity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7" name="Google Shape;217;p8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417575" y="1131913"/>
            <a:ext cx="11524800" cy="5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Initial Focus on SMBs in SaaS and Marketing Industry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Headcount: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Less than 500 employees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Tech Stack:</a:t>
            </a:r>
            <a:r>
              <a:rPr b="1" lang="en-US" sz="2000"/>
              <a:t>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Utilizing platforms like Gong, Lemlist, Instantly, Salesloft, Outreach, etc.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Region:</a:t>
            </a:r>
            <a:r>
              <a:rPr b="1" lang="en-US" sz="2000"/>
              <a:t>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North America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Annual Revenue: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Typically below $50M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Growth Stage: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Seed to Series C funded companies</a:t>
            </a:r>
            <a:r>
              <a:rPr lang="en-US" sz="2000"/>
              <a:t> 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Decision Makers: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Targeting Founders, CMOs, Sales Directors, and Heads of Business Development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Pain Points: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Struggling with long sales cycles, low email reply rates, and inefficient prospecting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wipe dir="l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14"/>
          <p:cNvGrpSpPr/>
          <p:nvPr/>
        </p:nvGrpSpPr>
        <p:grpSpPr>
          <a:xfrm>
            <a:off x="4796935" y="1414066"/>
            <a:ext cx="6940968" cy="4308613"/>
            <a:chOff x="3415710" y="1388441"/>
            <a:chExt cx="6940968" cy="4308613"/>
          </a:xfrm>
        </p:grpSpPr>
        <p:sp>
          <p:nvSpPr>
            <p:cNvPr id="224" name="Google Shape;224;p14"/>
            <p:cNvSpPr/>
            <p:nvPr/>
          </p:nvSpPr>
          <p:spPr>
            <a:xfrm>
              <a:off x="3415710" y="1388441"/>
              <a:ext cx="3178200" cy="4308600"/>
            </a:xfrm>
            <a:prstGeom prst="roundRect">
              <a:avLst>
                <a:gd fmla="val 2675" name="adj"/>
              </a:avLst>
            </a:prstGeom>
            <a:solidFill>
              <a:schemeClr val="lt1"/>
            </a:solidFill>
            <a:ln cap="flat" cmpd="sng" w="12700">
              <a:solidFill>
                <a:srgbClr val="112B4E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0" sx="98000" rotWithShape="0" algn="ctr" dir="1500000" dist="279400" sy="98000">
                <a:srgbClr val="262626">
                  <a:alpha val="1686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7178478" y="1388454"/>
              <a:ext cx="3178200" cy="4308600"/>
            </a:xfrm>
            <a:prstGeom prst="roundRect">
              <a:avLst>
                <a:gd fmla="val 2675" name="adj"/>
              </a:avLst>
            </a:prstGeom>
            <a:solidFill>
              <a:schemeClr val="lt1"/>
            </a:solidFill>
            <a:ln cap="flat" cmpd="sng" w="12700">
              <a:solidFill>
                <a:srgbClr val="112B4E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0" sx="98000" rotWithShape="0" algn="ctr" dir="1500000" dist="279400" sy="98000">
                <a:srgbClr val="262626">
                  <a:alpha val="1686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26" name="Google Shape;226;p14"/>
          <p:cNvSpPr txBox="1"/>
          <p:nvPr/>
        </p:nvSpPr>
        <p:spPr>
          <a:xfrm>
            <a:off x="8806608" y="1754963"/>
            <a:ext cx="254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C0C0C"/>
                </a:solidFill>
                <a:latin typeface="DM Sans"/>
                <a:ea typeface="DM Sans"/>
                <a:cs typeface="DM Sans"/>
                <a:sym typeface="DM Sans"/>
              </a:rPr>
              <a:t>Pro</a:t>
            </a:r>
            <a:endParaRPr b="1" sz="1600">
              <a:solidFill>
                <a:srgbClr val="0C0C0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8557305" y="3433322"/>
            <a:ext cx="3042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510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Montserrat"/>
              <a:buChar char="•"/>
            </a:pPr>
            <a:r>
              <a:rPr lang="en-US" sz="15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2000 Outbound Messages</a:t>
            </a:r>
            <a:endParaRPr sz="15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Montserrat"/>
              <a:buChar char="•"/>
            </a:pPr>
            <a:r>
              <a:rPr lang="en-US" sz="15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Chat Support/Email Support</a:t>
            </a:r>
            <a:endParaRPr sz="15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5177643" y="1722838"/>
            <a:ext cx="254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C0C0C"/>
                </a:solidFill>
                <a:latin typeface="DM Sans"/>
                <a:ea typeface="DM Sans"/>
                <a:cs typeface="DM Sans"/>
                <a:sym typeface="DM Sans"/>
              </a:rPr>
              <a:t>Starter</a:t>
            </a:r>
            <a:endParaRPr b="1" sz="1600">
              <a:solidFill>
                <a:srgbClr val="0C0C0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4789753" y="2223471"/>
            <a:ext cx="3319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12B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$200/user/mo 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112B4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0" name="Google Shape;230;p14"/>
          <p:cNvSpPr txBox="1"/>
          <p:nvPr/>
        </p:nvSpPr>
        <p:spPr>
          <a:xfrm>
            <a:off x="4928340" y="3401199"/>
            <a:ext cx="304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510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Montserrat"/>
              <a:buChar char="•"/>
            </a:pPr>
            <a:r>
              <a:rPr lang="en-US" sz="15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800 Outbound Messages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1714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500"/>
              <a:buFont typeface="Montserrat"/>
              <a:buChar char="•"/>
            </a:pPr>
            <a:r>
              <a:rPr lang="en-US" sz="15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Email Support</a:t>
            </a:r>
            <a:endParaRPr sz="15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14"/>
          <p:cNvSpPr txBox="1"/>
          <p:nvPr/>
        </p:nvSpPr>
        <p:spPr>
          <a:xfrm>
            <a:off x="8418712" y="2255608"/>
            <a:ext cx="3319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12B4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$350/user/mo 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112B4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2" name="Google Shape;232;p14"/>
          <p:cNvSpPr txBox="1"/>
          <p:nvPr/>
        </p:nvSpPr>
        <p:spPr>
          <a:xfrm>
            <a:off x="487386" y="207235"/>
            <a:ext cx="65944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Tiered Pricing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3" name="Google Shape;233;p14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269500" y="1644725"/>
            <a:ext cx="3822600" cy="30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Comparison: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Ample Market: $505/month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Gong: $516/month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Lemlist $241/month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Instantly: $274/month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/>
          <p:nvPr/>
        </p:nvSpPr>
        <p:spPr>
          <a:xfrm>
            <a:off x="647875" y="1776175"/>
            <a:ext cx="107328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Use of Funds: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Salary of Talent: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Hiring key roles in engineering, sales, and customer success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AI Training/R&amp;D: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 Enhancing machine learning algorithms and data models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Data:</a:t>
            </a:r>
            <a:r>
              <a:rPr lang="en-US" sz="2000"/>
              <a:t>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Acquiring and maintaining quality data sets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Marketing: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Customer acquisition and brand building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Milestones: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Launch: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By December 2023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Char char="●"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User Growth: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Reach 3,000 users by April 2024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Scale to 10,000 users by December 2024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6"/>
          <p:cNvSpPr txBox="1"/>
          <p:nvPr/>
        </p:nvSpPr>
        <p:spPr>
          <a:xfrm>
            <a:off x="0" y="6586824"/>
            <a:ext cx="15788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Confidential</a:t>
            </a:r>
            <a:endParaRPr/>
          </a:p>
        </p:txBody>
      </p:sp>
      <p:sp>
        <p:nvSpPr>
          <p:cNvPr id="241" name="Google Shape;241;p16"/>
          <p:cNvSpPr txBox="1"/>
          <p:nvPr/>
        </p:nvSpPr>
        <p:spPr>
          <a:xfrm>
            <a:off x="551635" y="305910"/>
            <a:ext cx="10538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Investment &amp; Milestones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2" name="Google Shape;242;p16"/>
          <p:cNvSpPr txBox="1"/>
          <p:nvPr/>
        </p:nvSpPr>
        <p:spPr>
          <a:xfrm>
            <a:off x="551625" y="1266350"/>
            <a:ext cx="5385300" cy="400200"/>
          </a:xfrm>
          <a:prstGeom prst="rect">
            <a:avLst/>
          </a:prstGeom>
          <a:noFill/>
          <a:ln cap="flat" cmpd="sng" w="19050">
            <a:solidFill>
              <a:srgbClr val="2E75B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E75B5"/>
                </a:solidFill>
                <a:latin typeface="Montserrat"/>
                <a:ea typeface="Montserrat"/>
                <a:cs typeface="Montserrat"/>
                <a:sym typeface="Montserrat"/>
              </a:rPr>
              <a:t>Capital Raise: $1.7 M Post Money SAFE</a:t>
            </a:r>
            <a:r>
              <a:rPr lang="en-US" sz="2000">
                <a:solidFill>
                  <a:srgbClr val="2E75B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2000">
              <a:solidFill>
                <a:srgbClr val="2E75B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3" name="Google Shape;243;p16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blur, black, darkness&#10;&#10;Description automatically generated" id="244" name="Google Shape;24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0601" y="2619777"/>
            <a:ext cx="4073910" cy="4073910"/>
          </a:xfrm>
          <a:custGeom>
            <a:rect b="b" l="l" r="r" t="t"/>
            <a:pathLst>
              <a:path extrusionOk="0" h="2457864" w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/>
          <p:nvPr/>
        </p:nvSpPr>
        <p:spPr>
          <a:xfrm>
            <a:off x="1055275" y="765900"/>
            <a:ext cx="10654200" cy="57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Book a meeting: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u="sng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https://calendly.com/ai-synapse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Saad Bin Shafiq,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CEO/Founder AI Synapse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Free Sign up page for our MVP: </a:t>
            </a:r>
            <a:r>
              <a:rPr lang="en-US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https://www.ai-synapse.io</a:t>
            </a: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saad@ai-synapse.io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LinkedIn</a:t>
            </a: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| </a:t>
            </a:r>
            <a:r>
              <a:rPr lang="en-US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Twitter (X)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icture containing blur, black, darkness&#10;&#10;Description automatically generated" id="250" name="Google Shape;250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74669" y="2763683"/>
            <a:ext cx="3299682" cy="3299682"/>
          </a:xfrm>
          <a:custGeom>
            <a:rect b="b" l="l" r="r" t="t"/>
            <a:pathLst>
              <a:path extrusionOk="0" h="2457864" w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icture containing black, blur, darkness&#10;&#10;Description automatically generated" id="251" name="Google Shape;251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269527" y="581488"/>
            <a:ext cx="2326007" cy="2326007"/>
          </a:xfrm>
          <a:custGeom>
            <a:rect b="b" l="l" r="r" t="t"/>
            <a:pathLst>
              <a:path extrusionOk="0" h="2241934" w="2241934">
                <a:moveTo>
                  <a:pt x="1120967" y="0"/>
                </a:moveTo>
                <a:cubicBezTo>
                  <a:pt x="1740060" y="0"/>
                  <a:pt x="2241934" y="501874"/>
                  <a:pt x="2241934" y="1120967"/>
                </a:cubicBezTo>
                <a:cubicBezTo>
                  <a:pt x="2241934" y="1740060"/>
                  <a:pt x="1740060" y="2241934"/>
                  <a:pt x="1120967" y="2241934"/>
                </a:cubicBezTo>
                <a:cubicBezTo>
                  <a:pt x="501874" y="2241934"/>
                  <a:pt x="0" y="1740060"/>
                  <a:pt x="0" y="1120967"/>
                </a:cubicBezTo>
                <a:cubicBezTo>
                  <a:pt x="0" y="501874"/>
                  <a:pt x="501874" y="0"/>
                  <a:pt x="1120967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52" name="Google Shape;252;p17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s, electric blue, design&#10;&#10;Description automatically generated"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17692" y="0"/>
            <a:ext cx="561256" cy="63278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1400788" y="616636"/>
            <a:ext cx="8729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SYNAPSE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2"/>
          <p:cNvGrpSpPr/>
          <p:nvPr/>
        </p:nvGrpSpPr>
        <p:grpSpPr>
          <a:xfrm>
            <a:off x="4721900" y="915225"/>
            <a:ext cx="3912300" cy="4878175"/>
            <a:chOff x="4919317" y="299221"/>
            <a:chExt cx="3912300" cy="4878175"/>
          </a:xfrm>
        </p:grpSpPr>
        <p:pic>
          <p:nvPicPr>
            <p:cNvPr id="114" name="Google Shape;114;p2"/>
            <p:cNvPicPr preferRelativeResize="0"/>
            <p:nvPr/>
          </p:nvPicPr>
          <p:blipFill rotWithShape="1">
            <a:blip r:embed="rId4">
              <a:alphaModFix/>
            </a:blip>
            <a:srcRect b="13157" l="0" r="0" t="13157"/>
            <a:stretch/>
          </p:blipFill>
          <p:spPr>
            <a:xfrm>
              <a:off x="5734566" y="299221"/>
              <a:ext cx="1828800" cy="1828800"/>
            </a:xfrm>
            <a:prstGeom prst="flowChartConnector">
              <a:avLst/>
            </a:prstGeom>
            <a:noFill/>
            <a:ln>
              <a:noFill/>
            </a:ln>
          </p:spPr>
        </p:pic>
        <p:sp>
          <p:nvSpPr>
            <p:cNvPr id="115" name="Google Shape;115;p2"/>
            <p:cNvSpPr txBox="1"/>
            <p:nvPr/>
          </p:nvSpPr>
          <p:spPr>
            <a:xfrm>
              <a:off x="5610216" y="2282759"/>
              <a:ext cx="2077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Aamir Shehzad</a:t>
              </a:r>
              <a:endPara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CTO</a:t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4919317" y="2991596"/>
              <a:ext cx="3912300" cy="21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SzPts val="1600"/>
                <a:buFont typeface="Montserrat"/>
                <a:buChar char="●"/>
              </a:pPr>
              <a:r>
                <a:rPr b="1" lang="en-US" sz="1600">
                  <a:latin typeface="Montserrat"/>
                  <a:ea typeface="Montserrat"/>
                  <a:cs typeface="Montserrat"/>
                  <a:sym typeface="Montserrat"/>
                </a:rPr>
                <a:t>Expertise: 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16+ years in software development, owns software house.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SzPts val="1600"/>
                <a:buFont typeface="Montserrat"/>
                <a:buChar char="●"/>
              </a:pPr>
              <a:r>
                <a:rPr b="1" lang="en-US" sz="1600">
                  <a:latin typeface="Montserrat"/>
                  <a:ea typeface="Montserrat"/>
                  <a:cs typeface="Montserrat"/>
                  <a:sym typeface="Montserrat"/>
                </a:rPr>
                <a:t>Solutions: 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CMS, DBMS, billing systems.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SzPts val="1600"/>
                <a:buFont typeface="Montserrat"/>
                <a:buChar char="●"/>
              </a:pPr>
              <a:r>
                <a:rPr b="1" lang="en-US" sz="1600">
                  <a:latin typeface="Montserrat"/>
                  <a:ea typeface="Montserrat"/>
                  <a:cs typeface="Montserrat"/>
                  <a:sym typeface="Montserrat"/>
                </a:rPr>
                <a:t>Innovation: 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Specialized apps and platforms.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SzPts val="1600"/>
                <a:buFont typeface="Montserrat"/>
                <a:buChar char="●"/>
              </a:pPr>
              <a:r>
                <a:rPr b="1" lang="en-US" sz="1600">
                  <a:latin typeface="Montserrat"/>
                  <a:ea typeface="Montserrat"/>
                  <a:cs typeface="Montserrat"/>
                  <a:sym typeface="Montserrat"/>
                </a:rPr>
                <a:t>Global Clients: 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US, Europe, UAE.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SzPts val="1600"/>
                <a:buFont typeface="Montserrat"/>
                <a:buChar char="●"/>
              </a:pPr>
              <a:r>
                <a:rPr b="1" lang="en-US" sz="1600">
                  <a:latin typeface="Montserrat"/>
                  <a:ea typeface="Montserrat"/>
                  <a:cs typeface="Montserrat"/>
                  <a:sym typeface="Montserrat"/>
                </a:rPr>
                <a:t>Notable Role:</a:t>
              </a:r>
              <a:r>
                <a:rPr lang="en-US" sz="160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ex VP of MTBC, now Carecloud (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publicly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 traded).</a:t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192725" y="961550"/>
            <a:ext cx="4445100" cy="5262650"/>
            <a:chOff x="-304072" y="863075"/>
            <a:chExt cx="4445100" cy="5262650"/>
          </a:xfrm>
        </p:grpSpPr>
        <p:sp>
          <p:nvSpPr>
            <p:cNvPr id="118" name="Google Shape;118;p2"/>
            <p:cNvSpPr txBox="1"/>
            <p:nvPr/>
          </p:nvSpPr>
          <p:spPr>
            <a:xfrm>
              <a:off x="675358" y="2838900"/>
              <a:ext cx="227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Saad Bin Shafiq</a:t>
              </a:r>
              <a:endParaRPr b="1" sz="16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Founder/CEO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-304072" y="3509125"/>
              <a:ext cx="4445100" cy="26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SzPts val="1600"/>
                <a:buFont typeface="Montserrat"/>
                <a:buChar char="●"/>
              </a:pPr>
              <a:r>
                <a:rPr b="1" lang="en-US" sz="1600">
                  <a:latin typeface="Montserrat"/>
                  <a:ea typeface="Montserrat"/>
                  <a:cs typeface="Montserrat"/>
                  <a:sym typeface="Montserrat"/>
                </a:rPr>
                <a:t>Expertise:</a:t>
              </a:r>
              <a:r>
                <a:rPr lang="en-US" sz="160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Growth hacking, 8+ years in Business Dev.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SzPts val="1600"/>
                <a:buFont typeface="Montserrat"/>
                <a:buChar char="●"/>
              </a:pPr>
              <a:r>
                <a:rPr b="1" lang="en-US" sz="1600">
                  <a:latin typeface="Montserrat"/>
                  <a:ea typeface="Montserrat"/>
                  <a:cs typeface="Montserrat"/>
                  <a:sym typeface="Montserrat"/>
                </a:rPr>
                <a:t>Revenue Impact: 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Helped generate $22M+ for 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clients.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SzPts val="1600"/>
                <a:buFont typeface="Montserrat"/>
                <a:buChar char="●"/>
              </a:pPr>
              <a:r>
                <a:rPr b="1" lang="en-US" sz="1600">
                  <a:latin typeface="Montserrat"/>
                  <a:ea typeface="Montserrat"/>
                  <a:cs typeface="Montserrat"/>
                  <a:sym typeface="Montserrat"/>
                </a:rPr>
                <a:t>Key Companies Helped: 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Nerdwallet, Clickvoyant (Techstars '22), Brand Da.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Montserrat"/>
                <a:buChar char="●"/>
              </a:pP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Help Scale Startups 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SzPts val="1600"/>
                <a:buFont typeface="Montserrat"/>
                <a:buChar char="●"/>
              </a:pPr>
              <a:r>
                <a:rPr b="1" lang="en-US" sz="1600">
                  <a:latin typeface="Montserrat"/>
                  <a:ea typeface="Montserrat"/>
                  <a:cs typeface="Montserrat"/>
                  <a:sym typeface="Montserrat"/>
                </a:rPr>
                <a:t>Milestones:</a:t>
              </a:r>
              <a:r>
                <a:rPr lang="en-US" sz="160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$0-$2M ARR for Brand Da in 14 months.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30200" lvl="0" marL="457200" rtl="0" algn="l">
                <a:spcBef>
                  <a:spcPts val="0"/>
                </a:spcBef>
                <a:spcAft>
                  <a:spcPts val="0"/>
                </a:spcAft>
                <a:buSzPts val="1600"/>
                <a:buFont typeface="Montserrat"/>
                <a:buChar char="●"/>
              </a:pPr>
              <a:r>
                <a:rPr b="1" lang="en-US" sz="1600">
                  <a:latin typeface="Montserrat"/>
                  <a:ea typeface="Montserrat"/>
                  <a:cs typeface="Montserrat"/>
                  <a:sym typeface="Montserrat"/>
                </a:rPr>
                <a:t>Education: </a:t>
              </a: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Bachelor's in Comp Sci &amp; Math, Hunter College, NY.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20" name="Google Shape;120;p2"/>
            <p:cNvPicPr preferRelativeResize="0"/>
            <p:nvPr/>
          </p:nvPicPr>
          <p:blipFill rotWithShape="1">
            <a:blip r:embed="rId5">
              <a:alphaModFix/>
            </a:blip>
            <a:srcRect b="34716" l="15086" r="16573" t="8120"/>
            <a:stretch/>
          </p:blipFill>
          <p:spPr>
            <a:xfrm>
              <a:off x="899753" y="863075"/>
              <a:ext cx="1828800" cy="1828800"/>
            </a:xfrm>
            <a:prstGeom prst="flowChartConnector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2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487386" y="207235"/>
            <a:ext cx="11126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Leadership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9053275" y="2943774"/>
            <a:ext cx="192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Mickala Olesen 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Advisor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62232" y="5271194"/>
            <a:ext cx="1367550" cy="62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31935" l="23630" r="24065" t="28763"/>
          <a:stretch/>
        </p:blipFill>
        <p:spPr>
          <a:xfrm>
            <a:off x="9462220" y="3697613"/>
            <a:ext cx="1367548" cy="6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33693" l="10616" r="10276" t="33270"/>
          <a:stretch/>
        </p:blipFill>
        <p:spPr>
          <a:xfrm>
            <a:off x="9462231" y="4469131"/>
            <a:ext cx="1367550" cy="57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12">
            <a:alphaModFix/>
          </a:blip>
          <a:srcRect b="4761" l="0" r="0" t="2791"/>
          <a:stretch/>
        </p:blipFill>
        <p:spPr>
          <a:xfrm>
            <a:off x="9100225" y="915225"/>
            <a:ext cx="1828800" cy="18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ur, darkness, black, space&#10;&#10;Description automatically generated"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956" y="4304415"/>
            <a:ext cx="3082501" cy="308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/>
          <p:nvPr/>
        </p:nvSpPr>
        <p:spPr>
          <a:xfrm>
            <a:off x="265175" y="235325"/>
            <a:ext cx="1110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Problem: Outdated Sales Cycle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4" name="Google Shape;134;p3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265175" y="1307000"/>
            <a:ext cx="116088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High Costs: 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SMBs spend up to $750k/year for 15-30 weekly qualified meetings.</a:t>
            </a:r>
            <a:b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Time Drain: 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SDRs use avg 70% of time on prospecting, only 30% on customer talks.</a:t>
            </a:r>
            <a:b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 Engagement: 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Industry email reply rates are 1-3% for outbound, max 8% overall on 1000 outbound emails.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ur, darkness, black, space&#10;&#10;Description automatically generated" id="140" name="Google Shape;1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2141" y="4502512"/>
            <a:ext cx="4453800" cy="445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4"/>
          <p:cNvGrpSpPr/>
          <p:nvPr/>
        </p:nvGrpSpPr>
        <p:grpSpPr>
          <a:xfrm>
            <a:off x="11404847" y="-1111782"/>
            <a:ext cx="241765" cy="206506"/>
            <a:chOff x="11404847" y="310718"/>
            <a:chExt cx="355107" cy="303318"/>
          </a:xfrm>
        </p:grpSpPr>
        <p:sp>
          <p:nvSpPr>
            <p:cNvPr id="142" name="Google Shape;142;p4"/>
            <p:cNvSpPr/>
            <p:nvPr/>
          </p:nvSpPr>
          <p:spPr>
            <a:xfrm>
              <a:off x="11404847" y="310718"/>
              <a:ext cx="355107" cy="51788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1404847" y="436483"/>
              <a:ext cx="355107" cy="51788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1404847" y="562248"/>
              <a:ext cx="355107" cy="51788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4"/>
          <p:cNvSpPr txBox="1"/>
          <p:nvPr/>
        </p:nvSpPr>
        <p:spPr>
          <a:xfrm>
            <a:off x="230249" y="271675"/>
            <a:ext cx="10492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Current Solution Example:</a:t>
            </a:r>
            <a:endParaRPr sz="4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6" name="Google Shape;146;p4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143475" y="1128775"/>
            <a:ext cx="11261100" cy="30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Team: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 Arc (Series A)  has 2 SDRs and 1 Marketing manager which costs approx $420,000/year.</a:t>
            </a:r>
            <a:br>
              <a:rPr lang="en-US" sz="2000"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Time: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 70+ hours/week on prospecting and market research.</a:t>
            </a:r>
            <a:br>
              <a:rPr lang="en-US" sz="2000"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Montserrat"/>
                <a:ea typeface="Montserrat"/>
                <a:cs typeface="Montserrat"/>
                <a:sym typeface="Montserrat"/>
              </a:rPr>
              <a:t>Results: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 5-7 qualified meetings/week, 1% email reply rate on 1000 outbound emails.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ur, black, darkness&#10;&#10;Description automatically generated" id="152" name="Google Shape;15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5736" y="4934284"/>
            <a:ext cx="2047728" cy="204772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/>
          <p:nvPr/>
        </p:nvSpPr>
        <p:spPr>
          <a:xfrm>
            <a:off x="5239161" y="2677179"/>
            <a:ext cx="4367678" cy="198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339375" y="1543700"/>
            <a:ext cx="11485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Let AI automate your sales and prospecting process</a:t>
            </a:r>
            <a:endParaRPr sz="2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Tell the AI who your target customers are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Let the AI go to work, and do prospecting for you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Automatically generate thousands of hyper-personalized cold outreaches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Transform these outreaches into warm leads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Watch the warm leads become meetings for you sales team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Get pre-meeting and on call recommendations from the AI for maximum 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efficiency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67729" y="6561421"/>
            <a:ext cx="15788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Confidential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339375" y="285875"/>
            <a:ext cx="8623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Synapse Solution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7" name="Google Shape;157;p5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66dfbd38e_0_20"/>
          <p:cNvSpPr txBox="1"/>
          <p:nvPr/>
        </p:nvSpPr>
        <p:spPr>
          <a:xfrm>
            <a:off x="173050" y="1445050"/>
            <a:ext cx="1135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 SemiBold"/>
                <a:ea typeface="Montserrat SemiBold"/>
                <a:cs typeface="Montserrat SemiBold"/>
                <a:sym typeface="Montserrat SemiBold"/>
              </a:rPr>
              <a:t>Synapse Sales Cycle Explainer Video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(55 seconds):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u="sng">
                <a:solidFill>
                  <a:schemeClr val="hlink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https://youtu.be/YOTajnYx1fM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2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3" name="Google Shape;163;g2866dfbd38e_0_20"/>
          <p:cNvSpPr txBox="1"/>
          <p:nvPr/>
        </p:nvSpPr>
        <p:spPr>
          <a:xfrm>
            <a:off x="67729" y="6561421"/>
            <a:ext cx="157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Confidential</a:t>
            </a:r>
            <a:endParaRPr/>
          </a:p>
        </p:txBody>
      </p:sp>
      <p:sp>
        <p:nvSpPr>
          <p:cNvPr id="164" name="Google Shape;164;g2866dfbd38e_0_20"/>
          <p:cNvSpPr txBox="1"/>
          <p:nvPr/>
        </p:nvSpPr>
        <p:spPr>
          <a:xfrm>
            <a:off x="173050" y="450350"/>
            <a:ext cx="1013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Future of Sales Cycle with Synapse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5" name="Google Shape;165;g2866dfbd38e_0_20"/>
          <p:cNvSpPr txBox="1"/>
          <p:nvPr>
            <p:ph idx="12" type="sldNum"/>
          </p:nvPr>
        </p:nvSpPr>
        <p:spPr>
          <a:xfrm>
            <a:off x="9448800" y="6546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n this video, you're seeing the solution for outdated outbound sales cycle" id="166" name="Google Shape;166;g2866dfbd38e_0_20" title="AI Synapse - Sales Cycle Explainer Vide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9095" y="2167062"/>
            <a:ext cx="7323518" cy="41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ur, black, darkness&#10;&#10;Description automatically generated"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09176" y="3567649"/>
            <a:ext cx="2128433" cy="212841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350992" y="1320349"/>
            <a:ext cx="118410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i="0" lang="en-US" sz="2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Cut Costs: </a:t>
            </a:r>
            <a:r>
              <a:rPr i="0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OpEx save: $250K/yr - $2M/yr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1270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i="0" lang="en-US" sz="2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Save Time:</a:t>
            </a: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Manual process time save 70 - 1000+ hours/week</a:t>
            </a: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/>
          </a:p>
          <a:p>
            <a:pPr indent="-1270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i="0" lang="en-US" sz="2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Streamline Sales: </a:t>
            </a:r>
            <a:r>
              <a:rPr i="0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Automates your entire sales 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funnel</a:t>
            </a: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/>
          </a:p>
          <a:p>
            <a:pPr indent="-1270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i="0" lang="en-US" sz="2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Personalize Outreach: </a:t>
            </a:r>
            <a:r>
              <a:rPr i="0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Hyper-personalized communication</a:t>
            </a: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/>
          </a:p>
          <a:p>
            <a:pPr indent="-1270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i="0" lang="en-US" sz="2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Enhance Meetings: </a:t>
            </a:r>
            <a:r>
              <a:rPr i="0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Pre-meeting notes and on-call body language readability</a:t>
            </a:r>
            <a:endParaRPr i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67729" y="6561421"/>
            <a:ext cx="15788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Confidential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266228" y="282050"/>
            <a:ext cx="6739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With AI Synapse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5" name="Google Shape;175;p6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blur, black, darkness&#10;&#10;Description automatically generated" id="176" name="Google Shape;176;p6"/>
          <p:cNvPicPr preferRelativeResize="0"/>
          <p:nvPr/>
        </p:nvPicPr>
        <p:blipFill rotWithShape="1">
          <a:blip r:embed="rId3">
            <a:alphaModFix/>
          </a:blip>
          <a:srcRect b="9239" l="-18480" r="18480" t="-9240"/>
          <a:stretch/>
        </p:blipFill>
        <p:spPr>
          <a:xfrm>
            <a:off x="10591001" y="4861225"/>
            <a:ext cx="3736425" cy="373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3982" y="3968524"/>
            <a:ext cx="6748068" cy="246133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/>
        </p:nvSpPr>
        <p:spPr>
          <a:xfrm>
            <a:off x="734061" y="207235"/>
            <a:ext cx="11126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Current Traction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487375" y="1197625"/>
            <a:ext cx="9824400" cy="4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Within 24 hours of our soft launch, 100 senior leadership and salespeople signed up, out of 221 website visitors. (Sep 24)</a:t>
            </a:r>
            <a:br>
              <a:rPr lang="en-US" sz="2000"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Promoted the tool subtly, mentioning it in the "P.S." section of another post shared on LinkedIn and Twitter (X).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Free Sign up today to experience our MVP at </a:t>
            </a:r>
            <a:r>
              <a:rPr lang="en-US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www.ai-synapse.io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i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icture containing blur, black, darkness&#10;&#10;Description automatically generated" id="184" name="Google Shape;18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4219" y="915133"/>
            <a:ext cx="3299682" cy="3299682"/>
          </a:xfrm>
          <a:custGeom>
            <a:rect b="b" l="l" r="r" t="t"/>
            <a:pathLst>
              <a:path extrusionOk="0" h="2457864" w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icture containing black, blur, darkness&#10;&#10;Description automatically generated" id="185" name="Google Shape;18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269527" y="3804913"/>
            <a:ext cx="2324791" cy="2324791"/>
          </a:xfrm>
          <a:custGeom>
            <a:rect b="b" l="l" r="r" t="t"/>
            <a:pathLst>
              <a:path extrusionOk="0" h="2241934" w="2241934">
                <a:moveTo>
                  <a:pt x="1120967" y="0"/>
                </a:moveTo>
                <a:cubicBezTo>
                  <a:pt x="1740060" y="0"/>
                  <a:pt x="2241934" y="501874"/>
                  <a:pt x="2241934" y="1120967"/>
                </a:cubicBezTo>
                <a:cubicBezTo>
                  <a:pt x="2241934" y="1740060"/>
                  <a:pt x="1740060" y="2241934"/>
                  <a:pt x="1120967" y="2241934"/>
                </a:cubicBezTo>
                <a:cubicBezTo>
                  <a:pt x="501874" y="2241934"/>
                  <a:pt x="0" y="1740060"/>
                  <a:pt x="0" y="1120967"/>
                </a:cubicBezTo>
                <a:cubicBezTo>
                  <a:pt x="0" y="501874"/>
                  <a:pt x="501874" y="0"/>
                  <a:pt x="1120967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6" name="Google Shape;186;p15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8" name="Google Shape;198;p7"/>
          <p:cNvGraphicFramePr/>
          <p:nvPr/>
        </p:nvGraphicFramePr>
        <p:xfrm>
          <a:off x="438153" y="14399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{A8167A52-F116-4FEE-8477-725809822158}</a:tableStyleId>
              </a:tblPr>
              <a:tblGrid>
                <a:gridCol w="5960375"/>
                <a:gridCol w="1338825"/>
                <a:gridCol w="1338825"/>
                <a:gridCol w="1338825"/>
                <a:gridCol w="1338825"/>
              </a:tblGrid>
              <a:tr h="545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2E75B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Features/CRM</a:t>
                      </a:r>
                      <a:endParaRPr b="1" sz="2000" u="none" cap="none" strike="noStrike">
                        <a:solidFill>
                          <a:srgbClr val="2E75B5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accen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accen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accen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accen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Hyper-Personalized Outreach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350" marB="24350" marR="48700" marL="487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accent6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✓</a:t>
                      </a:r>
                      <a:endParaRPr b="1" sz="1800" u="none" cap="none" strike="noStrike">
                        <a:solidFill>
                          <a:schemeClr val="accent6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❌</a:t>
                      </a:r>
                      <a:endParaRPr/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accent6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✓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accent6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✓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AI-Powered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Calling &amp;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Texting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350" marB="24350" marR="48700" marL="487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accent6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✓</a:t>
                      </a:r>
                      <a:endParaRPr b="1" sz="1800" u="none" cap="none" strike="noStrike">
                        <a:solidFill>
                          <a:schemeClr val="accent6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accent6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✓</a:t>
                      </a:r>
                      <a:endParaRPr b="1" sz="1800" u="none" cap="none" strike="noStrike">
                        <a:solidFill>
                          <a:schemeClr val="accent6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solidFill>
                          <a:schemeClr val="accent6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AI-Generated Voice Notes for LinkedIn &amp; X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350" marB="24350" marR="48700" marL="487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accent6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✓</a:t>
                      </a:r>
                      <a:endParaRPr b="1" sz="1800" u="none" cap="none" strike="noStrike">
                        <a:solidFill>
                          <a:schemeClr val="accent6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Real-Time AI Recommendations During Calls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350" marB="24350" marR="48700" marL="487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accent6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✓</a:t>
                      </a:r>
                      <a:endParaRPr b="1" sz="1800" u="none" cap="none" strike="noStrike">
                        <a:solidFill>
                          <a:schemeClr val="accent6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accent6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✓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AI-Powered Marketing Strategy Recommendations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350" marB="24350" marR="48700" marL="487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accent6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✓</a:t>
                      </a:r>
                      <a:endParaRPr b="1" sz="1800" u="none" cap="none" strike="noStrike">
                        <a:solidFill>
                          <a:schemeClr val="accent6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AI-Powered 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Personal Assistant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350" marB="24350" marR="48700" marL="487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accent6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✓</a:t>
                      </a:r>
                      <a:endParaRPr b="1" sz="1800" u="none" cap="none" strike="noStrike">
                        <a:solidFill>
                          <a:schemeClr val="accent6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solidFill>
                          <a:schemeClr val="accent6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solidFill>
                          <a:schemeClr val="accent6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 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owered full Demand gen funnel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4350" marB="24350" marR="48700" marL="487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accent6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✓</a:t>
                      </a:r>
                      <a:endParaRPr b="1" sz="1800" u="none" cap="none" strike="noStrike">
                        <a:solidFill>
                          <a:schemeClr val="accent6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❌</a:t>
                      </a:r>
                      <a:endParaRPr b="1" sz="1800" u="none" cap="none" strike="noStrike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24350" marB="24350" marR="48700" marL="48700" anchor="ctr">
                    <a:lnL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0CEC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9" name="Google Shape;199;p7"/>
          <p:cNvSpPr txBox="1"/>
          <p:nvPr/>
        </p:nvSpPr>
        <p:spPr>
          <a:xfrm>
            <a:off x="487385" y="207235"/>
            <a:ext cx="115549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Market Leading Full Suite Offerings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A picture containing graphics, electric blue, design&#10;&#10;Description automatically generated" id="200" name="Google Shape;2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2624" y="1396976"/>
            <a:ext cx="532084" cy="599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phics, electric blue, design&#10;&#10;Description automatically generated" id="201" name="Google Shape;2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17692" y="0"/>
            <a:ext cx="561256" cy="63278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 txBox="1"/>
          <p:nvPr/>
        </p:nvSpPr>
        <p:spPr>
          <a:xfrm>
            <a:off x="11400788" y="616636"/>
            <a:ext cx="8729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SYNAPSE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0" y="6586824"/>
            <a:ext cx="15788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Confidential</a:t>
            </a:r>
            <a:endParaRPr/>
          </a:p>
        </p:txBody>
      </p:sp>
      <p:sp>
        <p:nvSpPr>
          <p:cNvPr id="204" name="Google Shape;204;p7"/>
          <p:cNvSpPr txBox="1"/>
          <p:nvPr>
            <p:ph idx="12" type="sldNum"/>
          </p:nvPr>
        </p:nvSpPr>
        <p:spPr>
          <a:xfrm>
            <a:off x="9448800" y="65468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 b="17412" l="18104" r="18193" t="13488"/>
          <a:stretch/>
        </p:blipFill>
        <p:spPr>
          <a:xfrm>
            <a:off x="8064613" y="1408337"/>
            <a:ext cx="532100" cy="57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5">
            <a:alphaModFix/>
          </a:blip>
          <a:srcRect b="36934" l="0" r="0" t="36134"/>
          <a:stretch/>
        </p:blipFill>
        <p:spPr>
          <a:xfrm>
            <a:off x="9212123" y="1566012"/>
            <a:ext cx="972225" cy="26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75425" y="1588450"/>
            <a:ext cx="972225" cy="21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2019-08-12T03:52:24Z</dcterms:created>
  <dc:creator>Ramanda Galang Bryantama</dc:creator>
</cp:coreProperties>
</file>