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8AF79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8AF79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8AF79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2224" y="238876"/>
            <a:ext cx="6379551" cy="62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8AF79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362"/>
            <a:ext cx="9143998" cy="51127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556"/>
            <a:ext cx="9143999" cy="50943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5" y="0"/>
            <a:ext cx="9135128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982"/>
            <a:ext cx="9143997" cy="49955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824"/>
            <a:ext cx="9143999" cy="51278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0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9049" y="4129737"/>
            <a:ext cx="272874" cy="2238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40075" y="4102975"/>
            <a:ext cx="287749" cy="2877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3000" y="4097800"/>
            <a:ext cx="287749" cy="2877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16750" y="4097800"/>
            <a:ext cx="287749" cy="2877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9875" y="1955975"/>
            <a:ext cx="3624249" cy="2970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41095" marR="5080" indent="-1125855">
              <a:lnSpc>
                <a:spcPct val="114999"/>
              </a:lnSpc>
              <a:spcBef>
                <a:spcPts val="100"/>
              </a:spcBef>
            </a:pPr>
            <a:r>
              <a:rPr dirty="0" spc="35"/>
              <a:t>Supported</a:t>
            </a:r>
            <a:r>
              <a:rPr dirty="0" spc="-135"/>
              <a:t> </a:t>
            </a:r>
            <a:r>
              <a:rPr dirty="0" spc="20"/>
              <a:t>By</a:t>
            </a:r>
            <a:r>
              <a:rPr dirty="0" spc="-135"/>
              <a:t> </a:t>
            </a:r>
            <a:r>
              <a:rPr dirty="0" spc="85"/>
              <a:t>A</a:t>
            </a:r>
            <a:r>
              <a:rPr dirty="0" spc="-135"/>
              <a:t> </a:t>
            </a:r>
            <a:r>
              <a:rPr dirty="0" spc="70"/>
              <a:t>Conducive</a:t>
            </a:r>
            <a:r>
              <a:rPr dirty="0" spc="-135"/>
              <a:t> </a:t>
            </a:r>
            <a:r>
              <a:rPr dirty="0" spc="20"/>
              <a:t>Environment,</a:t>
            </a:r>
            <a:r>
              <a:rPr dirty="0" spc="-130"/>
              <a:t> </a:t>
            </a:r>
            <a:r>
              <a:rPr dirty="0" spc="30"/>
              <a:t>Harboring</a:t>
            </a:r>
            <a:r>
              <a:rPr dirty="0" spc="-135"/>
              <a:t> </a:t>
            </a:r>
            <a:r>
              <a:rPr dirty="0" spc="30"/>
              <a:t>Rapid </a:t>
            </a:r>
            <a:r>
              <a:rPr dirty="0" spc="-484"/>
              <a:t> </a:t>
            </a:r>
            <a:r>
              <a:rPr dirty="0" spc="40"/>
              <a:t>Adoption</a:t>
            </a:r>
            <a:r>
              <a:rPr dirty="0" spc="-140"/>
              <a:t> </a:t>
            </a:r>
            <a:r>
              <a:rPr dirty="0" spc="-10"/>
              <a:t>Of</a:t>
            </a:r>
            <a:r>
              <a:rPr dirty="0" spc="-140"/>
              <a:t> </a:t>
            </a:r>
            <a:r>
              <a:rPr dirty="0" spc="-25"/>
              <a:t>Internet</a:t>
            </a:r>
            <a:r>
              <a:rPr dirty="0" spc="-140"/>
              <a:t> </a:t>
            </a:r>
            <a:r>
              <a:rPr dirty="0" spc="75"/>
              <a:t>And</a:t>
            </a:r>
            <a:r>
              <a:rPr dirty="0" spc="-140"/>
              <a:t> </a:t>
            </a:r>
            <a:r>
              <a:rPr dirty="0" spc="45"/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5354" y="929534"/>
            <a:ext cx="467550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5585" marR="5080" indent="-223520">
              <a:lnSpc>
                <a:spcPct val="114999"/>
              </a:lnSpc>
              <a:spcBef>
                <a:spcPts val="100"/>
              </a:spcBef>
            </a:pPr>
            <a:r>
              <a:rPr dirty="0" sz="1000" spc="20">
                <a:solidFill>
                  <a:srgbClr val="FFFFFF"/>
                </a:solidFill>
                <a:latin typeface="Lucida Sans Unicode"/>
                <a:cs typeface="Lucida Sans Unicode"/>
              </a:rPr>
              <a:t>India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FFFFFF"/>
                </a:solidFill>
                <a:latin typeface="Lucida Sans Unicode"/>
                <a:cs typeface="Lucida Sans Unicode"/>
              </a:rPr>
              <a:t>has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2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0">
                <a:solidFill>
                  <a:srgbClr val="FFFFFF"/>
                </a:solidFill>
                <a:latin typeface="Lucida Sans Unicode"/>
                <a:cs typeface="Lucida Sans Unicode"/>
              </a:rPr>
              <a:t>scale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solidFill>
                  <a:srgbClr val="FFFFFF"/>
                </a:solidFill>
                <a:latin typeface="Lucida Sans Unicode"/>
                <a:cs typeface="Lucida Sans Unicode"/>
              </a:rPr>
              <a:t>digital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Lucida Sans Unicode"/>
                <a:cs typeface="Lucida Sans Unicode"/>
              </a:rPr>
              <a:t>community,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>
                <a:solidFill>
                  <a:srgbClr val="FFFFFF"/>
                </a:solidFill>
                <a:latin typeface="Lucida Sans Unicode"/>
                <a:cs typeface="Lucida Sans Unicode"/>
              </a:rPr>
              <a:t>nearly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Lucida Sans Unicode"/>
                <a:cs typeface="Lucida Sans Unicode"/>
              </a:rPr>
              <a:t>640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Lucida Sans Unicode"/>
                <a:cs typeface="Lucida Sans Unicode"/>
              </a:rPr>
              <a:t>million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Lucida Sans Unicode"/>
                <a:cs typeface="Lucida Sans Unicode"/>
              </a:rPr>
              <a:t>Internet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solidFill>
                  <a:srgbClr val="FFFFFF"/>
                </a:solidFill>
                <a:latin typeface="Lucida Sans Unicode"/>
                <a:cs typeface="Lucida Sans Unicode"/>
              </a:rPr>
              <a:t>users </a:t>
            </a:r>
            <a:r>
              <a:rPr dirty="0" sz="1000" spc="-3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6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Lucida Sans Unicode"/>
                <a:cs typeface="Lucida Sans Unicode"/>
              </a:rPr>
              <a:t>550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Lucida Sans Unicode"/>
                <a:cs typeface="Lucida Sans Unicode"/>
              </a:rPr>
              <a:t>million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35">
                <a:solidFill>
                  <a:srgbClr val="FFFFFF"/>
                </a:solidFill>
                <a:latin typeface="Lucida Sans Unicode"/>
                <a:cs typeface="Lucida Sans Unicode"/>
              </a:rPr>
              <a:t>smartphone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solidFill>
                  <a:srgbClr val="FFFFFF"/>
                </a:solidFill>
                <a:latin typeface="Lucida Sans Unicode"/>
                <a:cs typeface="Lucida Sans Unicode"/>
              </a:rPr>
              <a:t>users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>
                <a:solidFill>
                  <a:srgbClr val="FFFFFF"/>
                </a:solidFill>
                <a:latin typeface="Lucida Sans Unicode"/>
                <a:cs typeface="Lucida Sans Unicode"/>
              </a:rPr>
              <a:t>spending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55">
                <a:solidFill>
                  <a:srgbClr val="FFFFFF"/>
                </a:solidFill>
                <a:latin typeface="Lucida Sans Unicode"/>
                <a:cs typeface="Lucida Sans Unicode"/>
              </a:rPr>
              <a:t>1.3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trillion</a:t>
            </a:r>
            <a:r>
              <a:rPr dirty="0" sz="10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Lucida Sans Unicode"/>
                <a:cs typeface="Lucida Sans Unicode"/>
              </a:rPr>
              <a:t>hours</a:t>
            </a:r>
            <a:r>
              <a:rPr dirty="0" sz="10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Lucida Sans Unicode"/>
                <a:cs typeface="Lucida Sans Unicode"/>
              </a:rPr>
              <a:t>online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Expertrons Pitch Deck April 2023*</dc:title>
  <dcterms:created xsi:type="dcterms:W3CDTF">2023-04-28T05:22:15Z</dcterms:created>
  <dcterms:modified xsi:type="dcterms:W3CDTF">2023-04-28T05:22:15Z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