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914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דרור" initials="" lastIdx="0" clrIdx="0"/>
  <p:cmAuthor id="1" name="דרור" initials="ד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2ECE7"/>
    <a:srgbClr val="F2EDE9"/>
    <a:srgbClr val="002640"/>
    <a:srgbClr val="EF4854"/>
    <a:srgbClr val="C32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67" autoAdjust="0"/>
    <p:restoredTop sz="94660"/>
  </p:normalViewPr>
  <p:slideViewPr>
    <p:cSldViewPr snapToGrid="0">
      <p:cViewPr>
        <p:scale>
          <a:sx n="75" d="100"/>
          <a:sy n="75" d="100"/>
        </p:scale>
        <p:origin x="1140" y="-1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E5D1A8-A92E-D847-89EE-345ACDD3B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9" b="7649"/>
          <a:stretch/>
        </p:blipFill>
        <p:spPr>
          <a:xfrm>
            <a:off x="0" y="0"/>
            <a:ext cx="9144000" cy="26775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442B92-1B4D-CE4A-83DA-F73632AF64FB}"/>
              </a:ext>
            </a:extLst>
          </p:cNvPr>
          <p:cNvSpPr/>
          <p:nvPr userDrawn="1"/>
        </p:nvSpPr>
        <p:spPr>
          <a:xfrm>
            <a:off x="6752492" y="2677521"/>
            <a:ext cx="2391508" cy="10581254"/>
          </a:xfrm>
          <a:prstGeom prst="rect">
            <a:avLst/>
          </a:prstGeom>
          <a:solidFill>
            <a:srgbClr val="F2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05FDB-D53E-EE4A-A6FB-F797F9369B3B}"/>
              </a:ext>
            </a:extLst>
          </p:cNvPr>
          <p:cNvSpPr/>
          <p:nvPr userDrawn="1"/>
        </p:nvSpPr>
        <p:spPr>
          <a:xfrm>
            <a:off x="0" y="13258775"/>
            <a:ext cx="9144000" cy="4935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sz="900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47DC91-1D75-A049-892C-AEC63354A2F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3730331"/>
            <a:ext cx="9144000" cy="21958"/>
          </a:xfrm>
          <a:prstGeom prst="line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3000">
                  <a:srgbClr val="A35DF2"/>
                </a:gs>
                <a:gs pos="74000">
                  <a:srgbClr val="F04854"/>
                </a:gs>
                <a:gs pos="100000">
                  <a:srgbClr val="F04854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2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253"/>
            <a:ext cx="78867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0"/>
            <a:ext cx="78867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4495C75-79F7-4487-82DD-6101364B5F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12712703"/>
            <a:ext cx="30861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02B9C99-83A9-4B6B-A791-ADEBB613E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9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30250"/>
            <a:ext cx="1971675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730250"/>
            <a:ext cx="5800725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4495C75-79F7-4487-82DD-6101364B5F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12712703"/>
            <a:ext cx="30861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02B9C99-83A9-4B6B-A791-ADEBB613E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1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253"/>
            <a:ext cx="78867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51250"/>
            <a:ext cx="78867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4495C75-79F7-4487-82DD-6101364B5F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12712703"/>
            <a:ext cx="30861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02B9C99-83A9-4B6B-A791-ADEBB613E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0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419479"/>
            <a:ext cx="7886700" cy="5705474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178929"/>
            <a:ext cx="78867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4495C75-79F7-4487-82DD-6101364B5F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12712703"/>
            <a:ext cx="30861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02B9C99-83A9-4B6B-A791-ADEBB613E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1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253"/>
            <a:ext cx="78867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651250"/>
            <a:ext cx="3886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651250"/>
            <a:ext cx="3886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4495C75-79F7-4487-82DD-6101364B5F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12712703"/>
            <a:ext cx="30861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02B9C99-83A9-4B6B-A791-ADEBB613E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30253"/>
            <a:ext cx="78867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362326"/>
            <a:ext cx="386834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5010150"/>
            <a:ext cx="386834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3362326"/>
            <a:ext cx="388739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5010150"/>
            <a:ext cx="3887391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4495C75-79F7-4487-82DD-6101364B5F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12712703"/>
            <a:ext cx="30861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02B9C99-83A9-4B6B-A791-ADEBB613E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3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253"/>
            <a:ext cx="78867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4495C75-79F7-4487-82DD-6101364B5F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12712703"/>
            <a:ext cx="30861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02B9C99-83A9-4B6B-A791-ADEBB613E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4495C75-79F7-4487-82DD-6101364B5F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12712703"/>
            <a:ext cx="30861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02B9C99-83A9-4B6B-A791-ADEBB613E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1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14400"/>
            <a:ext cx="2949178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74853"/>
            <a:ext cx="462915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114800"/>
            <a:ext cx="294917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4495C75-79F7-4487-82DD-6101364B5F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12712703"/>
            <a:ext cx="30861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02B9C99-83A9-4B6B-A791-ADEBB613E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1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14400"/>
            <a:ext cx="2949178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974853"/>
            <a:ext cx="4629150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114800"/>
            <a:ext cx="294917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4495C75-79F7-4487-82DD-6101364B5F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12712703"/>
            <a:ext cx="30861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12712703"/>
            <a:ext cx="2057400" cy="730250"/>
          </a:xfrm>
          <a:prstGeom prst="rect">
            <a:avLst/>
          </a:prstGeom>
        </p:spPr>
        <p:txBody>
          <a:bodyPr/>
          <a:lstStyle/>
          <a:p>
            <a:fld id="{D02B9C99-83A9-4B6B-A791-ADEBB613E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5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oddetect.com/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19184" y="2828006"/>
            <a:ext cx="2051401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COMPANY OVERVIEW</a:t>
            </a:r>
            <a:endParaRPr lang="he-IL" sz="1050" b="1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171450" indent="-171450">
              <a:spcBef>
                <a:spcPts val="300"/>
              </a:spcBef>
              <a:buBlip>
                <a:blip r:embed="rId2"/>
              </a:buBlip>
            </a:pPr>
            <a:r>
              <a:rPr lang="en-US" sz="900" b="1" dirty="0">
                <a:latin typeface="Century Gothic" panose="020B0502020202020204" pitchFamily="34" charset="0"/>
                <a:ea typeface="Calibri" panose="020F0502020204030204" pitchFamily="34" charset="0"/>
              </a:rPr>
              <a:t>Industry</a:t>
            </a:r>
            <a:r>
              <a:rPr lang="en-US" sz="9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: </a:t>
            </a:r>
            <a:br>
              <a:rPr lang="en-US" sz="9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Surveillance video analytics</a:t>
            </a:r>
            <a:endParaRPr lang="en-US" sz="9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171450" indent="-171450">
              <a:spcBef>
                <a:spcPts val="300"/>
              </a:spcBef>
              <a:buBlip>
                <a:blip r:embed="rId2"/>
              </a:buBlip>
            </a:pPr>
            <a:r>
              <a:rPr lang="en-US" sz="9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Employees: </a:t>
            </a:r>
            <a:r>
              <a:rPr lang="en-US" sz="9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9</a:t>
            </a:r>
            <a:endParaRPr lang="en-US" sz="900" b="1" dirty="0">
              <a:solidFill>
                <a:srgbClr val="C3272D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en-US" sz="900" b="1" dirty="0">
              <a:solidFill>
                <a:srgbClr val="C3272D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he-IL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he-IL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INVESTORS</a:t>
            </a:r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900" dirty="0">
                <a:latin typeface="Century Gothic" panose="020B0502020202020204" pitchFamily="34" charset="0"/>
              </a:rPr>
              <a:t>The Israeli Innovation Authority, private investors and investment funds</a:t>
            </a:r>
          </a:p>
          <a:p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he-IL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he-IL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FINANCIAL INFORMATION </a:t>
            </a:r>
          </a:p>
          <a:p>
            <a:pPr marL="171450" indent="-171450">
              <a:buBlip>
                <a:blip r:embed="rId2"/>
              </a:buBlip>
            </a:pPr>
            <a:r>
              <a:rPr lang="en-US" sz="900" b="1" dirty="0">
                <a:latin typeface="Century Gothic" panose="020B0502020202020204" pitchFamily="34" charset="0"/>
              </a:rPr>
              <a:t>Stage: </a:t>
            </a:r>
            <a:r>
              <a:rPr lang="en-US" sz="900" dirty="0">
                <a:latin typeface="Century Gothic" panose="020B0502020202020204" pitchFamily="34" charset="0"/>
              </a:rPr>
              <a:t>Seed 4 / Pre round A</a:t>
            </a:r>
          </a:p>
          <a:p>
            <a:pPr marL="171450" indent="-171450">
              <a:buBlip>
                <a:blip r:embed="rId2"/>
              </a:buBlip>
            </a:pPr>
            <a:r>
              <a:rPr lang="en-US" sz="900" b="1" dirty="0">
                <a:latin typeface="Century Gothic" panose="020B0502020202020204" pitchFamily="34" charset="0"/>
              </a:rPr>
              <a:t>Funding to date: </a:t>
            </a:r>
            <a:r>
              <a:rPr lang="en-US" sz="900" dirty="0">
                <a:latin typeface="Century Gothic" panose="020B0502020202020204" pitchFamily="34" charset="0"/>
              </a:rPr>
              <a:t>US $4.2M</a:t>
            </a:r>
          </a:p>
          <a:p>
            <a:pPr marL="171450" indent="-171450">
              <a:buBlip>
                <a:blip r:embed="rId2"/>
              </a:buBlip>
            </a:pPr>
            <a:r>
              <a:rPr lang="en-US" sz="900" b="1" dirty="0">
                <a:latin typeface="Century Gothic" panose="020B0502020202020204" pitchFamily="34" charset="0"/>
              </a:rPr>
              <a:t>Monthly burn rate: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900" dirty="0">
                <a:latin typeface="Century Gothic" panose="020B0502020202020204" pitchFamily="34" charset="0"/>
              </a:rPr>
              <a:t>US $125K </a:t>
            </a:r>
          </a:p>
          <a:p>
            <a:endParaRPr lang="en-US" sz="900" dirty="0">
              <a:latin typeface="Century Gothic" panose="020B0502020202020204" pitchFamily="34" charset="0"/>
            </a:endParaRPr>
          </a:p>
          <a:p>
            <a:endParaRPr lang="he-IL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he-IL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FINANCING REQUIREMENTS</a:t>
            </a:r>
          </a:p>
          <a:p>
            <a:r>
              <a:rPr lang="en-US" sz="900" dirty="0">
                <a:latin typeface="Century Gothic" panose="020B0502020202020204" pitchFamily="34" charset="0"/>
              </a:rPr>
              <a:t>$1.5M</a:t>
            </a:r>
          </a:p>
          <a:p>
            <a:pPr>
              <a:spcBef>
                <a:spcPts val="300"/>
              </a:spcBef>
            </a:pPr>
            <a:endParaRPr lang="en-US" sz="9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he-IL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he-IL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USE OF PROCEEDS</a:t>
            </a:r>
          </a:p>
          <a:p>
            <a:pPr marL="171450" indent="-171450">
              <a:buBlip>
                <a:blip r:embed="rId2"/>
              </a:buBlip>
            </a:pPr>
            <a:r>
              <a:rPr lang="en-US" sz="900" dirty="0">
                <a:latin typeface="Century Gothic" panose="020B0502020202020204" pitchFamily="34" charset="0"/>
              </a:rPr>
              <a:t>Secure multiple sales deals with leading end clients</a:t>
            </a:r>
            <a:endParaRPr lang="en-US" sz="9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>
              <a:buBlip>
                <a:blip r:embed="rId2"/>
              </a:buBlip>
            </a:pPr>
            <a:r>
              <a:rPr lang="en-US" sz="900" dirty="0">
                <a:latin typeface="Century Gothic" panose="020B0502020202020204" pitchFamily="34" charset="0"/>
              </a:rPr>
              <a:t>Develop edge/camera anomaly detection analytics</a:t>
            </a:r>
          </a:p>
          <a:p>
            <a:pPr marL="171450" indent="-171450">
              <a:buBlip>
                <a:blip r:embed="rId2"/>
              </a:buBlip>
            </a:pPr>
            <a:r>
              <a:rPr lang="en-US" sz="900" dirty="0">
                <a:latin typeface="Century Gothic" panose="020B0502020202020204" pitchFamily="34" charset="0"/>
              </a:rPr>
              <a:t>Secure an </a:t>
            </a:r>
            <a:r>
              <a:rPr lang="en-US" sz="900" b="1" dirty="0">
                <a:latin typeface="Century Gothic" panose="020B0502020202020204" pitchFamily="34" charset="0"/>
              </a:rPr>
              <a:t>OEM</a:t>
            </a:r>
            <a:r>
              <a:rPr lang="en-US" sz="900" dirty="0">
                <a:latin typeface="Century Gothic" panose="020B0502020202020204" pitchFamily="34" charset="0"/>
              </a:rPr>
              <a:t> agreement with a leading camera manufacturer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9406" y="2828006"/>
            <a:ext cx="5944657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200"/>
              </a:spcAft>
              <a:buBlip>
                <a:blip r:embed="rId3"/>
              </a:buBlip>
            </a:pPr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NEED </a:t>
            </a:r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There are </a:t>
            </a:r>
            <a:r>
              <a:rPr lang="en-US" sz="900" b="1" dirty="0">
                <a:latin typeface="Century Gothic" panose="020B0502020202020204" pitchFamily="34" charset="0"/>
              </a:rPr>
              <a:t>hundreds of millions of public video surveillance cameras</a:t>
            </a:r>
            <a:r>
              <a:rPr lang="en-US" sz="900" dirty="0">
                <a:latin typeface="Century Gothic" panose="020B0502020202020204" pitchFamily="34" charset="0"/>
              </a:rPr>
              <a:t> around the world connected to control rooms. Organizations are investing billions hoping to gain real time knowledge for real time decisions and to prevent incidents. </a:t>
            </a:r>
            <a:endParaRPr lang="he-IL" sz="900" dirty="0">
              <a:latin typeface="Century Gothic" panose="020B0502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Video systems produce </a:t>
            </a:r>
            <a:r>
              <a:rPr lang="en-US" sz="900" b="1" dirty="0">
                <a:latin typeface="Century Gothic" panose="020B0502020202020204" pitchFamily="34" charset="0"/>
              </a:rPr>
              <a:t>huge amounts of data </a:t>
            </a:r>
            <a:r>
              <a:rPr lang="en-US" sz="900" dirty="0">
                <a:latin typeface="Century Gothic" panose="020B0502020202020204" pitchFamily="34" charset="0"/>
              </a:rPr>
              <a:t>that is typically only stored for possible later forensic use. </a:t>
            </a:r>
            <a:r>
              <a:rPr lang="en-US" sz="900" b="1" dirty="0">
                <a:latin typeface="Century Gothic" panose="020B0502020202020204" pitchFamily="34" charset="0"/>
              </a:rPr>
              <a:t>Less than 1% of this video is viewed in real time</a:t>
            </a:r>
            <a:r>
              <a:rPr lang="en-US" sz="900" dirty="0">
                <a:latin typeface="Century Gothic" panose="020B0502020202020204" pitchFamily="34" charset="0"/>
              </a:rPr>
              <a:t>. Thus, the main purpose of their investment is missed.</a:t>
            </a:r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Human monitoring of multiple video cameras is totally ineffective. Existing video analytics solutions for real time monitoring / alerts do not meet end clients’ needs. There is a </a:t>
            </a:r>
            <a:r>
              <a:rPr lang="en-US" sz="900" b="1" dirty="0">
                <a:latin typeface="Century Gothic" panose="020B0502020202020204" pitchFamily="34" charset="0"/>
              </a:rPr>
              <a:t>great need for AI powered video monitoring</a:t>
            </a:r>
            <a:r>
              <a:rPr lang="en-US" sz="900" dirty="0">
                <a:latin typeface="Century Gothic" panose="020B0502020202020204" pitchFamily="34" charset="0"/>
              </a:rPr>
              <a:t>. </a:t>
            </a:r>
            <a:endParaRPr lang="x-none" sz="900" dirty="0"/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 </a:t>
            </a:r>
            <a:endParaRPr lang="x-none" sz="900" dirty="0"/>
          </a:p>
          <a:p>
            <a:pPr marL="171450" indent="-171450">
              <a:spcAft>
                <a:spcPts val="200"/>
              </a:spcAft>
              <a:buBlip>
                <a:blip r:embed="rId3"/>
              </a:buBlip>
            </a:pPr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OPPORTUNITY</a:t>
            </a:r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Tens of thousands of end clients are looking for solutions to help them effectively monitor video in real time. Video equipment manufacturers also acknowledge that they must have a solution for AI real time analytics. </a:t>
            </a:r>
            <a:endParaRPr lang="he-IL" sz="900" dirty="0">
              <a:latin typeface="Century Gothic" panose="020B0502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It’s a huge market opportunity for Oddetect’s technology. The video analytics market was valued </a:t>
            </a:r>
            <a:r>
              <a:rPr lang="en-US" sz="900" b="1" dirty="0">
                <a:latin typeface="Century Gothic" panose="020B0502020202020204" pitchFamily="34" charset="0"/>
              </a:rPr>
              <a:t>at $2.4B for 2021 </a:t>
            </a:r>
            <a:r>
              <a:rPr lang="en-US" sz="900" dirty="0">
                <a:latin typeface="Century Gothic" panose="020B0502020202020204" pitchFamily="34" charset="0"/>
              </a:rPr>
              <a:t>and expected to grow to </a:t>
            </a:r>
            <a:r>
              <a:rPr lang="en-US" sz="900" b="1" dirty="0">
                <a:latin typeface="Century Gothic" panose="020B0502020202020204" pitchFamily="34" charset="0"/>
              </a:rPr>
              <a:t>$5.9B in 2026.</a:t>
            </a:r>
            <a:endParaRPr lang="x-none" sz="900" dirty="0"/>
          </a:p>
          <a:p>
            <a:pPr>
              <a:spcAft>
                <a:spcPts val="200"/>
              </a:spcAft>
            </a:pPr>
            <a:r>
              <a:rPr lang="en-US" sz="900" b="1" dirty="0">
                <a:latin typeface="Century Gothic" panose="020B0502020202020204" pitchFamily="34" charset="0"/>
              </a:rPr>
              <a:t> </a:t>
            </a:r>
            <a:endParaRPr lang="x-none" sz="900" b="1" dirty="0"/>
          </a:p>
          <a:p>
            <a:pPr marL="171450" indent="-171450">
              <a:spcAft>
                <a:spcPts val="200"/>
              </a:spcAft>
              <a:buBlip>
                <a:blip r:embed="rId3"/>
              </a:buBlip>
            </a:pPr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ODDETECT’S UNIQUE APPROACH </a:t>
            </a:r>
          </a:p>
          <a:p>
            <a:pPr>
              <a:spcAft>
                <a:spcPts val="200"/>
              </a:spcAft>
            </a:pPr>
            <a:r>
              <a:rPr lang="en-US" sz="900" b="1" dirty="0">
                <a:latin typeface="Century Gothic" panose="020B0502020202020204" pitchFamily="34" charset="0"/>
              </a:rPr>
              <a:t>All incidents of interest contain abnormalities</a:t>
            </a:r>
            <a:r>
              <a:rPr lang="en-US" sz="900" dirty="0">
                <a:latin typeface="Century Gothic" panose="020B0502020202020204" pitchFamily="34" charset="0"/>
              </a:rPr>
              <a:t> </a:t>
            </a:r>
            <a:br>
              <a:rPr lang="en-US" sz="900" dirty="0">
                <a:latin typeface="Century Gothic" panose="020B0502020202020204" pitchFamily="34" charset="0"/>
              </a:rPr>
            </a:br>
            <a:r>
              <a:rPr lang="en-US" sz="900" dirty="0">
                <a:latin typeface="Century Gothic" panose="020B0502020202020204" pitchFamily="34" charset="0"/>
              </a:rPr>
              <a:t>(</a:t>
            </a:r>
            <a:r>
              <a:rPr lang="en-US" sz="900" dirty="0" err="1">
                <a:latin typeface="Century Gothic" panose="020B0502020202020204" pitchFamily="34" charset="0"/>
              </a:rPr>
              <a:t>e.g</a:t>
            </a:r>
            <a:r>
              <a:rPr lang="en-US" sz="900" dirty="0">
                <a:latin typeface="Century Gothic" panose="020B0502020202020204" pitchFamily="34" charset="0"/>
              </a:rPr>
              <a:t> fights, vandalism, burglaries, fires, smoke, traffic incidents and many others). </a:t>
            </a:r>
          </a:p>
          <a:p>
            <a:pPr>
              <a:spcAft>
                <a:spcPts val="200"/>
              </a:spcAft>
            </a:pPr>
            <a:r>
              <a:rPr lang="en-US" sz="900" dirty="0" err="1">
                <a:latin typeface="Century Gothic" panose="020B0502020202020204" pitchFamily="34" charset="0"/>
              </a:rPr>
              <a:t>Oddetect’s</a:t>
            </a:r>
            <a:r>
              <a:rPr lang="en-US" sz="900" dirty="0">
                <a:latin typeface="Century Gothic" panose="020B0502020202020204" pitchFamily="34" charset="0"/>
              </a:rPr>
              <a:t> platform </a:t>
            </a:r>
            <a:r>
              <a:rPr lang="en-US" sz="900" b="1" dirty="0">
                <a:latin typeface="Century Gothic" panose="020B0502020202020204" pitchFamily="34" charset="0"/>
              </a:rPr>
              <a:t>identifies abnormalities, unusual events and suspicious behaviors and send alerts in real time </a:t>
            </a:r>
            <a:r>
              <a:rPr lang="en-US" sz="900" dirty="0">
                <a:latin typeface="Century Gothic" panose="020B0502020202020204" pitchFamily="34" charset="0"/>
              </a:rPr>
              <a:t>by</a:t>
            </a:r>
            <a:r>
              <a:rPr lang="en-US" sz="900" b="1" dirty="0">
                <a:latin typeface="Century Gothic" panose="020B0502020202020204" pitchFamily="34" charset="0"/>
              </a:rPr>
              <a:t> </a:t>
            </a:r>
            <a:r>
              <a:rPr lang="en-US" sz="900" dirty="0">
                <a:latin typeface="Century Gothic" panose="020B0502020202020204" pitchFamily="34" charset="0"/>
              </a:rPr>
              <a:t>leveraging</a:t>
            </a:r>
            <a:r>
              <a:rPr lang="en-US" sz="900" b="1" dirty="0">
                <a:latin typeface="Century Gothic" panose="020B0502020202020204" pitchFamily="34" charset="0"/>
              </a:rPr>
              <a:t> </a:t>
            </a:r>
            <a:r>
              <a:rPr lang="en-US" sz="900" dirty="0">
                <a:latin typeface="Century Gothic" panose="020B0502020202020204" pitchFamily="34" charset="0"/>
              </a:rPr>
              <a:t>an</a:t>
            </a:r>
            <a:r>
              <a:rPr lang="en-US" sz="900" b="1" dirty="0">
                <a:latin typeface="Century Gothic" panose="020B0502020202020204" pitchFamily="34" charset="0"/>
              </a:rPr>
              <a:t> automatic </a:t>
            </a:r>
            <a:r>
              <a:rPr lang="he-IL" sz="900" b="1" dirty="0">
                <a:latin typeface="Century Gothic" panose="020B0502020202020204" pitchFamily="34" charset="0"/>
              </a:rPr>
              <a:t>&amp;</a:t>
            </a:r>
            <a:r>
              <a:rPr lang="en-US" sz="900" b="1" dirty="0">
                <a:latin typeface="Century Gothic" panose="020B0502020202020204" pitchFamily="34" charset="0"/>
              </a:rPr>
              <a:t> autonomous </a:t>
            </a:r>
            <a:r>
              <a:rPr lang="en-US" sz="900" dirty="0">
                <a:latin typeface="Century Gothic" panose="020B0502020202020204" pitchFamily="34" charset="0"/>
              </a:rPr>
              <a:t>process</a:t>
            </a:r>
            <a:r>
              <a:rPr lang="en-US" sz="900" b="1" dirty="0">
                <a:latin typeface="Century Gothic" panose="020B0502020202020204" pitchFamily="34" charset="0"/>
              </a:rPr>
              <a:t>. </a:t>
            </a:r>
            <a:r>
              <a:rPr lang="en-US" sz="900" dirty="0">
                <a:latin typeface="Century Gothic" panose="020B0502020202020204" pitchFamily="34" charset="0"/>
              </a:rPr>
              <a:t>It’s the </a:t>
            </a:r>
            <a:r>
              <a:rPr lang="en-US" sz="900" b="1" dirty="0">
                <a:latin typeface="Century Gothic" panose="020B0502020202020204" pitchFamily="34" charset="0"/>
              </a:rPr>
              <a:t>only way </a:t>
            </a:r>
            <a:r>
              <a:rPr lang="en-US" sz="900" dirty="0">
                <a:latin typeface="Century Gothic" panose="020B0502020202020204" pitchFamily="34" charset="0"/>
              </a:rPr>
              <a:t>to meet the challenges of real-time monitoring.</a:t>
            </a:r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 </a:t>
            </a:r>
            <a:endParaRPr lang="x-none" sz="900" dirty="0"/>
          </a:p>
          <a:p>
            <a:pPr marL="171450" indent="-171450">
              <a:spcAft>
                <a:spcPts val="200"/>
              </a:spcAft>
              <a:buBlip>
                <a:blip r:embed="rId3"/>
              </a:buBlip>
            </a:pPr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SOLUTION</a:t>
            </a:r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Leveraging innovative &amp; propriety </a:t>
            </a:r>
            <a:r>
              <a:rPr lang="en-US" sz="900" b="1" dirty="0">
                <a:latin typeface="Century Gothic" panose="020B0502020202020204" pitchFamily="34" charset="0"/>
              </a:rPr>
              <a:t>unsupervised machine learning technologies, </a:t>
            </a:r>
            <a:r>
              <a:rPr lang="en-US" sz="900" dirty="0">
                <a:latin typeface="Century Gothic" panose="020B0502020202020204" pitchFamily="34" charset="0"/>
              </a:rPr>
              <a:t>Oddetect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imitates the way the human brain </a:t>
            </a:r>
            <a:r>
              <a:rPr lang="en-US" sz="900" dirty="0">
                <a:latin typeface="Century Gothic" panose="020B0502020202020204" pitchFamily="34" charset="0"/>
              </a:rPr>
              <a:t>identifies </a:t>
            </a:r>
            <a:r>
              <a:rPr lang="en-US" sz="900" b="1" dirty="0">
                <a:latin typeface="Century Gothic" panose="020B0502020202020204" pitchFamily="34" charset="0"/>
              </a:rPr>
              <a:t>visual</a:t>
            </a:r>
            <a:r>
              <a:rPr lang="en-US" sz="900" dirty="0"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anomalies.</a:t>
            </a:r>
            <a:endParaRPr lang="he-IL" sz="900" b="1" dirty="0">
              <a:latin typeface="Century Gothic" panose="020B0502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First Oddetect automatically analyses historical video, </a:t>
            </a:r>
            <a:r>
              <a:rPr lang="en-US" sz="900" b="1" dirty="0">
                <a:latin typeface="Century Gothic" panose="020B0502020202020204" pitchFamily="34" charset="0"/>
              </a:rPr>
              <a:t>creating a baseline reference routine</a:t>
            </a:r>
            <a:r>
              <a:rPr lang="en-US" sz="900" dirty="0">
                <a:latin typeface="Century Gothic" panose="020B0502020202020204" pitchFamily="34" charset="0"/>
              </a:rPr>
              <a:t> of what is “normal.” The system then </a:t>
            </a:r>
            <a:r>
              <a:rPr lang="en-US" sz="900" b="1" dirty="0">
                <a:latin typeface="Century Gothic" panose="020B0502020202020204" pitchFamily="34" charset="0"/>
              </a:rPr>
              <a:t>compares the live feed</a:t>
            </a:r>
            <a:r>
              <a:rPr lang="en-US" sz="900" dirty="0">
                <a:latin typeface="Century Gothic" panose="020B0502020202020204" pitchFamily="34" charset="0"/>
              </a:rPr>
              <a:t> from cameras to the baseline, </a:t>
            </a:r>
            <a:r>
              <a:rPr lang="en-US" sz="900" b="1" dirty="0">
                <a:latin typeface="Century Gothic" panose="020B0502020202020204" pitchFamily="34" charset="0"/>
              </a:rPr>
              <a:t>autonomously determining </a:t>
            </a:r>
            <a:r>
              <a:rPr lang="en-US" sz="900" dirty="0">
                <a:latin typeface="Century Gothic" panose="020B0502020202020204" pitchFamily="34" charset="0"/>
              </a:rPr>
              <a:t>what is anomalous. Once an incident of interest is identified, </a:t>
            </a:r>
            <a:r>
              <a:rPr lang="en-US" sz="900" b="1" dirty="0">
                <a:latin typeface="Century Gothic" panose="020B0502020202020204" pitchFamily="34" charset="0"/>
              </a:rPr>
              <a:t>alerts are sent in real time</a:t>
            </a:r>
            <a:r>
              <a:rPr lang="en-US" sz="900" dirty="0">
                <a:latin typeface="Century Gothic" panose="020B0502020202020204" pitchFamily="34" charset="0"/>
              </a:rPr>
              <a:t> to the control center personnel allowing them to respond to events in real time. </a:t>
            </a:r>
            <a:endParaRPr lang="x-none" sz="900" dirty="0"/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The system is able </a:t>
            </a:r>
            <a:r>
              <a:rPr lang="en-US" sz="900" b="1" dirty="0">
                <a:latin typeface="Century Gothic" panose="020B0502020202020204" pitchFamily="34" charset="0"/>
              </a:rPr>
              <a:t>to simultaneously analyze thousands of cameras </a:t>
            </a:r>
            <a:r>
              <a:rPr lang="en-US" sz="900" dirty="0">
                <a:latin typeface="Century Gothic" panose="020B0502020202020204" pitchFamily="34" charset="0"/>
              </a:rPr>
              <a:t>allowing it to be effective for </a:t>
            </a:r>
            <a:r>
              <a:rPr lang="en-US" sz="900" b="1" dirty="0">
                <a:latin typeface="Century Gothic" panose="020B0502020202020204" pitchFamily="34" charset="0"/>
              </a:rPr>
              <a:t>multiple use cases </a:t>
            </a:r>
            <a:r>
              <a:rPr lang="en-US" sz="900" dirty="0">
                <a:latin typeface="Century Gothic" panose="020B0502020202020204" pitchFamily="34" charset="0"/>
              </a:rPr>
              <a:t>for cities, critical infrastructure, transportation, traffic control and many others.</a:t>
            </a:r>
          </a:p>
          <a:p>
            <a:pPr>
              <a:spcAft>
                <a:spcPts val="200"/>
              </a:spcAft>
            </a:pP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26ED19-FCDF-4D8E-AE05-C76F8B8F5DE7}"/>
              </a:ext>
            </a:extLst>
          </p:cNvPr>
          <p:cNvSpPr/>
          <p:nvPr/>
        </p:nvSpPr>
        <p:spPr>
          <a:xfrm>
            <a:off x="0" y="2049094"/>
            <a:ext cx="9144000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 Unique Anomaly Detection Video Analytics Solution For Public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B7078C-FBEB-7247-A6ED-26C84D0BB8D8}"/>
              </a:ext>
            </a:extLst>
          </p:cNvPr>
          <p:cNvSpPr/>
          <p:nvPr/>
        </p:nvSpPr>
        <p:spPr>
          <a:xfrm>
            <a:off x="6919184" y="8077380"/>
            <a:ext cx="2058125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THE EXECUTIVE TEAM</a:t>
            </a:r>
            <a:endParaRPr lang="he-IL" sz="1050" b="1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en-US" sz="900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en-US" sz="900" b="1" dirty="0">
                <a:latin typeface="Century Gothic" panose="020B0502020202020204" pitchFamily="34" charset="0"/>
              </a:rPr>
              <a:t>Gil </a:t>
            </a:r>
            <a:r>
              <a:rPr lang="en-US" sz="900" b="1" dirty="0" err="1">
                <a:latin typeface="Century Gothic" panose="020B0502020202020204" pitchFamily="34" charset="0"/>
              </a:rPr>
              <a:t>Kiriaty</a:t>
            </a:r>
            <a:r>
              <a:rPr lang="en-US" sz="900" b="1" dirty="0">
                <a:latin typeface="Century Gothic" panose="020B0502020202020204" pitchFamily="34" charset="0"/>
              </a:rPr>
              <a:t>, Founder &amp; CEO</a:t>
            </a:r>
            <a:endParaRPr lang="en-US" sz="900" dirty="0">
              <a:latin typeface="Century Gothic" panose="020B0502020202020204" pitchFamily="34" charset="0"/>
            </a:endParaRPr>
          </a:p>
          <a:p>
            <a:r>
              <a:rPr lang="en-US" sz="900" dirty="0">
                <a:latin typeface="Century Gothic" panose="020B0502020202020204" pitchFamily="34" charset="0"/>
              </a:rPr>
              <a:t>Formerly the CEO &amp; founder of a number of global security and loss prevention firms, Gil holds more than 20 years of executive leadership experience and deep domain expertise. </a:t>
            </a:r>
            <a:endParaRPr lang="he-IL" sz="900" dirty="0">
              <a:latin typeface="Century Gothic" panose="020B0502020202020204" pitchFamily="34" charset="0"/>
            </a:endParaRPr>
          </a:p>
          <a:p>
            <a:endParaRPr lang="x-none" sz="900" dirty="0"/>
          </a:p>
          <a:p>
            <a:r>
              <a:rPr lang="en-US" sz="900" b="1" dirty="0">
                <a:latin typeface="Century Gothic" panose="020B0502020202020204" pitchFamily="34" charset="0"/>
              </a:rPr>
              <a:t>Levitz </a:t>
            </a:r>
            <a:r>
              <a:rPr lang="en-US" sz="900" b="1" dirty="0" err="1">
                <a:latin typeface="Century Gothic" panose="020B0502020202020204" pitchFamily="34" charset="0"/>
              </a:rPr>
              <a:t>Ofen</a:t>
            </a:r>
            <a:r>
              <a:rPr lang="en-US" sz="900" b="1" dirty="0">
                <a:latin typeface="Century Gothic" panose="020B0502020202020204" pitchFamily="34" charset="0"/>
              </a:rPr>
              <a:t>, VP R&amp;D</a:t>
            </a:r>
            <a:endParaRPr lang="en-US" sz="900" dirty="0">
              <a:latin typeface="Century Gothic" panose="020B0502020202020204" pitchFamily="34" charset="0"/>
            </a:endParaRPr>
          </a:p>
          <a:p>
            <a:r>
              <a:rPr lang="en-US" sz="900" dirty="0">
                <a:latin typeface="Century Gothic" panose="020B0502020202020204" pitchFamily="34" charset="0"/>
              </a:rPr>
              <a:t>An innovator, researcher and R&amp;D manager, Levitz has more than 12 years’ experience managing R&amp;D teams, AI, Deep Learning and image processing. He holds an MA degree in CS and he is a</a:t>
            </a:r>
            <a:r>
              <a:rPr lang="en-US" sz="9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 Major in the Intelligence Corps (reserve duty)</a:t>
            </a:r>
            <a:br>
              <a:rPr lang="he-IL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he-IL" sz="900" dirty="0">
              <a:latin typeface="Century Gothic" panose="020B0502020202020204" pitchFamily="34" charset="0"/>
            </a:endParaRPr>
          </a:p>
          <a:p>
            <a:r>
              <a:rPr lang="en-US" sz="900" b="1" dirty="0">
                <a:latin typeface="Century Gothic" panose="020B0502020202020204" pitchFamily="34" charset="0"/>
              </a:rPr>
              <a:t> </a:t>
            </a:r>
            <a:endParaRPr lang="x-none" sz="900" dirty="0"/>
          </a:p>
          <a:p>
            <a:r>
              <a:rPr lang="en-US" sz="900" b="1" dirty="0">
                <a:latin typeface="Century Gothic" panose="020B0502020202020204" pitchFamily="34" charset="0"/>
              </a:rPr>
              <a:t>Prof. Michael </a:t>
            </a:r>
            <a:r>
              <a:rPr lang="en-US" sz="900" b="1" dirty="0" err="1">
                <a:latin typeface="Century Gothic" panose="020B0502020202020204" pitchFamily="34" charset="0"/>
              </a:rPr>
              <a:t>Werman</a:t>
            </a:r>
            <a:r>
              <a:rPr lang="en-US" sz="900" b="1" dirty="0">
                <a:latin typeface="Century Gothic" panose="020B0502020202020204" pitchFamily="34" charset="0"/>
              </a:rPr>
              <a:t>, </a:t>
            </a:r>
            <a:br>
              <a:rPr lang="en-US" sz="900" b="1" dirty="0">
                <a:latin typeface="Century Gothic" panose="020B0502020202020204" pitchFamily="34" charset="0"/>
              </a:rPr>
            </a:br>
            <a:r>
              <a:rPr lang="en-US" sz="900" b="1" dirty="0">
                <a:latin typeface="Century Gothic" panose="020B0502020202020204" pitchFamily="34" charset="0"/>
              </a:rPr>
              <a:t>Chief Scientific Officer</a:t>
            </a:r>
            <a:r>
              <a:rPr lang="en-US" sz="9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900" dirty="0">
                <a:latin typeface="Century Gothic" panose="020B0502020202020204" pitchFamily="34" charset="0"/>
              </a:rPr>
              <a:t>A global expert in image processing, geometry and graphics, Prof. </a:t>
            </a:r>
            <a:r>
              <a:rPr lang="en-US" sz="900" dirty="0" err="1">
                <a:latin typeface="Century Gothic" panose="020B0502020202020204" pitchFamily="34" charset="0"/>
              </a:rPr>
              <a:t>Werman</a:t>
            </a:r>
            <a:r>
              <a:rPr lang="en-US" sz="900" dirty="0">
                <a:latin typeface="Century Gothic" panose="020B0502020202020204" pitchFamily="34" charset="0"/>
              </a:rPr>
              <a:t> is an accomplished thought leader with more than 100 academic publications.</a:t>
            </a:r>
          </a:p>
          <a:p>
            <a:endParaRPr lang="en-US" sz="900" dirty="0">
              <a:latin typeface="Century Gothic" panose="020B0502020202020204" pitchFamily="34" charset="0"/>
            </a:endParaRPr>
          </a:p>
          <a:p>
            <a:r>
              <a:rPr lang="en-US" sz="900" b="1" dirty="0">
                <a:latin typeface="Century Gothic" panose="020B0502020202020204" pitchFamily="34" charset="0"/>
              </a:rPr>
              <a:t>Jonathan Ben-</a:t>
            </a:r>
            <a:r>
              <a:rPr lang="en-US" sz="900" b="1" dirty="0" err="1">
                <a:latin typeface="Century Gothic" panose="020B0502020202020204" pitchFamily="34" charset="0"/>
              </a:rPr>
              <a:t>dov</a:t>
            </a:r>
            <a:r>
              <a:rPr lang="en-US" sz="900" b="1" dirty="0">
                <a:latin typeface="Century Gothic" panose="020B0502020202020204" pitchFamily="34" charset="0"/>
              </a:rPr>
              <a:t>,</a:t>
            </a:r>
            <a:r>
              <a:rPr lang="en-US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br>
              <a:rPr lang="en-US" sz="9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900" b="1" dirty="0">
                <a:latin typeface="Century Gothic" panose="020B0502020202020204" pitchFamily="34" charset="0"/>
              </a:rPr>
              <a:t>VP Sales &amp; Marketing</a:t>
            </a:r>
          </a:p>
          <a:p>
            <a:r>
              <a:rPr lang="en-US" sz="900" dirty="0">
                <a:latin typeface="Century Gothic" panose="020B0502020202020204" pitchFamily="34" charset="0"/>
              </a:rPr>
              <a:t>A senior business developer, Jonathan brings over 25 years of experience in software markets &amp; international business development, specializing in HLS. </a:t>
            </a:r>
            <a:endParaRPr lang="x-none" sz="900" dirty="0"/>
          </a:p>
        </p:txBody>
      </p:sp>
      <p:sp>
        <p:nvSpPr>
          <p:cNvPr id="17" name="Google Shape;167;p1">
            <a:extLst>
              <a:ext uri="{FF2B5EF4-FFF2-40B4-BE49-F238E27FC236}">
                <a16:creationId xmlns:a16="http://schemas.microsoft.com/office/drawing/2014/main" id="{952F50FF-4103-0540-8903-1A132101E505}"/>
              </a:ext>
            </a:extLst>
          </p:cNvPr>
          <p:cNvSpPr txBox="1"/>
          <p:nvPr/>
        </p:nvSpPr>
        <p:spPr>
          <a:xfrm>
            <a:off x="0" y="1356285"/>
            <a:ext cx="9144000" cy="90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ts val="6300"/>
              </a:lnSpc>
            </a:pPr>
            <a:r>
              <a:rPr lang="en-US" sz="4400" b="1" dirty="0">
                <a:solidFill>
                  <a:schemeClr val="lt1"/>
                </a:solidFill>
                <a:latin typeface="TITILLIUM WEBBLACK" pitchFamily="2" charset="77"/>
                <a:ea typeface="Avenir"/>
                <a:cs typeface="Avenir"/>
                <a:sym typeface="Avenir"/>
              </a:rPr>
              <a:t>REAL TIME VIDEO MONITORING</a:t>
            </a:r>
            <a:endParaRPr lang="en-US" sz="4400" b="1" dirty="0">
              <a:latin typeface="TITILLIUM WEBBLACK" pitchFamily="2" charset="77"/>
            </a:endParaRPr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33B17C9D-1F98-A542-8D1C-A2880D6A66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553"/>
          <a:stretch/>
        </p:blipFill>
        <p:spPr>
          <a:xfrm>
            <a:off x="3759322" y="223628"/>
            <a:ext cx="1290049" cy="116681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3FA6D5A-E552-334B-AA33-ACFD05CB4E21}"/>
              </a:ext>
            </a:extLst>
          </p:cNvPr>
          <p:cNvSpPr/>
          <p:nvPr/>
        </p:nvSpPr>
        <p:spPr>
          <a:xfrm>
            <a:off x="359406" y="10525916"/>
            <a:ext cx="5944657" cy="265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200"/>
              </a:spcAft>
              <a:buBlip>
                <a:blip r:embed="rId3"/>
              </a:buBlip>
            </a:pPr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GO TO MARKET</a:t>
            </a:r>
            <a:endParaRPr lang="x-none" sz="1050" dirty="0">
              <a:solidFill>
                <a:srgbClr val="FF0000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Targeting the </a:t>
            </a:r>
            <a:r>
              <a:rPr lang="en-US" sz="900" b="1" dirty="0">
                <a:latin typeface="Century Gothic" panose="020B0502020202020204" pitchFamily="34" charset="0"/>
              </a:rPr>
              <a:t>B2B market </a:t>
            </a:r>
            <a:r>
              <a:rPr lang="en-US" sz="900" dirty="0">
                <a:latin typeface="Century Gothic" panose="020B0502020202020204" pitchFamily="34" charset="0"/>
              </a:rPr>
              <a:t>via systems integrators and, in some cases, directly with end users. 	</a:t>
            </a:r>
            <a:endParaRPr lang="x-none" sz="900" dirty="0"/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Oddetect has established a </a:t>
            </a:r>
            <a:r>
              <a:rPr lang="en-US" sz="900" b="1" dirty="0">
                <a:latin typeface="Century Gothic" panose="020B0502020202020204" pitchFamily="34" charset="0"/>
              </a:rPr>
              <a:t>significant network of contacts and re-sellers </a:t>
            </a:r>
            <a:r>
              <a:rPr lang="en-US" sz="900" dirty="0">
                <a:latin typeface="Century Gothic" panose="020B0502020202020204" pitchFamily="34" charset="0"/>
              </a:rPr>
              <a:t>in LATAM, the EU and APAC including Elbit, Mer, Thales, NEC, Mitie, </a:t>
            </a:r>
            <a:r>
              <a:rPr lang="en-US" sz="900" dirty="0" err="1">
                <a:latin typeface="Century Gothic" panose="020B0502020202020204" pitchFamily="34" charset="0"/>
              </a:rPr>
              <a:t>TotalPlay</a:t>
            </a:r>
            <a:r>
              <a:rPr lang="en-US" sz="900" dirty="0">
                <a:latin typeface="Century Gothic" panose="020B0502020202020204" pitchFamily="34" charset="0"/>
              </a:rPr>
              <a:t>, </a:t>
            </a:r>
            <a:r>
              <a:rPr lang="en-US" sz="900" dirty="0" err="1">
                <a:latin typeface="Century Gothic" panose="020B0502020202020204" pitchFamily="34" charset="0"/>
              </a:rPr>
              <a:t>Telmex</a:t>
            </a:r>
            <a:r>
              <a:rPr lang="en-US" sz="900" dirty="0">
                <a:latin typeface="Century Gothic" panose="020B0502020202020204" pitchFamily="34" charset="0"/>
              </a:rPr>
              <a:t> amongst others as well as a number of end users. Together we are targeting smart cities, industrial, commercial, and transportation facilities, with several projects in the approval stage. We have also started a testing process  with camera manufactures for a </a:t>
            </a:r>
            <a:r>
              <a:rPr lang="en-US" sz="900" b="1" dirty="0">
                <a:latin typeface="Century Gothic" panose="020B0502020202020204" pitchFamily="34" charset="0"/>
              </a:rPr>
              <a:t>camera imbedded solution via OEM</a:t>
            </a:r>
            <a:r>
              <a:rPr lang="en-US" sz="9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200"/>
              </a:spcAft>
            </a:pPr>
            <a:endParaRPr lang="en-US" sz="900" dirty="0">
              <a:latin typeface="Century Gothic" panose="020B0502020202020204" pitchFamily="34" charset="0"/>
            </a:endParaRPr>
          </a:p>
          <a:p>
            <a:pPr>
              <a:spcAft>
                <a:spcPts val="200"/>
              </a:spcAft>
            </a:pPr>
            <a:endParaRPr lang="en-US" sz="900" dirty="0">
              <a:latin typeface="Century Gothic" panose="020B0502020202020204" pitchFamily="34" charset="0"/>
            </a:endParaRPr>
          </a:p>
          <a:p>
            <a:pPr marL="171450" indent="-171450">
              <a:spcAft>
                <a:spcPts val="200"/>
              </a:spcAft>
              <a:buBlip>
                <a:blip r:embed="rId3"/>
              </a:buBlip>
            </a:pPr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REVENUE MODEL</a:t>
            </a:r>
            <a:endParaRPr lang="x-none" sz="1050" b="1" dirty="0">
              <a:solidFill>
                <a:srgbClr val="FF0000"/>
              </a:solidFill>
            </a:endParaRPr>
          </a:p>
          <a:p>
            <a:pPr marL="171450" indent="-171450">
              <a:spcAft>
                <a:spcPts val="200"/>
              </a:spcAft>
              <a:buBlip>
                <a:blip r:embed="rId2"/>
              </a:buBlip>
            </a:pPr>
            <a:r>
              <a:rPr lang="en-US" sz="900" b="1" dirty="0">
                <a:latin typeface="Century Gothic" panose="020B0502020202020204" pitchFamily="34" charset="0"/>
              </a:rPr>
              <a:t>1</a:t>
            </a:r>
            <a:r>
              <a:rPr lang="en-US" sz="900" b="1" baseline="30000" dirty="0">
                <a:latin typeface="Century Gothic" panose="020B0502020202020204" pitchFamily="34" charset="0"/>
              </a:rPr>
              <a:t>st</a:t>
            </a:r>
            <a:r>
              <a:rPr lang="en-US" sz="900" b="1" dirty="0">
                <a:latin typeface="Century Gothic" panose="020B0502020202020204" pitchFamily="34" charset="0"/>
              </a:rPr>
              <a:t> stage: </a:t>
            </a:r>
            <a:r>
              <a:rPr lang="en-US" sz="900" dirty="0">
                <a:latin typeface="Century Gothic" panose="020B0502020202020204" pitchFamily="34" charset="0"/>
              </a:rPr>
              <a:t>perpetual license + technical support.</a:t>
            </a:r>
            <a:endParaRPr lang="x-none" sz="900" dirty="0"/>
          </a:p>
          <a:p>
            <a:pPr marL="171450" indent="-171450">
              <a:spcAft>
                <a:spcPts val="200"/>
              </a:spcAft>
              <a:buBlip>
                <a:blip r:embed="rId2"/>
              </a:buBlip>
            </a:pPr>
            <a:r>
              <a:rPr lang="en-US" sz="900" b="1" dirty="0">
                <a:latin typeface="Century Gothic" panose="020B0502020202020204" pitchFamily="34" charset="0"/>
              </a:rPr>
              <a:t>2</a:t>
            </a:r>
            <a:r>
              <a:rPr lang="en-US" sz="900" b="1" baseline="30000" dirty="0">
                <a:latin typeface="Century Gothic" panose="020B0502020202020204" pitchFamily="34" charset="0"/>
              </a:rPr>
              <a:t>nd</a:t>
            </a:r>
            <a:r>
              <a:rPr lang="en-US" sz="900" b="1" dirty="0">
                <a:latin typeface="Century Gothic" panose="020B0502020202020204" pitchFamily="34" charset="0"/>
              </a:rPr>
              <a:t> stage: </a:t>
            </a:r>
            <a:r>
              <a:rPr lang="en-US" sz="900" dirty="0">
                <a:latin typeface="Century Gothic" panose="020B0502020202020204" pitchFamily="34" charset="0"/>
              </a:rPr>
              <a:t>software as a service (as recurring revenue)</a:t>
            </a:r>
          </a:p>
          <a:p>
            <a:pPr marL="171450" indent="-171450">
              <a:spcAft>
                <a:spcPts val="200"/>
              </a:spcAft>
              <a:buBlip>
                <a:blip r:embed="rId2"/>
              </a:buBlip>
            </a:pPr>
            <a:r>
              <a:rPr lang="en-US" sz="900" b="1" dirty="0">
                <a:latin typeface="Century Gothic" panose="020B0502020202020204" pitchFamily="34" charset="0"/>
              </a:rPr>
              <a:t>OEM agreement </a:t>
            </a:r>
            <a:r>
              <a:rPr lang="en-US" sz="900" dirty="0">
                <a:latin typeface="Century Gothic" panose="020B0502020202020204" pitchFamily="34" charset="0"/>
              </a:rPr>
              <a:t>with cameras manufacturers (testing starting with Canon &amp; Hanwha)</a:t>
            </a:r>
            <a:endParaRPr lang="x-none" sz="900" dirty="0"/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 </a:t>
            </a:r>
          </a:p>
          <a:p>
            <a:pPr marL="171450" indent="-171450">
              <a:spcAft>
                <a:spcPts val="200"/>
              </a:spcAft>
              <a:buBlip>
                <a:blip r:embed="rId3"/>
              </a:buBlip>
            </a:pPr>
            <a:r>
              <a:rPr lang="en-US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RECENT MILESTONES</a:t>
            </a:r>
            <a:endParaRPr lang="x-none" sz="1050" dirty="0">
              <a:solidFill>
                <a:srgbClr val="FF0000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900" dirty="0">
                <a:latin typeface="Century Gothic" panose="020B0502020202020204" pitchFamily="34" charset="0"/>
              </a:rPr>
              <a:t>A deployment at the command &amp; control center of </a:t>
            </a:r>
            <a:r>
              <a:rPr lang="en-US" sz="900" b="1" dirty="0">
                <a:latin typeface="Century Gothic" panose="020B0502020202020204" pitchFamily="34" charset="0"/>
              </a:rPr>
              <a:t>the municipality of Jerusalem.</a:t>
            </a:r>
            <a:endParaRPr lang="x-none" sz="9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3ACE43-881E-3748-BE7A-5091F673C796}"/>
              </a:ext>
            </a:extLst>
          </p:cNvPr>
          <p:cNvGrpSpPr/>
          <p:nvPr/>
        </p:nvGrpSpPr>
        <p:grpSpPr>
          <a:xfrm>
            <a:off x="442453" y="8094763"/>
            <a:ext cx="5861610" cy="2286770"/>
            <a:chOff x="442453" y="8152630"/>
            <a:chExt cx="5861610" cy="22867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1163EE9-14F3-1D41-A1F8-DBFEBB0B9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2" t="14754" b="2010"/>
            <a:stretch/>
          </p:blipFill>
          <p:spPr>
            <a:xfrm>
              <a:off x="442453" y="8152630"/>
              <a:ext cx="5861610" cy="228677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7D1271-4BAF-8941-AC74-04DDBF01CD26}"/>
                </a:ext>
              </a:extLst>
            </p:cNvPr>
            <p:cNvSpPr/>
            <p:nvPr/>
          </p:nvSpPr>
          <p:spPr>
            <a:xfrm>
              <a:off x="516243" y="9166930"/>
              <a:ext cx="1137298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  <a:spcAft>
                  <a:spcPts val="80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SYSTEM FLOWCHART</a:t>
              </a: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8EF0D612-7214-8744-8E9C-20BF14CC5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1" y="8985724"/>
              <a:ext cx="135242" cy="135242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9FA085-C457-194F-96E9-E8721CE7D527}"/>
              </a:ext>
            </a:extLst>
          </p:cNvPr>
          <p:cNvCxnSpPr/>
          <p:nvPr/>
        </p:nvCxnSpPr>
        <p:spPr>
          <a:xfrm>
            <a:off x="6752492" y="8026376"/>
            <a:ext cx="239150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 picture containing shape&#10;&#10;Description automatically generated">
            <a:extLst>
              <a:ext uri="{FF2B5EF4-FFF2-40B4-BE49-F238E27FC236}">
                <a16:creationId xmlns:a16="http://schemas.microsoft.com/office/drawing/2014/main" id="{A21BF40C-F629-6C44-9EA7-1E1D79D583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11" y="5780692"/>
            <a:ext cx="228391" cy="191103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46D3F7CA-5356-8A42-89A2-8E83C37856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11" y="3737137"/>
            <a:ext cx="228391" cy="180078"/>
          </a:xfrm>
          <a:prstGeom prst="rect">
            <a:avLst/>
          </a:prstGeom>
        </p:spPr>
      </p:pic>
      <p:pic>
        <p:nvPicPr>
          <p:cNvPr id="39" name="Picture 38" descr="A picture containing icon&#10;&#10;Description automatically generated">
            <a:extLst>
              <a:ext uri="{FF2B5EF4-FFF2-40B4-BE49-F238E27FC236}">
                <a16:creationId xmlns:a16="http://schemas.microsoft.com/office/drawing/2014/main" id="{922EAAE4-1DF9-104A-AE98-C6B8CBC6C3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49" y="4721089"/>
            <a:ext cx="170847" cy="223416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C647AF3E-2297-014B-9BBA-FD140F95D4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66" y="6516903"/>
            <a:ext cx="206831" cy="26978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C103DA5-AB67-8A45-82D5-6A2EBF205A55}"/>
              </a:ext>
            </a:extLst>
          </p:cNvPr>
          <p:cNvSpPr/>
          <p:nvPr/>
        </p:nvSpPr>
        <p:spPr>
          <a:xfrm>
            <a:off x="1990224" y="13388898"/>
            <a:ext cx="44197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Gil </a:t>
            </a:r>
            <a:r>
              <a:rPr lang="en-US" sz="9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Kiriaty</a:t>
            </a:r>
            <a: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, CEO</a:t>
            </a:r>
            <a:r>
              <a:rPr lang="he-IL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</a:t>
            </a:r>
            <a:r>
              <a:rPr lang="en-US" sz="9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Gil@oddetect.com</a:t>
            </a:r>
            <a:r>
              <a:rPr lang="he-IL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</a:t>
            </a:r>
            <a: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+972 (0)</a:t>
            </a:r>
            <a:r>
              <a:rPr lang="x-none" sz="900">
                <a:solidFill>
                  <a:schemeClr val="bg1"/>
                </a:solidFill>
              </a:rPr>
              <a:t>54-624</a:t>
            </a:r>
            <a: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x-none" sz="900">
                <a:solidFill>
                  <a:schemeClr val="bg1"/>
                </a:solidFill>
              </a:rPr>
              <a:t>0096</a:t>
            </a:r>
            <a:endParaRPr lang="en-US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BB9A78-27D3-B843-9B67-993D2AFDD788}"/>
              </a:ext>
            </a:extLst>
          </p:cNvPr>
          <p:cNvSpPr txBox="1"/>
          <p:nvPr/>
        </p:nvSpPr>
        <p:spPr>
          <a:xfrm>
            <a:off x="7138963" y="13361086"/>
            <a:ext cx="1611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www.oddetect.com</a:t>
            </a: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1DCCE3-05B5-584D-9238-1F4DFE13E6FD}"/>
              </a:ext>
            </a:extLst>
          </p:cNvPr>
          <p:cNvSpPr/>
          <p:nvPr/>
        </p:nvSpPr>
        <p:spPr>
          <a:xfrm>
            <a:off x="420139" y="13384613"/>
            <a:ext cx="8411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CONTACT</a:t>
            </a:r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9" name="Picture 4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749130-D6B9-324F-A7C6-8BC908579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06" y="13453295"/>
            <a:ext cx="112235" cy="116552"/>
          </a:xfrm>
          <a:prstGeom prst="rect">
            <a:avLst/>
          </a:prstGeom>
        </p:spPr>
      </p:pic>
      <p:pic>
        <p:nvPicPr>
          <p:cNvPr id="51" name="Picture 50" descr="Shape, square&#10;&#10;Description automatically generated">
            <a:extLst>
              <a:ext uri="{FF2B5EF4-FFF2-40B4-BE49-F238E27FC236}">
                <a16:creationId xmlns:a16="http://schemas.microsoft.com/office/drawing/2014/main" id="{9013FBB5-97BB-3547-BCB7-BCB33D264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22" y="13458957"/>
            <a:ext cx="90714" cy="90714"/>
          </a:xfrm>
          <a:prstGeom prst="rect">
            <a:avLst/>
          </a:prstGeom>
        </p:spPr>
      </p:pic>
      <p:pic>
        <p:nvPicPr>
          <p:cNvPr id="52" name="Picture 51" descr="Shape, square&#10;&#10;Description automatically generated">
            <a:extLst>
              <a:ext uri="{FF2B5EF4-FFF2-40B4-BE49-F238E27FC236}">
                <a16:creationId xmlns:a16="http://schemas.microsoft.com/office/drawing/2014/main" id="{04D9A8B4-A770-4140-B437-E8A85B512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51" y="13458957"/>
            <a:ext cx="90714" cy="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5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3859</TotalTime>
  <Words>820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TITILLIUM WEBBLACK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Galit</dc:creator>
  <cp:lastModifiedBy>Jonathan Ben Dov</cp:lastModifiedBy>
  <cp:revision>136</cp:revision>
  <dcterms:created xsi:type="dcterms:W3CDTF">2016-06-14T06:55:08Z</dcterms:created>
  <dcterms:modified xsi:type="dcterms:W3CDTF">2022-06-21T10:56:52Z</dcterms:modified>
</cp:coreProperties>
</file>