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9"/>
  </p:notesMasterIdLst>
  <p:sldIdLst>
    <p:sldId id="279" r:id="rId2"/>
    <p:sldId id="283" r:id="rId3"/>
    <p:sldId id="284" r:id="rId4"/>
    <p:sldId id="286" r:id="rId5"/>
    <p:sldId id="301" r:id="rId6"/>
    <p:sldId id="303" r:id="rId7"/>
    <p:sldId id="300" r:id="rId8"/>
    <p:sldId id="294" r:id="rId9"/>
    <p:sldId id="264" r:id="rId10"/>
    <p:sldId id="265" r:id="rId11"/>
    <p:sldId id="298" r:id="rId12"/>
    <p:sldId id="296" r:id="rId13"/>
    <p:sldId id="290" r:id="rId14"/>
    <p:sldId id="297" r:id="rId15"/>
    <p:sldId id="268" r:id="rId16"/>
    <p:sldId id="270" r:id="rId17"/>
    <p:sldId id="277" r:id="rId18"/>
  </p:sldIdLst>
  <p:sldSz cx="12192000" cy="6858000"/>
  <p:notesSz cx="7104063" cy="10234613"/>
  <p:embeddedFontLst>
    <p:embeddedFont>
      <p:font typeface="DM Sans Medium" panose="020B0604020202020204" charset="0"/>
      <p:regular r:id="rId20"/>
      <p:italic r:id="rId21"/>
    </p:embeddedFont>
    <p:embeddedFont>
      <p:font typeface="Calibri" panose="020F0502020204030204" pitchFamily="34" charset="0"/>
      <p:regular r:id="rId22"/>
      <p:bold r:id="rId23"/>
      <p:italic r:id="rId24"/>
      <p:boldItalic r:id="rId25"/>
    </p:embeddedFont>
    <p:embeddedFont>
      <p:font typeface="DM Sans" panose="020B060402020202020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9FF"/>
    <a:srgbClr val="0147BF"/>
    <a:srgbClr val="0762FF"/>
    <a:srgbClr val="E0EEFF"/>
    <a:srgbClr val="F9F5F0"/>
    <a:srgbClr val="DFEEFF"/>
    <a:srgbClr val="1C2284"/>
    <a:srgbClr val="FE717D"/>
    <a:srgbClr val="0554DC"/>
    <a:srgbClr val="FCC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ADB14-98BC-4D15-9D55-CBD603AC4A35}" v="1" dt="2023-06-24T16:34:08.6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2743" autoAdjust="0"/>
  </p:normalViewPr>
  <p:slideViewPr>
    <p:cSldViewPr snapToGrid="0">
      <p:cViewPr varScale="1">
        <p:scale>
          <a:sx n="79" d="100"/>
          <a:sy n="79" d="100"/>
        </p:scale>
        <p:origin x="33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0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ES" dirty="0"/>
          </a:p>
        </p:txBody>
      </p:sp>
      <p:sp>
        <p:nvSpPr>
          <p:cNvPr id="3" name="Marcador de fecha 2"/>
          <p:cNvSpPr>
            <a:spLocks noGrp="1"/>
          </p:cNvSpPr>
          <p:nvPr>
            <p:ph type="dt" idx="1"/>
          </p:nvPr>
        </p:nvSpPr>
        <p:spPr>
          <a:xfrm>
            <a:off x="4023993" y="0"/>
            <a:ext cx="3078427" cy="513508"/>
          </a:xfrm>
          <a:prstGeom prst="rect">
            <a:avLst/>
          </a:prstGeom>
        </p:spPr>
        <p:txBody>
          <a:bodyPr vert="horz" lIns="99075" tIns="49538" rIns="99075" bIns="49538" rtlCol="0"/>
          <a:lstStyle>
            <a:lvl1pPr algn="r">
              <a:defRPr sz="1300"/>
            </a:lvl1pPr>
          </a:lstStyle>
          <a:p>
            <a:fld id="{F55FC381-AB40-4EC6-8A4A-405A6D373632}" type="datetimeFigureOut">
              <a:rPr lang="es-ES" smtClean="0"/>
              <a:t>23/08/2023</a:t>
            </a:fld>
            <a:endParaRPr lang="es-ES" dirty="0"/>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s-ES"/>
          </a:p>
        </p:txBody>
      </p:sp>
      <p:sp>
        <p:nvSpPr>
          <p:cNvPr id="5" name="Marcador de notas 4"/>
          <p:cNvSpPr>
            <a:spLocks noGrp="1"/>
          </p:cNvSpPr>
          <p:nvPr>
            <p:ph type="body" sz="quarter" idx="3"/>
          </p:nvPr>
        </p:nvSpPr>
        <p:spPr>
          <a:xfrm>
            <a:off x="710407" y="4925408"/>
            <a:ext cx="5683250" cy="4029879"/>
          </a:xfrm>
          <a:prstGeom prst="rect">
            <a:avLst/>
          </a:prstGeom>
        </p:spPr>
        <p:txBody>
          <a:bodyPr vert="horz" lIns="99075" tIns="49538" rIns="99075" bIns="49538"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ES" dirty="0"/>
          </a:p>
        </p:txBody>
      </p:sp>
      <p:sp>
        <p:nvSpPr>
          <p:cNvPr id="7" name="Marcador de número de diapositiva 6"/>
          <p:cNvSpPr>
            <a:spLocks noGrp="1"/>
          </p:cNvSpPr>
          <p:nvPr>
            <p:ph type="sldNum" sz="quarter" idx="5"/>
          </p:nvPr>
        </p:nvSpPr>
        <p:spPr>
          <a:xfrm>
            <a:off x="4023993" y="9721107"/>
            <a:ext cx="3078427" cy="513507"/>
          </a:xfrm>
          <a:prstGeom prst="rect">
            <a:avLst/>
          </a:prstGeom>
        </p:spPr>
        <p:txBody>
          <a:bodyPr vert="horz" lIns="99075" tIns="49538" rIns="99075" bIns="49538" rtlCol="0" anchor="b"/>
          <a:lstStyle>
            <a:lvl1pPr algn="r">
              <a:defRPr sz="1300"/>
            </a:lvl1pPr>
          </a:lstStyle>
          <a:p>
            <a:fld id="{9B68B3EA-F904-4BBD-8F44-C6927242AE7F}" type="slidenum">
              <a:rPr lang="es-ES" smtClean="0"/>
              <a:t>‹Nº›</a:t>
            </a:fld>
            <a:endParaRPr lang="es-ES" dirty="0"/>
          </a:p>
        </p:txBody>
      </p:sp>
    </p:spTree>
    <p:extLst>
      <p:ext uri="{BB962C8B-B14F-4D97-AF65-F5344CB8AC3E}">
        <p14:creationId xmlns:p14="http://schemas.microsoft.com/office/powerpoint/2010/main" val="218291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ED55C4-B55D-45DF-A6BB-B8727BD73164}" type="slidenum">
              <a:rPr lang="en-US" smtClean="0"/>
              <a:t>2</a:t>
            </a:fld>
            <a:endParaRPr lang="en-US"/>
          </a:p>
        </p:txBody>
      </p:sp>
    </p:spTree>
    <p:extLst>
      <p:ext uri="{BB962C8B-B14F-4D97-AF65-F5344CB8AC3E}">
        <p14:creationId xmlns:p14="http://schemas.microsoft.com/office/powerpoint/2010/main" val="426702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16</a:t>
            </a:fld>
            <a:endParaRPr lang="es-ES" dirty="0"/>
          </a:p>
        </p:txBody>
      </p:sp>
    </p:spTree>
    <p:extLst>
      <p:ext uri="{BB962C8B-B14F-4D97-AF65-F5344CB8AC3E}">
        <p14:creationId xmlns:p14="http://schemas.microsoft.com/office/powerpoint/2010/main" val="350849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17</a:t>
            </a:fld>
            <a:endParaRPr lang="es-ES" dirty="0"/>
          </a:p>
        </p:txBody>
      </p:sp>
    </p:spTree>
    <p:extLst>
      <p:ext uri="{BB962C8B-B14F-4D97-AF65-F5344CB8AC3E}">
        <p14:creationId xmlns:p14="http://schemas.microsoft.com/office/powerpoint/2010/main" val="344805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5</a:t>
            </a:fld>
            <a:endParaRPr lang="es-ES" dirty="0"/>
          </a:p>
        </p:txBody>
      </p:sp>
    </p:spTree>
    <p:extLst>
      <p:ext uri="{BB962C8B-B14F-4D97-AF65-F5344CB8AC3E}">
        <p14:creationId xmlns:p14="http://schemas.microsoft.com/office/powerpoint/2010/main" val="201879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6</a:t>
            </a:fld>
            <a:endParaRPr lang="es-ES" dirty="0"/>
          </a:p>
        </p:txBody>
      </p:sp>
    </p:spTree>
    <p:extLst>
      <p:ext uri="{BB962C8B-B14F-4D97-AF65-F5344CB8AC3E}">
        <p14:creationId xmlns:p14="http://schemas.microsoft.com/office/powerpoint/2010/main" val="250844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7</a:t>
            </a:fld>
            <a:endParaRPr lang="es-ES" dirty="0"/>
          </a:p>
        </p:txBody>
      </p:sp>
    </p:spTree>
    <p:extLst>
      <p:ext uri="{BB962C8B-B14F-4D97-AF65-F5344CB8AC3E}">
        <p14:creationId xmlns:p14="http://schemas.microsoft.com/office/powerpoint/2010/main" val="233764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8</a:t>
            </a:fld>
            <a:endParaRPr lang="es-ES" dirty="0"/>
          </a:p>
        </p:txBody>
      </p:sp>
    </p:spTree>
    <p:extLst>
      <p:ext uri="{BB962C8B-B14F-4D97-AF65-F5344CB8AC3E}">
        <p14:creationId xmlns:p14="http://schemas.microsoft.com/office/powerpoint/2010/main" val="399490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12</a:t>
            </a:fld>
            <a:endParaRPr lang="es-ES" dirty="0"/>
          </a:p>
        </p:txBody>
      </p:sp>
    </p:spTree>
    <p:extLst>
      <p:ext uri="{BB962C8B-B14F-4D97-AF65-F5344CB8AC3E}">
        <p14:creationId xmlns:p14="http://schemas.microsoft.com/office/powerpoint/2010/main" val="221473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13</a:t>
            </a:fld>
            <a:endParaRPr lang="es-ES" dirty="0"/>
          </a:p>
        </p:txBody>
      </p:sp>
    </p:spTree>
    <p:extLst>
      <p:ext uri="{BB962C8B-B14F-4D97-AF65-F5344CB8AC3E}">
        <p14:creationId xmlns:p14="http://schemas.microsoft.com/office/powerpoint/2010/main" val="147565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14</a:t>
            </a:fld>
            <a:endParaRPr lang="es-ES" dirty="0"/>
          </a:p>
        </p:txBody>
      </p:sp>
    </p:spTree>
    <p:extLst>
      <p:ext uri="{BB962C8B-B14F-4D97-AF65-F5344CB8AC3E}">
        <p14:creationId xmlns:p14="http://schemas.microsoft.com/office/powerpoint/2010/main" val="204868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68B3EA-F904-4BBD-8F44-C6927242AE7F}" type="slidenum">
              <a:rPr lang="es-ES" smtClean="0"/>
              <a:t>15</a:t>
            </a:fld>
            <a:endParaRPr lang="es-ES" dirty="0"/>
          </a:p>
        </p:txBody>
      </p:sp>
    </p:spTree>
    <p:extLst>
      <p:ext uri="{BB962C8B-B14F-4D97-AF65-F5344CB8AC3E}">
        <p14:creationId xmlns:p14="http://schemas.microsoft.com/office/powerpoint/2010/main" val="339180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0DA03-B167-4212-575C-070D0CBD3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A7256093-48E5-4757-D8EC-FD3259ED3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1E5B6B26-966D-B684-CABC-D65FBE780245}"/>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5" name="Footer Placeholder 4">
            <a:extLst>
              <a:ext uri="{FF2B5EF4-FFF2-40B4-BE49-F238E27FC236}">
                <a16:creationId xmlns:a16="http://schemas.microsoft.com/office/drawing/2014/main" xmlns="" id="{0172E7FF-D807-D358-ED23-6855F87D7EA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81B84CD-5375-F507-BE45-86C2017110C8}"/>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264349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A775B-598D-159B-3B73-A15621BE358C}"/>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E8E185C-C9FF-1D4B-1B0A-8D2320B52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0715020-A16A-0F7A-6CC7-5B60C45A0FBB}"/>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5" name="Footer Placeholder 4">
            <a:extLst>
              <a:ext uri="{FF2B5EF4-FFF2-40B4-BE49-F238E27FC236}">
                <a16:creationId xmlns:a16="http://schemas.microsoft.com/office/drawing/2014/main" xmlns="" id="{8CFE97C3-3173-33AB-F00C-FE707D96C09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19EB276-87F5-4EEB-0E25-6BDE61D44990}"/>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80307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D2C027-0FAC-2B4E-63EF-86E2F48F50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FABDDAF-FBA6-6B3D-F35C-0BDD8B7CF0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DC4788B-DF4E-8A81-2ABE-2E58C3470E0D}"/>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5" name="Footer Placeholder 4">
            <a:extLst>
              <a:ext uri="{FF2B5EF4-FFF2-40B4-BE49-F238E27FC236}">
                <a16:creationId xmlns:a16="http://schemas.microsoft.com/office/drawing/2014/main" xmlns="" id="{188329C8-F732-B52B-920F-D9F85D941D4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6673B80-0546-982B-651C-84411D53E6E4}"/>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210165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BFF18-A2FA-5DD9-E075-22E4FBBCDB1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817B2B0-CC30-A8FB-E030-5A2CA99B5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AA926CE0-491D-2B54-65A1-D0F5AB6F6845}"/>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5" name="Footer Placeholder 4">
            <a:extLst>
              <a:ext uri="{FF2B5EF4-FFF2-40B4-BE49-F238E27FC236}">
                <a16:creationId xmlns:a16="http://schemas.microsoft.com/office/drawing/2014/main" xmlns="" id="{6C3A4B2F-6241-FC24-C27E-630541634DC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587D2B2-93FC-1AC2-BEE5-406529DA25AE}"/>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34156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D0A98-FAD2-1AC6-5219-3C587287B1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6D8200E8-CCEB-70CB-44E3-0EF392809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A0B7D26-C763-0EA2-C556-63132E4E15DD}"/>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5" name="Footer Placeholder 4">
            <a:extLst>
              <a:ext uri="{FF2B5EF4-FFF2-40B4-BE49-F238E27FC236}">
                <a16:creationId xmlns:a16="http://schemas.microsoft.com/office/drawing/2014/main" xmlns="" id="{6F6EE9D9-EAA2-75E1-980F-50384D18E16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B819D2A-DA30-0E12-283F-FC138FA72BFD}"/>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390252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E1953-11CB-79FD-8B15-9CE113CFFD3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A2EB10D-452B-B9B5-2A6F-DC79D23C88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969F6925-3787-6103-9DB8-85FD39DF8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02E206A-596B-D3F9-FD90-0364888120B2}"/>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6" name="Footer Placeholder 5">
            <a:extLst>
              <a:ext uri="{FF2B5EF4-FFF2-40B4-BE49-F238E27FC236}">
                <a16:creationId xmlns:a16="http://schemas.microsoft.com/office/drawing/2014/main" xmlns="" id="{49E827B9-8D6B-53C2-3C41-7D811E18C2C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23E26CB-0CA0-1E30-54FF-84D3EFC49630}"/>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187339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9DF83-9EB2-F51A-1A03-7268104C2846}"/>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0A3B0C84-4C3B-2C80-BEE0-90B0DB408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D7B4B4-9C65-EB75-B682-05CE77DA9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E04E4FEA-614C-7A8D-192D-507A7874C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F08531-B9AB-1FE6-1825-446F28F4F3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A6A2AE64-966E-3768-971B-C516B76596A6}"/>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8" name="Footer Placeholder 7">
            <a:extLst>
              <a:ext uri="{FF2B5EF4-FFF2-40B4-BE49-F238E27FC236}">
                <a16:creationId xmlns:a16="http://schemas.microsoft.com/office/drawing/2014/main" xmlns="" id="{65500E1C-136C-3130-AB43-E590F6F466F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6EC5D928-AA55-36B8-E817-29A02B2F27B4}"/>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150880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43DC3-971F-E11E-ABDE-C54E6E18A8B0}"/>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F58582D7-CAC2-5D4E-9D28-52D20CAB7D10}"/>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4" name="Footer Placeholder 3">
            <a:extLst>
              <a:ext uri="{FF2B5EF4-FFF2-40B4-BE49-F238E27FC236}">
                <a16:creationId xmlns:a16="http://schemas.microsoft.com/office/drawing/2014/main" xmlns="" id="{7852A690-AAFE-288A-8E6D-4C39DC9794C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3580B510-F245-C047-9D90-8D5AE3CBA734}"/>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30111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7564EAA-FE0A-B520-076A-6FAC566F5BDF}"/>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3" name="Footer Placeholder 2">
            <a:extLst>
              <a:ext uri="{FF2B5EF4-FFF2-40B4-BE49-F238E27FC236}">
                <a16:creationId xmlns:a16="http://schemas.microsoft.com/office/drawing/2014/main" xmlns="" id="{75E89EEF-3C57-6722-D471-709B7DBD202E}"/>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97216FE5-21BC-429F-2770-8281ECE4FDBC}"/>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82867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BCEBF-2B91-79C9-E620-DC93CE713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1B1F6F6A-4E28-2021-B9B9-5D3FFB79A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B579366A-3BB3-E49A-8A40-6320E7ECC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E4938A-E2B0-7F77-4578-101F5C9B3DA4}"/>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6" name="Footer Placeholder 5">
            <a:extLst>
              <a:ext uri="{FF2B5EF4-FFF2-40B4-BE49-F238E27FC236}">
                <a16:creationId xmlns:a16="http://schemas.microsoft.com/office/drawing/2014/main" xmlns="" id="{F7789EC8-5032-33E7-D45C-359D2E899F1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1D39319-ED0D-1853-1B86-1DF4E3A73543}"/>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365866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21A1E-8B40-57D7-57D3-62243C330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D1109005-90A8-3AFC-0C82-C30362CB7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7D7FEFCD-80D6-475C-4925-47C20C6E6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0C7FD7-D465-3776-8E67-D55470071244}"/>
              </a:ext>
            </a:extLst>
          </p:cNvPr>
          <p:cNvSpPr>
            <a:spLocks noGrp="1"/>
          </p:cNvSpPr>
          <p:nvPr>
            <p:ph type="dt" sz="half" idx="10"/>
          </p:nvPr>
        </p:nvSpPr>
        <p:spPr/>
        <p:txBody>
          <a:bodyPr/>
          <a:lstStyle/>
          <a:p>
            <a:fld id="{2386B361-BA64-EC43-9195-ABD31F4E6818}" type="datetimeFigureOut">
              <a:rPr lang="x-none" smtClean="0"/>
              <a:t>23-Aug-23</a:t>
            </a:fld>
            <a:endParaRPr lang="x-none"/>
          </a:p>
        </p:txBody>
      </p:sp>
      <p:sp>
        <p:nvSpPr>
          <p:cNvPr id="6" name="Footer Placeholder 5">
            <a:extLst>
              <a:ext uri="{FF2B5EF4-FFF2-40B4-BE49-F238E27FC236}">
                <a16:creationId xmlns:a16="http://schemas.microsoft.com/office/drawing/2014/main" xmlns="" id="{0CF297B5-E3B6-E894-4BD1-2A3BBC8035D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6CD0CE6E-0B3B-E00D-42C9-C82A6BA90A70}"/>
              </a:ext>
            </a:extLst>
          </p:cNvPr>
          <p:cNvSpPr>
            <a:spLocks noGrp="1"/>
          </p:cNvSpPr>
          <p:nvPr>
            <p:ph type="sldNum" sz="quarter" idx="12"/>
          </p:nvPr>
        </p:nvSpPr>
        <p:spPr/>
        <p:txBody>
          <a:bodyPr/>
          <a:lstStyle/>
          <a:p>
            <a:fld id="{67F0F00D-32D4-6A44-BA6A-06ADEE02B361}" type="slidenum">
              <a:rPr lang="x-none" smtClean="0"/>
              <a:t>‹Nº›</a:t>
            </a:fld>
            <a:endParaRPr lang="x-none"/>
          </a:p>
        </p:txBody>
      </p:sp>
    </p:spTree>
    <p:extLst>
      <p:ext uri="{BB962C8B-B14F-4D97-AF65-F5344CB8AC3E}">
        <p14:creationId xmlns:p14="http://schemas.microsoft.com/office/powerpoint/2010/main" val="353002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B12E56-0A4E-9F31-84D6-82CA70CAC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F06F3A8-2167-9751-6E2F-D1BBED735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091EC01-BD06-3CD8-2A68-517D6FA24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6B361-BA64-EC43-9195-ABD31F4E6818}" type="datetimeFigureOut">
              <a:rPr lang="x-none" smtClean="0"/>
              <a:t>23-Aug-23</a:t>
            </a:fld>
            <a:endParaRPr lang="x-none"/>
          </a:p>
        </p:txBody>
      </p:sp>
      <p:sp>
        <p:nvSpPr>
          <p:cNvPr id="5" name="Footer Placeholder 4">
            <a:extLst>
              <a:ext uri="{FF2B5EF4-FFF2-40B4-BE49-F238E27FC236}">
                <a16:creationId xmlns:a16="http://schemas.microsoft.com/office/drawing/2014/main" xmlns="" id="{320CA14A-8C5A-19E4-8304-A27B57D5C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CBE62F6A-F897-174C-BF0C-2B915D452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0F00D-32D4-6A44-BA6A-06ADEE02B361}" type="slidenum">
              <a:rPr lang="x-none" smtClean="0"/>
              <a:t>‹Nº›</a:t>
            </a:fld>
            <a:endParaRPr lang="x-none"/>
          </a:p>
        </p:txBody>
      </p:sp>
      <p:sp>
        <p:nvSpPr>
          <p:cNvPr id="7" name="Rectangle 6">
            <a:extLst>
              <a:ext uri="{FF2B5EF4-FFF2-40B4-BE49-F238E27FC236}">
                <a16:creationId xmlns:a16="http://schemas.microsoft.com/office/drawing/2014/main" xmlns="" id="{ADD8B1DA-869C-0981-9DAB-1C614D1C79E8}"/>
              </a:ext>
            </a:extLst>
          </p:cNvPr>
          <p:cNvSpPr/>
          <p:nvPr userDrawn="1"/>
        </p:nvSpPr>
        <p:spPr>
          <a:xfrm>
            <a:off x="0" y="0"/>
            <a:ext cx="12192000" cy="6858000"/>
          </a:xfrm>
          <a:prstGeom prst="rect">
            <a:avLst/>
          </a:prstGeom>
          <a:solidFill>
            <a:srgbClr val="DF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154911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alendly.com/esteban-ribot-reuniones" TargetMode="External"/><Relationship Id="rId4" Type="http://schemas.openxmlformats.org/officeDocument/2006/relationships/hyperlink" Target="mailto:Esteban.ribot@symplum.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18.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30.sv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linkedin.com/in/guyalexanderreid" TargetMode="External"/><Relationship Id="rId13" Type="http://schemas.openxmlformats.org/officeDocument/2006/relationships/hyperlink" Target="https://www.linkedin.com/in/esteban-ribot-39472/" TargetMode="External"/><Relationship Id="rId3" Type="http://schemas.openxmlformats.org/officeDocument/2006/relationships/image" Target="../media/image3.png"/><Relationship Id="rId7" Type="http://schemas.openxmlformats.org/officeDocument/2006/relationships/hyperlink" Target="https://linkedin.com/in/guyalexanderreid" TargetMode="External"/><Relationship Id="rId12" Type="http://schemas.openxmlformats.org/officeDocument/2006/relationships/hyperlink" Target="https://www.linkedin.com/in/ismaeltx" TargetMode="External"/><Relationship Id="rId2" Type="http://schemas.openxmlformats.org/officeDocument/2006/relationships/notesSlide" Target="../notesSlides/notesSlide9.xml"/><Relationship Id="rId16" Type="http://schemas.openxmlformats.org/officeDocument/2006/relationships/image" Target="../media/image37.jpg"/><Relationship Id="rId1" Type="http://schemas.openxmlformats.org/officeDocument/2006/relationships/slideLayout" Target="../slideLayouts/slideLayout1.xml"/><Relationship Id="rId6" Type="http://schemas.openxmlformats.org/officeDocument/2006/relationships/image" Target="../media/image44.svg"/><Relationship Id="rId11" Type="http://schemas.openxmlformats.org/officeDocument/2006/relationships/hyperlink" Target="https://www.linkedin.com/in/Ismaeltx" TargetMode="External"/><Relationship Id="rId5" Type="http://schemas.openxmlformats.org/officeDocument/2006/relationships/image" Target="../media/image34.png"/><Relationship Id="rId15" Type="http://schemas.openxmlformats.org/officeDocument/2006/relationships/image" Target="../media/image36.png"/><Relationship Id="rId10" Type="http://schemas.openxmlformats.org/officeDocument/2006/relationships/image" Target="../media/image46.svg"/><Relationship Id="rId4" Type="http://schemas.openxmlformats.org/officeDocument/2006/relationships/image" Target="../media/image33.png"/><Relationship Id="rId9" Type="http://schemas.openxmlformats.org/officeDocument/2006/relationships/image" Target="../media/image35.png"/><Relationship Id="rId14" Type="http://schemas.openxmlformats.org/officeDocument/2006/relationships/hyperlink" Target="https://www.linkedin.com/in/esteban-ribot-39472"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52.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54.svg"/></Relationships>
</file>

<file path=ppt/slides/_rels/slide17.xml.rels><?xml version="1.0" encoding="UTF-8" standalone="yes"?>
<Relationships xmlns="http://schemas.openxmlformats.org/package/2006/relationships"><Relationship Id="rId8" Type="http://schemas.openxmlformats.org/officeDocument/2006/relationships/hyperlink" Target="https://calendly.com/esteban-ribot-reuniones" TargetMode="External"/><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43.png"/><Relationship Id="rId4" Type="http://schemas.openxmlformats.org/officeDocument/2006/relationships/image" Target="../media/image58.sv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hyperlink" Target="http://flickr.com/photos/cameliatwu/3788449917"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15ACBE09-A727-2F27-E757-965D49D156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35339" y="-1"/>
            <a:ext cx="7056661" cy="5460999"/>
          </a:xfrm>
          <a:prstGeom prst="rect">
            <a:avLst/>
          </a:prstGeom>
        </p:spPr>
      </p:pic>
      <p:sp>
        <p:nvSpPr>
          <p:cNvPr id="10" name="Rectangle 9">
            <a:extLst>
              <a:ext uri="{FF2B5EF4-FFF2-40B4-BE49-F238E27FC236}">
                <a16:creationId xmlns:a16="http://schemas.microsoft.com/office/drawing/2014/main" xmlns="" id="{2A44B62E-83FE-A18B-75FB-926FA94C8EE0}"/>
              </a:ext>
            </a:extLst>
          </p:cNvPr>
          <p:cNvSpPr/>
          <p:nvPr/>
        </p:nvSpPr>
        <p:spPr>
          <a:xfrm>
            <a:off x="0" y="0"/>
            <a:ext cx="12192000" cy="6858000"/>
          </a:xfrm>
          <a:prstGeom prst="rect">
            <a:avLst/>
          </a:prstGeom>
          <a:gradFill flip="none" rotWithShape="1">
            <a:gsLst>
              <a:gs pos="47000">
                <a:srgbClr val="0762FF"/>
              </a:gs>
              <a:gs pos="100000">
                <a:srgbClr val="0147B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11">
            <a:extLst>
              <a:ext uri="{FF2B5EF4-FFF2-40B4-BE49-F238E27FC236}">
                <a16:creationId xmlns:a16="http://schemas.microsoft.com/office/drawing/2014/main" xmlns="" id="{BA543D0F-137A-74ED-DF6E-9ACDD8D646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1053" y="810502"/>
            <a:ext cx="1520540" cy="1557713"/>
          </a:xfrm>
          <a:prstGeom prst="rect">
            <a:avLst/>
          </a:prstGeom>
        </p:spPr>
      </p:pic>
      <p:sp>
        <p:nvSpPr>
          <p:cNvPr id="18" name="TextBox 17">
            <a:extLst>
              <a:ext uri="{FF2B5EF4-FFF2-40B4-BE49-F238E27FC236}">
                <a16:creationId xmlns:a16="http://schemas.microsoft.com/office/drawing/2014/main" xmlns="" id="{5D387FD6-D67F-44C6-0505-A64CDEEACF5E}"/>
              </a:ext>
            </a:extLst>
          </p:cNvPr>
          <p:cNvSpPr txBox="1"/>
          <p:nvPr/>
        </p:nvSpPr>
        <p:spPr>
          <a:xfrm>
            <a:off x="1074009" y="2712658"/>
            <a:ext cx="3794630" cy="923330"/>
          </a:xfrm>
          <a:prstGeom prst="rect">
            <a:avLst/>
          </a:prstGeom>
          <a:noFill/>
        </p:spPr>
        <p:txBody>
          <a:bodyPr wrap="none" rtlCol="0">
            <a:spAutoFit/>
          </a:bodyPr>
          <a:lstStyle/>
          <a:p>
            <a:pPr algn="ctr"/>
            <a:r>
              <a:rPr lang="x-none" sz="5400" b="1" spc="300" dirty="0">
                <a:solidFill>
                  <a:schemeClr val="bg1"/>
                </a:solidFill>
                <a:latin typeface="DM Sans" pitchFamily="2" charset="77"/>
                <a:ea typeface="Euclid Circular A SemiBold" panose="020B0504000000000000" pitchFamily="34" charset="77"/>
              </a:rPr>
              <a:t>SYMPLUM</a:t>
            </a:r>
          </a:p>
        </p:txBody>
      </p:sp>
      <p:sp>
        <p:nvSpPr>
          <p:cNvPr id="25" name="Rectangle 24">
            <a:extLst>
              <a:ext uri="{FF2B5EF4-FFF2-40B4-BE49-F238E27FC236}">
                <a16:creationId xmlns:a16="http://schemas.microsoft.com/office/drawing/2014/main" xmlns="" id="{7889F376-8F07-7BD1-8CFB-71D13A039C7F}"/>
              </a:ext>
            </a:extLst>
          </p:cNvPr>
          <p:cNvSpPr/>
          <p:nvPr/>
        </p:nvSpPr>
        <p:spPr>
          <a:xfrm>
            <a:off x="0" y="4637736"/>
            <a:ext cx="12192000" cy="2220264"/>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TextBox 26">
            <a:extLst>
              <a:ext uri="{FF2B5EF4-FFF2-40B4-BE49-F238E27FC236}">
                <a16:creationId xmlns:a16="http://schemas.microsoft.com/office/drawing/2014/main" xmlns="" id="{72D7AAFB-E3C2-0B48-6492-2A5BA51D01CE}"/>
              </a:ext>
            </a:extLst>
          </p:cNvPr>
          <p:cNvSpPr txBox="1"/>
          <p:nvPr/>
        </p:nvSpPr>
        <p:spPr>
          <a:xfrm>
            <a:off x="497660" y="3587534"/>
            <a:ext cx="5182553" cy="785793"/>
          </a:xfrm>
          <a:prstGeom prst="rect">
            <a:avLst/>
          </a:prstGeom>
          <a:noFill/>
        </p:spPr>
        <p:txBody>
          <a:bodyPr wrap="square" rtlCol="0">
            <a:spAutoFit/>
          </a:bodyPr>
          <a:lstStyle/>
          <a:p>
            <a:pPr algn="ctr">
              <a:lnSpc>
                <a:spcPct val="130000"/>
              </a:lnSpc>
            </a:pPr>
            <a:r>
              <a:rPr lang="en-GB" sz="1800" b="1" dirty="0">
                <a:solidFill>
                  <a:schemeClr val="bg1"/>
                </a:solidFill>
                <a:latin typeface="DM Sans" pitchFamily="2" charset="77"/>
                <a:cs typeface="Calibri" panose="020F0502020204030204" pitchFamily="34" charset="0"/>
              </a:rPr>
              <a:t>Insurance Claims Self-Service Marketplace on your mobile, secured by Blockchain​</a:t>
            </a:r>
          </a:p>
        </p:txBody>
      </p:sp>
      <p:sp>
        <p:nvSpPr>
          <p:cNvPr id="29" name="TextBox 28">
            <a:extLst>
              <a:ext uri="{FF2B5EF4-FFF2-40B4-BE49-F238E27FC236}">
                <a16:creationId xmlns:a16="http://schemas.microsoft.com/office/drawing/2014/main" xmlns="" id="{BBFAE3EC-F92A-DC22-619A-ADE3A116FDEA}"/>
              </a:ext>
            </a:extLst>
          </p:cNvPr>
          <p:cNvSpPr txBox="1"/>
          <p:nvPr/>
        </p:nvSpPr>
        <p:spPr>
          <a:xfrm>
            <a:off x="7530678" y="1340975"/>
            <a:ext cx="3567366" cy="1172629"/>
          </a:xfrm>
          <a:prstGeom prst="rect">
            <a:avLst/>
          </a:prstGeom>
          <a:noFill/>
        </p:spPr>
        <p:txBody>
          <a:bodyPr wrap="square" rtlCol="0">
            <a:spAutoFit/>
          </a:bodyPr>
          <a:lstStyle/>
          <a:p>
            <a:pPr algn="ctr">
              <a:lnSpc>
                <a:spcPct val="130000"/>
              </a:lnSpc>
            </a:pPr>
            <a:r>
              <a:rPr lang="en-GB" b="1" dirty="0">
                <a:solidFill>
                  <a:schemeClr val="bg1"/>
                </a:solidFill>
                <a:latin typeface="DM Sans" pitchFamily="2" charset="77"/>
                <a:cs typeface="Calibri" panose="020F0502020204030204" pitchFamily="34" charset="0"/>
              </a:rPr>
              <a:t>A US entity, looking for </a:t>
            </a:r>
            <a:r>
              <a:rPr lang="en-GB" b="1" dirty="0" smtClean="0">
                <a:solidFill>
                  <a:schemeClr val="bg1"/>
                </a:solidFill>
                <a:latin typeface="DM Sans" pitchFamily="2" charset="77"/>
                <a:cs typeface="Calibri" panose="020F0502020204030204" pitchFamily="34" charset="0"/>
              </a:rPr>
              <a:t>€500k </a:t>
            </a:r>
            <a:r>
              <a:rPr lang="en-GB" b="1" dirty="0">
                <a:solidFill>
                  <a:schemeClr val="bg1"/>
                </a:solidFill>
                <a:latin typeface="DM Sans" pitchFamily="2" charset="77"/>
                <a:cs typeface="Calibri" panose="020F0502020204030204" pitchFamily="34" charset="0"/>
              </a:rPr>
              <a:t>funding to address a Global TAM of $1.5Tr</a:t>
            </a:r>
          </a:p>
        </p:txBody>
      </p:sp>
      <p:sp>
        <p:nvSpPr>
          <p:cNvPr id="2" name="Rectangle 1">
            <a:extLst>
              <a:ext uri="{FF2B5EF4-FFF2-40B4-BE49-F238E27FC236}">
                <a16:creationId xmlns:a16="http://schemas.microsoft.com/office/drawing/2014/main" xmlns="" id="{6E59FF50-A6B7-4C7F-B4C7-67FE21347A71}"/>
              </a:ext>
            </a:extLst>
          </p:cNvPr>
          <p:cNvSpPr/>
          <p:nvPr/>
        </p:nvSpPr>
        <p:spPr>
          <a:xfrm>
            <a:off x="11633200" y="-1"/>
            <a:ext cx="558800" cy="6857999"/>
          </a:xfrm>
          <a:prstGeom prst="rect">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28">
            <a:extLst>
              <a:ext uri="{FF2B5EF4-FFF2-40B4-BE49-F238E27FC236}">
                <a16:creationId xmlns:a16="http://schemas.microsoft.com/office/drawing/2014/main" xmlns="" id="{BBFAE3EC-F92A-DC22-619A-ADE3A116FDEA}"/>
              </a:ext>
            </a:extLst>
          </p:cNvPr>
          <p:cNvSpPr txBox="1"/>
          <p:nvPr/>
        </p:nvSpPr>
        <p:spPr>
          <a:xfrm>
            <a:off x="3391972" y="4778994"/>
            <a:ext cx="6323527" cy="2012859"/>
          </a:xfrm>
          <a:prstGeom prst="rect">
            <a:avLst/>
          </a:prstGeom>
          <a:noFill/>
        </p:spPr>
        <p:txBody>
          <a:bodyPr wrap="square" rtlCol="0">
            <a:spAutoFit/>
          </a:bodyPr>
          <a:lstStyle/>
          <a:p>
            <a:pPr algn="ctr">
              <a:lnSpc>
                <a:spcPct val="130000"/>
              </a:lnSpc>
            </a:pPr>
            <a:r>
              <a:rPr lang="en-GB" sz="1600" b="1" dirty="0">
                <a:solidFill>
                  <a:schemeClr val="bg1"/>
                </a:solidFill>
                <a:latin typeface="DM Sans" pitchFamily="2" charset="77"/>
                <a:cs typeface="Calibri" panose="020F0502020204030204" pitchFamily="34" charset="0"/>
              </a:rPr>
              <a:t>Symplum Technologies Holding LLC (Delaware)</a:t>
            </a:r>
            <a:br>
              <a:rPr lang="en-GB" sz="1600" b="1" dirty="0">
                <a:solidFill>
                  <a:schemeClr val="bg1"/>
                </a:solidFill>
                <a:latin typeface="DM Sans" pitchFamily="2" charset="77"/>
                <a:cs typeface="Calibri" panose="020F0502020204030204" pitchFamily="34" charset="0"/>
              </a:rPr>
            </a:br>
            <a:r>
              <a:rPr lang="en-GB" sz="1600" b="1" dirty="0">
                <a:solidFill>
                  <a:schemeClr val="bg1"/>
                </a:solidFill>
                <a:latin typeface="DM Sans" pitchFamily="2" charset="77"/>
                <a:cs typeface="Calibri" panose="020F0502020204030204" pitchFamily="34" charset="0"/>
              </a:rPr>
              <a:t>Esteban Ribot</a:t>
            </a:r>
            <a:br>
              <a:rPr lang="en-GB" sz="1600" b="1" dirty="0">
                <a:solidFill>
                  <a:schemeClr val="bg1"/>
                </a:solidFill>
                <a:latin typeface="DM Sans" pitchFamily="2" charset="77"/>
                <a:cs typeface="Calibri" panose="020F0502020204030204" pitchFamily="34" charset="0"/>
              </a:rPr>
            </a:br>
            <a:r>
              <a:rPr lang="en-GB" sz="1600" b="1" dirty="0">
                <a:solidFill>
                  <a:schemeClr val="bg1"/>
                </a:solidFill>
                <a:latin typeface="DM Sans" pitchFamily="2" charset="77"/>
                <a:cs typeface="Calibri" panose="020F0502020204030204" pitchFamily="34" charset="0"/>
              </a:rPr>
              <a:t> Founder &amp; CEO</a:t>
            </a:r>
          </a:p>
          <a:p>
            <a:pPr algn="ctr">
              <a:lnSpc>
                <a:spcPct val="130000"/>
              </a:lnSpc>
            </a:pPr>
            <a:r>
              <a:rPr lang="en-GB" sz="1600" b="1" dirty="0">
                <a:latin typeface="DM Sans" pitchFamily="2" charset="77"/>
                <a:cs typeface="Calibri" panose="020F0502020204030204" pitchFamily="34" charset="0"/>
                <a:hlinkClick r:id="rId4"/>
              </a:rPr>
              <a:t>esteban.ribot@symplum.com</a:t>
            </a:r>
            <a:endParaRPr lang="en-GB" sz="1600" b="1" dirty="0">
              <a:latin typeface="DM Sans" pitchFamily="2" charset="77"/>
              <a:cs typeface="Calibri" panose="020F0502020204030204" pitchFamily="34" charset="0"/>
            </a:endParaRPr>
          </a:p>
          <a:p>
            <a:pPr algn="ctr">
              <a:lnSpc>
                <a:spcPct val="130000"/>
              </a:lnSpc>
            </a:pPr>
            <a:r>
              <a:rPr lang="en-GB" sz="1600" b="1" dirty="0">
                <a:solidFill>
                  <a:schemeClr val="bg1"/>
                </a:solidFill>
                <a:latin typeface="DM Sans" pitchFamily="2" charset="77"/>
                <a:cs typeface="Calibri" panose="020F0502020204030204" pitchFamily="34" charset="0"/>
              </a:rPr>
              <a:t>+34 616 647 790 (WhatsApp)</a:t>
            </a:r>
          </a:p>
          <a:p>
            <a:pPr algn="ctr">
              <a:lnSpc>
                <a:spcPct val="130000"/>
              </a:lnSpc>
            </a:pPr>
            <a:r>
              <a:rPr lang="en-GB" sz="1600" b="1" dirty="0">
                <a:solidFill>
                  <a:schemeClr val="bg1"/>
                </a:solidFill>
                <a:latin typeface="DM Sans" pitchFamily="2" charset="77"/>
                <a:cs typeface="Calibri" panose="020F0502020204030204" pitchFamily="34" charset="0"/>
                <a:hlinkClick r:id="rId5"/>
              </a:rPr>
              <a:t>https://calendly.com/esteban-ribot-reuniones</a:t>
            </a:r>
            <a:endParaRPr lang="en-GB" sz="1600" b="1" dirty="0">
              <a:solidFill>
                <a:schemeClr val="bg1"/>
              </a:solidFill>
              <a:latin typeface="DM Sans" pitchFamily="2" charset="77"/>
              <a:cs typeface="Calibri" panose="020F0502020204030204" pitchFamily="34" charset="0"/>
            </a:endParaRPr>
          </a:p>
        </p:txBody>
      </p:sp>
    </p:spTree>
    <p:extLst>
      <p:ext uri="{BB962C8B-B14F-4D97-AF65-F5344CB8AC3E}">
        <p14:creationId xmlns:p14="http://schemas.microsoft.com/office/powerpoint/2010/main" val="322106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BECEEA37-FC02-366F-2873-EDF9539B10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9181087" y="852590"/>
            <a:ext cx="3637727" cy="1932552"/>
          </a:xfrm>
          <a:prstGeom prst="rect">
            <a:avLst/>
          </a:prstGeom>
        </p:spPr>
      </p:pic>
      <p:sp>
        <p:nvSpPr>
          <p:cNvPr id="19" name="Rounded Rectangle 18">
            <a:extLst>
              <a:ext uri="{FF2B5EF4-FFF2-40B4-BE49-F238E27FC236}">
                <a16:creationId xmlns:a16="http://schemas.microsoft.com/office/drawing/2014/main" xmlns="" id="{E819D5BC-D83C-F3CF-5BCE-152EBEEE072E}"/>
              </a:ext>
            </a:extLst>
          </p:cNvPr>
          <p:cNvSpPr/>
          <p:nvPr/>
        </p:nvSpPr>
        <p:spPr>
          <a:xfrm>
            <a:off x="8862972" y="1183423"/>
            <a:ext cx="2586710" cy="742950"/>
          </a:xfrm>
          <a:prstGeom prst="roundRect">
            <a:avLst>
              <a:gd name="adj" fmla="val 12052"/>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xmlns="" id="{338C0F49-A0ED-E263-ADF0-372DE2A3BE88}"/>
              </a:ext>
            </a:extLst>
          </p:cNvPr>
          <p:cNvSpPr/>
          <p:nvPr/>
        </p:nvSpPr>
        <p:spPr>
          <a:xfrm>
            <a:off x="4264302" y="1183423"/>
            <a:ext cx="3942438" cy="742950"/>
          </a:xfrm>
          <a:prstGeom prst="roundRect">
            <a:avLst>
              <a:gd name="adj" fmla="val 13590"/>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ounded Rectangle 16">
            <a:extLst>
              <a:ext uri="{FF2B5EF4-FFF2-40B4-BE49-F238E27FC236}">
                <a16:creationId xmlns:a16="http://schemas.microsoft.com/office/drawing/2014/main" xmlns="" id="{865704DE-94A0-BE26-DEAF-44F4003CCF7E}"/>
              </a:ext>
            </a:extLst>
          </p:cNvPr>
          <p:cNvSpPr/>
          <p:nvPr/>
        </p:nvSpPr>
        <p:spPr>
          <a:xfrm>
            <a:off x="885255" y="1183423"/>
            <a:ext cx="2586710" cy="742950"/>
          </a:xfrm>
          <a:prstGeom prst="roundRect">
            <a:avLst>
              <a:gd name="adj" fmla="val 13590"/>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xmlns="" id="{80B51B1E-CD70-AE57-654B-572E73F01244}"/>
              </a:ext>
            </a:extLst>
          </p:cNvPr>
          <p:cNvSpPr txBox="1"/>
          <p:nvPr/>
        </p:nvSpPr>
        <p:spPr>
          <a:xfrm>
            <a:off x="4439136" y="387274"/>
            <a:ext cx="3313728" cy="523220"/>
          </a:xfrm>
          <a:prstGeom prst="rect">
            <a:avLst/>
          </a:prstGeom>
          <a:noFill/>
        </p:spPr>
        <p:txBody>
          <a:bodyPr wrap="none" rtlCol="0">
            <a:spAutoFit/>
          </a:bodyPr>
          <a:lstStyle/>
          <a:p>
            <a:pPr algn="ctr"/>
            <a:r>
              <a:rPr lang="x-none" sz="2800" b="1" spc="300" dirty="0">
                <a:solidFill>
                  <a:srgbClr val="1C2284"/>
                </a:solidFill>
                <a:latin typeface="DM Sans" pitchFamily="2" charset="77"/>
                <a:ea typeface="Euclid Circular A SemiBold" panose="020B0504000000000000" pitchFamily="34" charset="77"/>
              </a:rPr>
              <a:t>GO TO MARKET</a:t>
            </a:r>
          </a:p>
        </p:txBody>
      </p:sp>
      <p:sp>
        <p:nvSpPr>
          <p:cNvPr id="3" name="Rounded Rectangle 2">
            <a:extLst>
              <a:ext uri="{FF2B5EF4-FFF2-40B4-BE49-F238E27FC236}">
                <a16:creationId xmlns:a16="http://schemas.microsoft.com/office/drawing/2014/main" xmlns="" id="{0F9B801E-C225-592E-1C3F-1790B61C9212}"/>
              </a:ext>
            </a:extLst>
          </p:cNvPr>
          <p:cNvSpPr/>
          <p:nvPr/>
        </p:nvSpPr>
        <p:spPr>
          <a:xfrm>
            <a:off x="586855" y="1328737"/>
            <a:ext cx="3157179" cy="4784271"/>
          </a:xfrm>
          <a:prstGeom prst="roundRect">
            <a:avLst>
              <a:gd name="adj" fmla="val 4044"/>
            </a:avLst>
          </a:prstGeom>
          <a:solidFill>
            <a:schemeClr val="bg1"/>
          </a:solidFill>
          <a:ln>
            <a:solidFill>
              <a:srgbClr val="0762FF"/>
            </a:solidFill>
          </a:ln>
          <a:effectLst>
            <a:outerShdw blurRad="135034" dist="47786" dir="5400000" algn="ctr" rotWithShape="0">
              <a:srgbClr val="000000">
                <a:alpha val="1028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ounded Rectangle 4">
            <a:extLst>
              <a:ext uri="{FF2B5EF4-FFF2-40B4-BE49-F238E27FC236}">
                <a16:creationId xmlns:a16="http://schemas.microsoft.com/office/drawing/2014/main" xmlns="" id="{7C60D9FE-5734-D43C-9CD2-1FC7BDE498D5}"/>
              </a:ext>
            </a:extLst>
          </p:cNvPr>
          <p:cNvSpPr/>
          <p:nvPr/>
        </p:nvSpPr>
        <p:spPr>
          <a:xfrm>
            <a:off x="4037952" y="1328736"/>
            <a:ext cx="4410015" cy="4784271"/>
          </a:xfrm>
          <a:prstGeom prst="roundRect">
            <a:avLst>
              <a:gd name="adj" fmla="val 2592"/>
            </a:avLst>
          </a:prstGeom>
          <a:solidFill>
            <a:schemeClr val="bg1"/>
          </a:solidFill>
          <a:ln>
            <a:solidFill>
              <a:srgbClr val="0762FF"/>
            </a:solidFill>
          </a:ln>
          <a:effectLst>
            <a:outerShdw blurRad="135034" dist="47786" dir="5400000" algn="ctr" rotWithShape="0">
              <a:srgbClr val="000000">
                <a:alpha val="1028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ounded Rectangle 5">
            <a:extLst>
              <a:ext uri="{FF2B5EF4-FFF2-40B4-BE49-F238E27FC236}">
                <a16:creationId xmlns:a16="http://schemas.microsoft.com/office/drawing/2014/main" xmlns="" id="{4F7C401A-6485-5941-E4A8-340B20F93EE6}"/>
              </a:ext>
            </a:extLst>
          </p:cNvPr>
          <p:cNvSpPr/>
          <p:nvPr/>
        </p:nvSpPr>
        <p:spPr>
          <a:xfrm>
            <a:off x="8717913" y="1328736"/>
            <a:ext cx="2887232" cy="4784271"/>
          </a:xfrm>
          <a:prstGeom prst="roundRect">
            <a:avLst>
              <a:gd name="adj" fmla="val 4406"/>
            </a:avLst>
          </a:prstGeom>
          <a:solidFill>
            <a:schemeClr val="bg1"/>
          </a:solidFill>
          <a:ln>
            <a:solidFill>
              <a:srgbClr val="0762FF"/>
            </a:solidFill>
          </a:ln>
          <a:effectLst>
            <a:outerShdw blurRad="135034" dist="47786" dir="5400000" algn="ctr" rotWithShape="0">
              <a:srgbClr val="000000">
                <a:alpha val="1028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5B6CF0E2-BE6C-06DE-0497-14883AD44A58}"/>
              </a:ext>
            </a:extLst>
          </p:cNvPr>
          <p:cNvSpPr txBox="1"/>
          <p:nvPr/>
        </p:nvSpPr>
        <p:spPr>
          <a:xfrm>
            <a:off x="1240352" y="2514486"/>
            <a:ext cx="1850185" cy="707886"/>
          </a:xfrm>
          <a:prstGeom prst="rect">
            <a:avLst/>
          </a:prstGeom>
          <a:noFill/>
        </p:spPr>
        <p:txBody>
          <a:bodyPr wrap="none" rtlCol="0">
            <a:spAutoFit/>
          </a:bodyPr>
          <a:lstStyle/>
          <a:p>
            <a:pPr algn="ctr"/>
            <a:r>
              <a:rPr lang="en-US" sz="2000" b="1" dirty="0">
                <a:solidFill>
                  <a:srgbClr val="1C2284"/>
                </a:solidFill>
                <a:latin typeface="DM Sans" pitchFamily="2" charset="77"/>
                <a:ea typeface="Euclid Circular A SemiBold" panose="020B0504000000000000" pitchFamily="34" charset="77"/>
              </a:rPr>
              <a:t>Go To Market</a:t>
            </a:r>
          </a:p>
          <a:p>
            <a:pPr algn="ctr"/>
            <a:r>
              <a:rPr lang="en-US" sz="2000" b="1" dirty="0">
                <a:solidFill>
                  <a:srgbClr val="1C2284"/>
                </a:solidFill>
                <a:latin typeface="DM Sans" pitchFamily="2" charset="77"/>
                <a:ea typeface="Euclid Circular A SemiBold" panose="020B0504000000000000" pitchFamily="34" charset="77"/>
              </a:rPr>
              <a:t>in Spain</a:t>
            </a:r>
          </a:p>
        </p:txBody>
      </p:sp>
      <p:sp>
        <p:nvSpPr>
          <p:cNvPr id="8" name="TextBox 7">
            <a:extLst>
              <a:ext uri="{FF2B5EF4-FFF2-40B4-BE49-F238E27FC236}">
                <a16:creationId xmlns:a16="http://schemas.microsoft.com/office/drawing/2014/main" xmlns="" id="{F2127399-0270-D008-09F2-93C97DDCFD63}"/>
              </a:ext>
            </a:extLst>
          </p:cNvPr>
          <p:cNvSpPr txBox="1"/>
          <p:nvPr/>
        </p:nvSpPr>
        <p:spPr>
          <a:xfrm>
            <a:off x="4604494" y="2421484"/>
            <a:ext cx="3276931" cy="1015663"/>
          </a:xfrm>
          <a:prstGeom prst="rect">
            <a:avLst/>
          </a:prstGeom>
          <a:noFill/>
        </p:spPr>
        <p:txBody>
          <a:bodyPr wrap="square" rtlCol="0">
            <a:spAutoFit/>
          </a:bodyPr>
          <a:lstStyle/>
          <a:p>
            <a:pPr algn="ctr"/>
            <a:r>
              <a:rPr lang="en-US" sz="2000" b="1" dirty="0">
                <a:solidFill>
                  <a:srgbClr val="1C2284"/>
                </a:solidFill>
                <a:latin typeface="DM Sans" pitchFamily="2" charset="77"/>
                <a:ea typeface="Euclid Circular A SemiBold" panose="020B0504000000000000" pitchFamily="34" charset="77"/>
              </a:rPr>
              <a:t>Communications &amp; Advertising helping the Network Effect</a:t>
            </a:r>
          </a:p>
        </p:txBody>
      </p:sp>
      <p:sp>
        <p:nvSpPr>
          <p:cNvPr id="9" name="TextBox 8">
            <a:extLst>
              <a:ext uri="{FF2B5EF4-FFF2-40B4-BE49-F238E27FC236}">
                <a16:creationId xmlns:a16="http://schemas.microsoft.com/office/drawing/2014/main" xmlns="" id="{60E0AE63-D27F-F925-F669-52697130C408}"/>
              </a:ext>
            </a:extLst>
          </p:cNvPr>
          <p:cNvSpPr txBox="1"/>
          <p:nvPr/>
        </p:nvSpPr>
        <p:spPr>
          <a:xfrm>
            <a:off x="9112465" y="2676069"/>
            <a:ext cx="2098129" cy="415498"/>
          </a:xfrm>
          <a:prstGeom prst="rect">
            <a:avLst/>
          </a:prstGeom>
          <a:noFill/>
        </p:spPr>
        <p:txBody>
          <a:bodyPr wrap="square" rtlCol="0">
            <a:spAutoFit/>
          </a:bodyPr>
          <a:lstStyle/>
          <a:p>
            <a:pPr algn="ctr"/>
            <a:r>
              <a:rPr lang="en-US" sz="2000" b="1" dirty="0">
                <a:solidFill>
                  <a:srgbClr val="1C2284"/>
                </a:solidFill>
                <a:latin typeface="DM Sans" pitchFamily="2" charset="77"/>
                <a:ea typeface="Euclid Circular A SemiBold" panose="020B0504000000000000" pitchFamily="34" charset="77"/>
              </a:rPr>
              <a:t>Globalization</a:t>
            </a:r>
          </a:p>
        </p:txBody>
      </p:sp>
      <p:sp>
        <p:nvSpPr>
          <p:cNvPr id="11" name="TextBox 10">
            <a:extLst>
              <a:ext uri="{FF2B5EF4-FFF2-40B4-BE49-F238E27FC236}">
                <a16:creationId xmlns:a16="http://schemas.microsoft.com/office/drawing/2014/main" xmlns="" id="{BDF4E58A-46A4-C476-9812-FD44DCEE8199}"/>
              </a:ext>
            </a:extLst>
          </p:cNvPr>
          <p:cNvSpPr txBox="1"/>
          <p:nvPr/>
        </p:nvSpPr>
        <p:spPr>
          <a:xfrm>
            <a:off x="829779" y="3419598"/>
            <a:ext cx="2671331" cy="230832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1200" dirty="0">
                <a:latin typeface="DM Sans" pitchFamily="2" charset="77"/>
              </a:rPr>
              <a:t>Due the market situation, the teams knowledge and relationships at every level the most effective use of funds is to launch the application in Spain first.</a:t>
            </a:r>
          </a:p>
          <a:p>
            <a:pPr marL="285750" indent="-285750">
              <a:lnSpc>
                <a:spcPct val="120000"/>
              </a:lnSpc>
              <a:buFont typeface="Arial" panose="020B0604020202020204" pitchFamily="34" charset="0"/>
              <a:buChar char="•"/>
            </a:pPr>
            <a:r>
              <a:rPr lang="en-US" sz="1200" dirty="0">
                <a:latin typeface="DM Sans" pitchFamily="2" charset="77"/>
              </a:rPr>
              <a:t>The launch will be gradual, starting with a multi language MVP  until we reach the full application in about a year.</a:t>
            </a:r>
          </a:p>
        </p:txBody>
      </p:sp>
      <p:sp>
        <p:nvSpPr>
          <p:cNvPr id="12" name="TextBox 11">
            <a:extLst>
              <a:ext uri="{FF2B5EF4-FFF2-40B4-BE49-F238E27FC236}">
                <a16:creationId xmlns:a16="http://schemas.microsoft.com/office/drawing/2014/main" xmlns="" id="{2BE232B4-FCCF-F71C-FC32-977D2E392365}"/>
              </a:ext>
            </a:extLst>
          </p:cNvPr>
          <p:cNvSpPr txBox="1"/>
          <p:nvPr/>
        </p:nvSpPr>
        <p:spPr>
          <a:xfrm>
            <a:off x="4395447" y="3522210"/>
            <a:ext cx="3695025" cy="2296911"/>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1200" dirty="0">
                <a:latin typeface="DM Sans" pitchFamily="2" charset="77"/>
              </a:rPr>
              <a:t>Business Promoters (next page) are very interested in our success, our sales team will help their IT integration which will favor the addition of thousands of new users.</a:t>
            </a:r>
          </a:p>
          <a:p>
            <a:pPr marL="285750" indent="-285750">
              <a:lnSpc>
                <a:spcPct val="120000"/>
              </a:lnSpc>
              <a:buFont typeface="Arial" panose="020B0604020202020204" pitchFamily="34" charset="0"/>
              <a:buChar char="•"/>
            </a:pPr>
            <a:r>
              <a:rPr lang="en-US" sz="1200" dirty="0">
                <a:latin typeface="DM Sans" pitchFamily="2" charset="77"/>
              </a:rPr>
              <a:t>A gradual PR investment will help social networks thanks to its use at a private and professional level.</a:t>
            </a:r>
          </a:p>
          <a:p>
            <a:pPr marL="285750" indent="-285750">
              <a:lnSpc>
                <a:spcPct val="120000"/>
              </a:lnSpc>
              <a:buFont typeface="Arial" panose="020B0604020202020204" pitchFamily="34" charset="0"/>
              <a:buChar char="•"/>
            </a:pPr>
            <a:r>
              <a:rPr lang="en-US" sz="1200" dirty="0">
                <a:latin typeface="DM Sans" pitchFamily="2" charset="77"/>
              </a:rPr>
              <a:t>In the future we will have mass advertising campaigns (probably together with the Insurers).</a:t>
            </a:r>
          </a:p>
        </p:txBody>
      </p:sp>
      <p:sp>
        <p:nvSpPr>
          <p:cNvPr id="13" name="TextBox 12">
            <a:extLst>
              <a:ext uri="{FF2B5EF4-FFF2-40B4-BE49-F238E27FC236}">
                <a16:creationId xmlns:a16="http://schemas.microsoft.com/office/drawing/2014/main" xmlns="" id="{F057D93A-03C6-6B38-172E-0CC3339B4DBD}"/>
              </a:ext>
            </a:extLst>
          </p:cNvPr>
          <p:cNvSpPr txBox="1"/>
          <p:nvPr/>
        </p:nvSpPr>
        <p:spPr>
          <a:xfrm>
            <a:off x="9044417" y="3531465"/>
            <a:ext cx="2234225" cy="74571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1200" dirty="0">
                <a:latin typeface="DM Sans" pitchFamily="2" charset="77"/>
              </a:rPr>
              <a:t>The expansion to other countries will develop soon as possible.</a:t>
            </a:r>
          </a:p>
        </p:txBody>
      </p:sp>
      <p:sp>
        <p:nvSpPr>
          <p:cNvPr id="14" name="Rounded Rectangle 13">
            <a:extLst>
              <a:ext uri="{FF2B5EF4-FFF2-40B4-BE49-F238E27FC236}">
                <a16:creationId xmlns:a16="http://schemas.microsoft.com/office/drawing/2014/main" xmlns="" id="{794ED4A8-D843-390F-5074-2C27E542693F}"/>
              </a:ext>
            </a:extLst>
          </p:cNvPr>
          <p:cNvSpPr/>
          <p:nvPr/>
        </p:nvSpPr>
        <p:spPr>
          <a:xfrm>
            <a:off x="1780298" y="1569344"/>
            <a:ext cx="770292" cy="770292"/>
          </a:xfrm>
          <a:prstGeom prst="round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ounded Rectangle 14">
            <a:extLst>
              <a:ext uri="{FF2B5EF4-FFF2-40B4-BE49-F238E27FC236}">
                <a16:creationId xmlns:a16="http://schemas.microsoft.com/office/drawing/2014/main" xmlns="" id="{EFDCB0E0-C967-1687-A86D-3E4224BE3EEF}"/>
              </a:ext>
            </a:extLst>
          </p:cNvPr>
          <p:cNvSpPr/>
          <p:nvPr/>
        </p:nvSpPr>
        <p:spPr>
          <a:xfrm>
            <a:off x="5857813" y="1546484"/>
            <a:ext cx="770292" cy="770292"/>
          </a:xfrm>
          <a:prstGeom prst="round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ounded Rectangle 15">
            <a:extLst>
              <a:ext uri="{FF2B5EF4-FFF2-40B4-BE49-F238E27FC236}">
                <a16:creationId xmlns:a16="http://schemas.microsoft.com/office/drawing/2014/main" xmlns="" id="{DDF74068-19A8-E2AE-66D9-269C1938E727}"/>
              </a:ext>
            </a:extLst>
          </p:cNvPr>
          <p:cNvSpPr/>
          <p:nvPr/>
        </p:nvSpPr>
        <p:spPr>
          <a:xfrm>
            <a:off x="9776383" y="1546484"/>
            <a:ext cx="770292" cy="770292"/>
          </a:xfrm>
          <a:prstGeom prst="round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1" name="Graphic 20">
            <a:extLst>
              <a:ext uri="{FF2B5EF4-FFF2-40B4-BE49-F238E27FC236}">
                <a16:creationId xmlns:a16="http://schemas.microsoft.com/office/drawing/2014/main" xmlns="" id="{3D0B238D-7E08-8200-FDE8-C87A83DA3CE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914489" y="1707482"/>
            <a:ext cx="510803" cy="510803"/>
          </a:xfrm>
          <a:prstGeom prst="rect">
            <a:avLst/>
          </a:prstGeom>
        </p:spPr>
      </p:pic>
      <p:pic>
        <p:nvPicPr>
          <p:cNvPr id="24" name="Graphic 23">
            <a:extLst>
              <a:ext uri="{FF2B5EF4-FFF2-40B4-BE49-F238E27FC236}">
                <a16:creationId xmlns:a16="http://schemas.microsoft.com/office/drawing/2014/main" xmlns="" id="{409D98E9-731D-EBD2-2687-B4BEE27F646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986487" y="1689979"/>
            <a:ext cx="523220" cy="523220"/>
          </a:xfrm>
          <a:prstGeom prst="rect">
            <a:avLst/>
          </a:prstGeom>
        </p:spPr>
      </p:pic>
      <p:pic>
        <p:nvPicPr>
          <p:cNvPr id="28" name="Graphic 27">
            <a:extLst>
              <a:ext uri="{FF2B5EF4-FFF2-40B4-BE49-F238E27FC236}">
                <a16:creationId xmlns:a16="http://schemas.microsoft.com/office/drawing/2014/main" xmlns="" id="{A92F4850-6D90-7C58-80AE-C1CE5D3D501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933634" y="1692842"/>
            <a:ext cx="469167" cy="469167"/>
          </a:xfrm>
          <a:prstGeom prst="rect">
            <a:avLst/>
          </a:prstGeom>
        </p:spPr>
      </p:pic>
    </p:spTree>
    <p:extLst>
      <p:ext uri="{BB962C8B-B14F-4D97-AF65-F5344CB8AC3E}">
        <p14:creationId xmlns:p14="http://schemas.microsoft.com/office/powerpoint/2010/main" val="183408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9973FBF0-5A95-2347-A9C4-DB72516D680A}"/>
              </a:ext>
            </a:extLst>
          </p:cNvPr>
          <p:cNvSpPr/>
          <p:nvPr/>
        </p:nvSpPr>
        <p:spPr>
          <a:xfrm>
            <a:off x="964254" y="1004057"/>
            <a:ext cx="2979077" cy="742950"/>
          </a:xfrm>
          <a:prstGeom prst="roundRect">
            <a:avLst>
              <a:gd name="adj" fmla="val 13590"/>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7" name="Freeform 46">
            <a:extLst>
              <a:ext uri="{FF2B5EF4-FFF2-40B4-BE49-F238E27FC236}">
                <a16:creationId xmlns:a16="http://schemas.microsoft.com/office/drawing/2014/main" xmlns="" id="{9526FB05-8F28-6DB7-ABFF-946855E4A7FD}"/>
              </a:ext>
            </a:extLst>
          </p:cNvPr>
          <p:cNvSpPr/>
          <p:nvPr/>
        </p:nvSpPr>
        <p:spPr>
          <a:xfrm>
            <a:off x="5834413" y="3932686"/>
            <a:ext cx="1487993" cy="370703"/>
          </a:xfrm>
          <a:custGeom>
            <a:avLst/>
            <a:gdLst>
              <a:gd name="connsiteX0" fmla="*/ 0 w 1606378"/>
              <a:gd name="connsiteY0" fmla="*/ 0 h 370703"/>
              <a:gd name="connsiteX1" fmla="*/ 1606378 w 1606378"/>
              <a:gd name="connsiteY1" fmla="*/ 0 h 370703"/>
              <a:gd name="connsiteX2" fmla="*/ 1606378 w 1606378"/>
              <a:gd name="connsiteY2" fmla="*/ 222421 h 370703"/>
              <a:gd name="connsiteX3" fmla="*/ 1606378 w 1606378"/>
              <a:gd name="connsiteY3" fmla="*/ 370703 h 370703"/>
            </a:gdLst>
            <a:ahLst/>
            <a:cxnLst>
              <a:cxn ang="0">
                <a:pos x="connsiteX0" y="connsiteY0"/>
              </a:cxn>
              <a:cxn ang="0">
                <a:pos x="connsiteX1" y="connsiteY1"/>
              </a:cxn>
              <a:cxn ang="0">
                <a:pos x="connsiteX2" y="connsiteY2"/>
              </a:cxn>
              <a:cxn ang="0">
                <a:pos x="connsiteX3" y="connsiteY3"/>
              </a:cxn>
            </a:cxnLst>
            <a:rect l="l" t="t" r="r" b="b"/>
            <a:pathLst>
              <a:path w="1606378" h="370703">
                <a:moveTo>
                  <a:pt x="0" y="0"/>
                </a:moveTo>
                <a:lnTo>
                  <a:pt x="1606378" y="0"/>
                </a:lnTo>
                <a:lnTo>
                  <a:pt x="1606378" y="222421"/>
                </a:lnTo>
                <a:lnTo>
                  <a:pt x="1606378" y="370703"/>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Freeform 47">
            <a:extLst>
              <a:ext uri="{FF2B5EF4-FFF2-40B4-BE49-F238E27FC236}">
                <a16:creationId xmlns:a16="http://schemas.microsoft.com/office/drawing/2014/main" xmlns="" id="{D8C35107-B278-FEEA-DADA-A81FF89A28B0}"/>
              </a:ext>
            </a:extLst>
          </p:cNvPr>
          <p:cNvSpPr/>
          <p:nvPr/>
        </p:nvSpPr>
        <p:spPr>
          <a:xfrm flipH="1">
            <a:off x="8803784" y="3932686"/>
            <a:ext cx="1487993" cy="370703"/>
          </a:xfrm>
          <a:custGeom>
            <a:avLst/>
            <a:gdLst>
              <a:gd name="connsiteX0" fmla="*/ 0 w 1606378"/>
              <a:gd name="connsiteY0" fmla="*/ 0 h 370703"/>
              <a:gd name="connsiteX1" fmla="*/ 1606378 w 1606378"/>
              <a:gd name="connsiteY1" fmla="*/ 0 h 370703"/>
              <a:gd name="connsiteX2" fmla="*/ 1606378 w 1606378"/>
              <a:gd name="connsiteY2" fmla="*/ 222421 h 370703"/>
              <a:gd name="connsiteX3" fmla="*/ 1606378 w 1606378"/>
              <a:gd name="connsiteY3" fmla="*/ 370703 h 370703"/>
            </a:gdLst>
            <a:ahLst/>
            <a:cxnLst>
              <a:cxn ang="0">
                <a:pos x="connsiteX0" y="connsiteY0"/>
              </a:cxn>
              <a:cxn ang="0">
                <a:pos x="connsiteX1" y="connsiteY1"/>
              </a:cxn>
              <a:cxn ang="0">
                <a:pos x="connsiteX2" y="connsiteY2"/>
              </a:cxn>
              <a:cxn ang="0">
                <a:pos x="connsiteX3" y="connsiteY3"/>
              </a:cxn>
            </a:cxnLst>
            <a:rect l="l" t="t" r="r" b="b"/>
            <a:pathLst>
              <a:path w="1606378" h="370703">
                <a:moveTo>
                  <a:pt x="0" y="0"/>
                </a:moveTo>
                <a:lnTo>
                  <a:pt x="1606378" y="0"/>
                </a:lnTo>
                <a:lnTo>
                  <a:pt x="1606378" y="222421"/>
                </a:lnTo>
                <a:lnTo>
                  <a:pt x="1606378" y="370703"/>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Freeform 48">
            <a:extLst>
              <a:ext uri="{FF2B5EF4-FFF2-40B4-BE49-F238E27FC236}">
                <a16:creationId xmlns:a16="http://schemas.microsoft.com/office/drawing/2014/main" xmlns="" id="{653FAD66-08F7-205A-E12F-7C57E7723A34}"/>
              </a:ext>
            </a:extLst>
          </p:cNvPr>
          <p:cNvSpPr/>
          <p:nvPr/>
        </p:nvSpPr>
        <p:spPr>
          <a:xfrm flipV="1">
            <a:off x="5834204" y="5629623"/>
            <a:ext cx="1526557" cy="466042"/>
          </a:xfrm>
          <a:custGeom>
            <a:avLst/>
            <a:gdLst>
              <a:gd name="connsiteX0" fmla="*/ 0 w 1606378"/>
              <a:gd name="connsiteY0" fmla="*/ 0 h 370703"/>
              <a:gd name="connsiteX1" fmla="*/ 1606378 w 1606378"/>
              <a:gd name="connsiteY1" fmla="*/ 0 h 370703"/>
              <a:gd name="connsiteX2" fmla="*/ 1606378 w 1606378"/>
              <a:gd name="connsiteY2" fmla="*/ 222421 h 370703"/>
              <a:gd name="connsiteX3" fmla="*/ 1606378 w 1606378"/>
              <a:gd name="connsiteY3" fmla="*/ 370703 h 370703"/>
            </a:gdLst>
            <a:ahLst/>
            <a:cxnLst>
              <a:cxn ang="0">
                <a:pos x="connsiteX0" y="connsiteY0"/>
              </a:cxn>
              <a:cxn ang="0">
                <a:pos x="connsiteX1" y="connsiteY1"/>
              </a:cxn>
              <a:cxn ang="0">
                <a:pos x="connsiteX2" y="connsiteY2"/>
              </a:cxn>
              <a:cxn ang="0">
                <a:pos x="connsiteX3" y="connsiteY3"/>
              </a:cxn>
            </a:cxnLst>
            <a:rect l="l" t="t" r="r" b="b"/>
            <a:pathLst>
              <a:path w="1606378" h="370703">
                <a:moveTo>
                  <a:pt x="0" y="0"/>
                </a:moveTo>
                <a:lnTo>
                  <a:pt x="1606378" y="0"/>
                </a:lnTo>
                <a:lnTo>
                  <a:pt x="1606378" y="222421"/>
                </a:lnTo>
                <a:lnTo>
                  <a:pt x="1606378" y="370703"/>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Freeform 49">
            <a:extLst>
              <a:ext uri="{FF2B5EF4-FFF2-40B4-BE49-F238E27FC236}">
                <a16:creationId xmlns:a16="http://schemas.microsoft.com/office/drawing/2014/main" xmlns="" id="{190EAD27-E5F9-9C96-7D30-3AFA13DE78FF}"/>
              </a:ext>
            </a:extLst>
          </p:cNvPr>
          <p:cNvSpPr/>
          <p:nvPr/>
        </p:nvSpPr>
        <p:spPr>
          <a:xfrm flipH="1" flipV="1">
            <a:off x="8571726" y="5632886"/>
            <a:ext cx="1742301" cy="466042"/>
          </a:xfrm>
          <a:custGeom>
            <a:avLst/>
            <a:gdLst>
              <a:gd name="connsiteX0" fmla="*/ 0 w 1606378"/>
              <a:gd name="connsiteY0" fmla="*/ 0 h 370703"/>
              <a:gd name="connsiteX1" fmla="*/ 1606378 w 1606378"/>
              <a:gd name="connsiteY1" fmla="*/ 0 h 370703"/>
              <a:gd name="connsiteX2" fmla="*/ 1606378 w 1606378"/>
              <a:gd name="connsiteY2" fmla="*/ 222421 h 370703"/>
              <a:gd name="connsiteX3" fmla="*/ 1606378 w 1606378"/>
              <a:gd name="connsiteY3" fmla="*/ 370703 h 370703"/>
            </a:gdLst>
            <a:ahLst/>
            <a:cxnLst>
              <a:cxn ang="0">
                <a:pos x="connsiteX0" y="connsiteY0"/>
              </a:cxn>
              <a:cxn ang="0">
                <a:pos x="connsiteX1" y="connsiteY1"/>
              </a:cxn>
              <a:cxn ang="0">
                <a:pos x="connsiteX2" y="connsiteY2"/>
              </a:cxn>
              <a:cxn ang="0">
                <a:pos x="connsiteX3" y="connsiteY3"/>
              </a:cxn>
            </a:cxnLst>
            <a:rect l="l" t="t" r="r" b="b"/>
            <a:pathLst>
              <a:path w="1606378" h="370703">
                <a:moveTo>
                  <a:pt x="0" y="0"/>
                </a:moveTo>
                <a:lnTo>
                  <a:pt x="1606378" y="0"/>
                </a:lnTo>
                <a:lnTo>
                  <a:pt x="1606378" y="222421"/>
                </a:lnTo>
                <a:lnTo>
                  <a:pt x="1606378" y="370703"/>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Freeform 45">
            <a:extLst>
              <a:ext uri="{FF2B5EF4-FFF2-40B4-BE49-F238E27FC236}">
                <a16:creationId xmlns:a16="http://schemas.microsoft.com/office/drawing/2014/main" xmlns="" id="{0BA18CAA-28F9-072C-B734-F5CFF318F157}"/>
              </a:ext>
            </a:extLst>
          </p:cNvPr>
          <p:cNvSpPr/>
          <p:nvPr/>
        </p:nvSpPr>
        <p:spPr>
          <a:xfrm flipH="1">
            <a:off x="8528365" y="1976915"/>
            <a:ext cx="1785663" cy="370703"/>
          </a:xfrm>
          <a:custGeom>
            <a:avLst/>
            <a:gdLst>
              <a:gd name="connsiteX0" fmla="*/ 0 w 1606378"/>
              <a:gd name="connsiteY0" fmla="*/ 0 h 370703"/>
              <a:gd name="connsiteX1" fmla="*/ 1606378 w 1606378"/>
              <a:gd name="connsiteY1" fmla="*/ 0 h 370703"/>
              <a:gd name="connsiteX2" fmla="*/ 1606378 w 1606378"/>
              <a:gd name="connsiteY2" fmla="*/ 222421 h 370703"/>
              <a:gd name="connsiteX3" fmla="*/ 1606378 w 1606378"/>
              <a:gd name="connsiteY3" fmla="*/ 370703 h 370703"/>
            </a:gdLst>
            <a:ahLst/>
            <a:cxnLst>
              <a:cxn ang="0">
                <a:pos x="connsiteX0" y="connsiteY0"/>
              </a:cxn>
              <a:cxn ang="0">
                <a:pos x="connsiteX1" y="connsiteY1"/>
              </a:cxn>
              <a:cxn ang="0">
                <a:pos x="connsiteX2" y="connsiteY2"/>
              </a:cxn>
              <a:cxn ang="0">
                <a:pos x="connsiteX3" y="connsiteY3"/>
              </a:cxn>
            </a:cxnLst>
            <a:rect l="l" t="t" r="r" b="b"/>
            <a:pathLst>
              <a:path w="1606378" h="370703">
                <a:moveTo>
                  <a:pt x="0" y="0"/>
                </a:moveTo>
                <a:lnTo>
                  <a:pt x="1606378" y="0"/>
                </a:lnTo>
                <a:lnTo>
                  <a:pt x="1606378" y="222421"/>
                </a:lnTo>
                <a:lnTo>
                  <a:pt x="1606378" y="370703"/>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Freeform 44">
            <a:extLst>
              <a:ext uri="{FF2B5EF4-FFF2-40B4-BE49-F238E27FC236}">
                <a16:creationId xmlns:a16="http://schemas.microsoft.com/office/drawing/2014/main" xmlns="" id="{F8EE568B-98BD-F4D5-8635-F15E91D5DEEE}"/>
              </a:ext>
            </a:extLst>
          </p:cNvPr>
          <p:cNvSpPr/>
          <p:nvPr/>
        </p:nvSpPr>
        <p:spPr>
          <a:xfrm>
            <a:off x="5927381" y="1976915"/>
            <a:ext cx="1487993" cy="370703"/>
          </a:xfrm>
          <a:custGeom>
            <a:avLst/>
            <a:gdLst>
              <a:gd name="connsiteX0" fmla="*/ 0 w 1606378"/>
              <a:gd name="connsiteY0" fmla="*/ 0 h 370703"/>
              <a:gd name="connsiteX1" fmla="*/ 1606378 w 1606378"/>
              <a:gd name="connsiteY1" fmla="*/ 0 h 370703"/>
              <a:gd name="connsiteX2" fmla="*/ 1606378 w 1606378"/>
              <a:gd name="connsiteY2" fmla="*/ 222421 h 370703"/>
              <a:gd name="connsiteX3" fmla="*/ 1606378 w 1606378"/>
              <a:gd name="connsiteY3" fmla="*/ 370703 h 370703"/>
            </a:gdLst>
            <a:ahLst/>
            <a:cxnLst>
              <a:cxn ang="0">
                <a:pos x="connsiteX0" y="connsiteY0"/>
              </a:cxn>
              <a:cxn ang="0">
                <a:pos x="connsiteX1" y="connsiteY1"/>
              </a:cxn>
              <a:cxn ang="0">
                <a:pos x="connsiteX2" y="connsiteY2"/>
              </a:cxn>
              <a:cxn ang="0">
                <a:pos x="connsiteX3" y="connsiteY3"/>
              </a:cxn>
            </a:cxnLst>
            <a:rect l="l" t="t" r="r" b="b"/>
            <a:pathLst>
              <a:path w="1606378" h="370703">
                <a:moveTo>
                  <a:pt x="0" y="0"/>
                </a:moveTo>
                <a:lnTo>
                  <a:pt x="1606378" y="0"/>
                </a:lnTo>
                <a:lnTo>
                  <a:pt x="1606378" y="222421"/>
                </a:lnTo>
                <a:lnTo>
                  <a:pt x="1606378" y="370703"/>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xmlns="" id="{80B51B1E-CD70-AE57-654B-572E73F01244}"/>
              </a:ext>
            </a:extLst>
          </p:cNvPr>
          <p:cNvSpPr txBox="1"/>
          <p:nvPr/>
        </p:nvSpPr>
        <p:spPr>
          <a:xfrm>
            <a:off x="3705762" y="237432"/>
            <a:ext cx="4780475" cy="523220"/>
          </a:xfrm>
          <a:prstGeom prst="rect">
            <a:avLst/>
          </a:prstGeom>
          <a:noFill/>
        </p:spPr>
        <p:txBody>
          <a:bodyPr wrap="none" rtlCol="0">
            <a:spAutoFit/>
          </a:bodyPr>
          <a:lstStyle/>
          <a:p>
            <a:pPr algn="ctr"/>
            <a:r>
              <a:rPr lang="en-US" sz="2800" b="1" spc="300" dirty="0">
                <a:solidFill>
                  <a:srgbClr val="1C2284"/>
                </a:solidFill>
                <a:latin typeface="DM Sans" pitchFamily="2" charset="77"/>
                <a:ea typeface="Euclid Circular A SemiBold" panose="020B0504000000000000" pitchFamily="34" charset="77"/>
              </a:rPr>
              <a:t>THE NETWORK EFFECT</a:t>
            </a:r>
          </a:p>
        </p:txBody>
      </p:sp>
      <p:sp>
        <p:nvSpPr>
          <p:cNvPr id="4" name="Marcador de contenido 2">
            <a:extLst>
              <a:ext uri="{FF2B5EF4-FFF2-40B4-BE49-F238E27FC236}">
                <a16:creationId xmlns:a16="http://schemas.microsoft.com/office/drawing/2014/main" xmlns="" id="{BC3E8259-0948-8EC4-BA1F-7464DD86BB8A}"/>
              </a:ext>
            </a:extLst>
          </p:cNvPr>
          <p:cNvSpPr txBox="1">
            <a:spLocks/>
          </p:cNvSpPr>
          <p:nvPr/>
        </p:nvSpPr>
        <p:spPr>
          <a:xfrm>
            <a:off x="9735501" y="1145676"/>
            <a:ext cx="1487993" cy="600164"/>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800"/>
              </a:spcBef>
            </a:pPr>
            <a:r>
              <a:rPr lang="en-US" altLang="es-ES" sz="1100" dirty="0">
                <a:latin typeface="DM Sans Medium" pitchFamily="2" charset="77"/>
              </a:rPr>
              <a:t>A single App for all </a:t>
            </a:r>
            <a:r>
              <a:rPr lang="en-GB" altLang="es-ES" sz="1100" dirty="0">
                <a:latin typeface="DM Sans Medium" pitchFamily="2" charset="77"/>
              </a:rPr>
              <a:t>drivers</a:t>
            </a:r>
            <a:r>
              <a:rPr lang="en-US" altLang="es-ES" sz="1100" dirty="0">
                <a:latin typeface="DM Sans Medium" pitchFamily="2" charset="77"/>
              </a:rPr>
              <a:t> </a:t>
            </a:r>
            <a:r>
              <a:rPr lang="en-GB" altLang="es-ES" sz="1100" dirty="0">
                <a:latin typeface="DM Sans Medium" pitchFamily="2" charset="77"/>
              </a:rPr>
              <a:t>with mixed usage</a:t>
            </a:r>
            <a:endParaRPr lang="en-US" altLang="es-ES" sz="1100" dirty="0">
              <a:latin typeface="DM Sans Medium" pitchFamily="2" charset="77"/>
            </a:endParaRPr>
          </a:p>
        </p:txBody>
      </p:sp>
      <p:sp>
        <p:nvSpPr>
          <p:cNvPr id="20" name="Marcador de contenido 2">
            <a:extLst>
              <a:ext uri="{FF2B5EF4-FFF2-40B4-BE49-F238E27FC236}">
                <a16:creationId xmlns:a16="http://schemas.microsoft.com/office/drawing/2014/main" xmlns="" id="{C6D730FC-0A36-42AF-6831-9382BB503E3B}"/>
              </a:ext>
            </a:extLst>
          </p:cNvPr>
          <p:cNvSpPr txBox="1">
            <a:spLocks/>
          </p:cNvSpPr>
          <p:nvPr/>
        </p:nvSpPr>
        <p:spPr>
          <a:xfrm>
            <a:off x="4556870" y="977080"/>
            <a:ext cx="2028389" cy="769441"/>
          </a:xfrm>
          <a:prstGeom prst="rect">
            <a:avLst/>
          </a:prstGeom>
        </p:spPr>
        <p:txBody>
          <a:bodyPr vert="horz" wrap="square" lIns="9000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US" altLang="es-ES" sz="1100" dirty="0">
                <a:solidFill>
                  <a:srgbClr val="0762FF"/>
                </a:solidFill>
                <a:latin typeface="DM Sans Medium" pitchFamily="2" charset="77"/>
              </a:rPr>
              <a:t>Symplum</a:t>
            </a:r>
            <a:r>
              <a:rPr lang="en-GB" altLang="es-ES" sz="1100" dirty="0">
                <a:latin typeface="DM Sans Medium" pitchFamily="2" charset="77"/>
              </a:rPr>
              <a:t>’s service providers and their own staff means tens of  thousands of polices</a:t>
            </a:r>
            <a:endParaRPr lang="en-US" sz="1100" dirty="0">
              <a:solidFill>
                <a:schemeClr val="tx1">
                  <a:lumMod val="25000"/>
                  <a:lumOff val="75000"/>
                </a:schemeClr>
              </a:solidFill>
              <a:latin typeface="DM Sans Medium" pitchFamily="2" charset="77"/>
              <a:cs typeface="Calibri"/>
            </a:endParaRPr>
          </a:p>
        </p:txBody>
      </p:sp>
      <p:sp>
        <p:nvSpPr>
          <p:cNvPr id="22" name="Marcador de contenido 2">
            <a:extLst>
              <a:ext uri="{FF2B5EF4-FFF2-40B4-BE49-F238E27FC236}">
                <a16:creationId xmlns:a16="http://schemas.microsoft.com/office/drawing/2014/main" xmlns="" id="{BF6D2DB0-43F4-DA30-470F-776066A9082A}"/>
              </a:ext>
            </a:extLst>
          </p:cNvPr>
          <p:cNvSpPr txBox="1">
            <a:spLocks/>
          </p:cNvSpPr>
          <p:nvPr/>
        </p:nvSpPr>
        <p:spPr>
          <a:xfrm>
            <a:off x="4464806" y="2921930"/>
            <a:ext cx="2469932" cy="769441"/>
          </a:xfrm>
          <a:prstGeom prst="rect">
            <a:avLst/>
          </a:prstGeom>
        </p:spPr>
        <p:txBody>
          <a:bodyPr vert="horz" wrap="square" lIns="9000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US" altLang="es-ES" sz="1100" dirty="0">
                <a:latin typeface="DM Sans Medium" pitchFamily="2" charset="77"/>
              </a:rPr>
              <a:t>Brokers </a:t>
            </a:r>
            <a:r>
              <a:rPr lang="en-US" sz="1100" dirty="0">
                <a:latin typeface="DM Sans Medium" pitchFamily="2" charset="77"/>
              </a:rPr>
              <a:t>can </a:t>
            </a:r>
            <a:r>
              <a:rPr lang="en-GB" sz="1100" dirty="0">
                <a:latin typeface="DM Sans Medium" pitchFamily="2" charset="77"/>
              </a:rPr>
              <a:t>monitor</a:t>
            </a:r>
            <a:r>
              <a:rPr lang="en-US" sz="1100" dirty="0">
                <a:latin typeface="DM Sans Medium" pitchFamily="2" charset="77"/>
              </a:rPr>
              <a:t> every accident, without having to intervene </a:t>
            </a:r>
            <a:r>
              <a:rPr lang="en-GB" sz="1100" dirty="0">
                <a:latin typeface="DM Sans Medium" pitchFamily="2" charset="77"/>
              </a:rPr>
              <a:t>- </a:t>
            </a:r>
            <a:r>
              <a:rPr lang="en-US" sz="1100" dirty="0">
                <a:latin typeface="DM Sans Medium" pitchFamily="2" charset="77"/>
              </a:rPr>
              <a:t>except in </a:t>
            </a:r>
            <a:r>
              <a:rPr lang="en-GB" sz="1100" dirty="0">
                <a:latin typeface="DM Sans Medium" pitchFamily="2" charset="77"/>
              </a:rPr>
              <a:t>exceptional circumstances. No expenses.</a:t>
            </a:r>
            <a:endParaRPr lang="en-US" sz="1100" dirty="0">
              <a:latin typeface="DM Sans Medium" pitchFamily="2" charset="77"/>
            </a:endParaRPr>
          </a:p>
        </p:txBody>
      </p:sp>
      <p:sp>
        <p:nvSpPr>
          <p:cNvPr id="23" name="Marcador de contenido 2">
            <a:extLst>
              <a:ext uri="{FF2B5EF4-FFF2-40B4-BE49-F238E27FC236}">
                <a16:creationId xmlns:a16="http://schemas.microsoft.com/office/drawing/2014/main" xmlns="" id="{54B748FD-59F5-7F99-9C3E-18A306C7E0A2}"/>
              </a:ext>
            </a:extLst>
          </p:cNvPr>
          <p:cNvSpPr txBox="1">
            <a:spLocks/>
          </p:cNvSpPr>
          <p:nvPr/>
        </p:nvSpPr>
        <p:spPr>
          <a:xfrm>
            <a:off x="4579043" y="4926562"/>
            <a:ext cx="2205387" cy="769441"/>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r>
              <a:rPr lang="en-US" altLang="es-ES" sz="1100" dirty="0">
                <a:latin typeface="DM Sans Medium" pitchFamily="2" charset="77"/>
              </a:rPr>
              <a:t>With </a:t>
            </a:r>
            <a:r>
              <a:rPr lang="en-US" altLang="es-ES" sz="1100" dirty="0">
                <a:solidFill>
                  <a:srgbClr val="0762FF"/>
                </a:solidFill>
                <a:latin typeface="DM Sans Medium" pitchFamily="2" charset="77"/>
              </a:rPr>
              <a:t>Symplum</a:t>
            </a:r>
            <a:r>
              <a:rPr lang="en-US" altLang="es-ES" sz="1100" dirty="0">
                <a:solidFill>
                  <a:srgbClr val="00E6AA"/>
                </a:solidFill>
                <a:latin typeface="DM Sans Medium" pitchFamily="2" charset="77"/>
              </a:rPr>
              <a:t> </a:t>
            </a:r>
            <a:r>
              <a:rPr lang="en-US" altLang="es-ES" sz="1100" dirty="0">
                <a:latin typeface="DM Sans Medium" pitchFamily="2" charset="77"/>
              </a:rPr>
              <a:t>they break an unsustainable business model  and offer an alternative to their customers</a:t>
            </a:r>
            <a:endParaRPr lang="en-US" sz="1100" dirty="0">
              <a:latin typeface="DM Sans Medium" pitchFamily="2" charset="77"/>
            </a:endParaRPr>
          </a:p>
        </p:txBody>
      </p:sp>
      <p:sp>
        <p:nvSpPr>
          <p:cNvPr id="25" name="Marcador de contenido 2">
            <a:extLst>
              <a:ext uri="{FF2B5EF4-FFF2-40B4-BE49-F238E27FC236}">
                <a16:creationId xmlns:a16="http://schemas.microsoft.com/office/drawing/2014/main" xmlns="" id="{7D7DDBDE-418C-D84C-B231-7EDFFEF2EF4A}"/>
              </a:ext>
            </a:extLst>
          </p:cNvPr>
          <p:cNvSpPr txBox="1">
            <a:spLocks/>
          </p:cNvSpPr>
          <p:nvPr/>
        </p:nvSpPr>
        <p:spPr>
          <a:xfrm>
            <a:off x="9537275" y="5102911"/>
            <a:ext cx="1955483" cy="600164"/>
          </a:xfrm>
          <a:prstGeom prst="rect">
            <a:avLst/>
          </a:prstGeom>
        </p:spPr>
        <p:txBody>
          <a:bodyPr vert="horz" wrap="square" lIns="9000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800"/>
              </a:spcBef>
            </a:pPr>
            <a:r>
              <a:rPr lang="en-GB" sz="1100" dirty="0">
                <a:latin typeface="DM Sans Medium" pitchFamily="2" charset="77"/>
              </a:rPr>
              <a:t>Landlords, </a:t>
            </a:r>
            <a:r>
              <a:rPr lang="en-US" sz="1100" dirty="0">
                <a:latin typeface="DM Sans Medium" pitchFamily="2" charset="77"/>
              </a:rPr>
              <a:t>Tenants </a:t>
            </a:r>
            <a:r>
              <a:rPr lang="en-GB" sz="1100" dirty="0">
                <a:latin typeface="DM Sans Medium" pitchFamily="2" charset="77"/>
              </a:rPr>
              <a:t>or </a:t>
            </a:r>
            <a:r>
              <a:rPr lang="en-US" sz="1100" dirty="0">
                <a:latin typeface="DM Sans Medium" pitchFamily="2" charset="77"/>
              </a:rPr>
              <a:t>Tourists</a:t>
            </a:r>
            <a:r>
              <a:rPr lang="en-GB" sz="1100" dirty="0">
                <a:latin typeface="DM Sans Medium" pitchFamily="2" charset="77"/>
              </a:rPr>
              <a:t> on the same digital Platform</a:t>
            </a:r>
            <a:endParaRPr lang="en-US" sz="1100" dirty="0">
              <a:latin typeface="DM Sans Medium" pitchFamily="2" charset="77"/>
            </a:endParaRPr>
          </a:p>
        </p:txBody>
      </p:sp>
      <p:sp>
        <p:nvSpPr>
          <p:cNvPr id="26" name="Marcador de contenido 2">
            <a:extLst>
              <a:ext uri="{FF2B5EF4-FFF2-40B4-BE49-F238E27FC236}">
                <a16:creationId xmlns:a16="http://schemas.microsoft.com/office/drawing/2014/main" xmlns="" id="{96956E42-C2A2-7992-949F-ADB4B9693794}"/>
              </a:ext>
            </a:extLst>
          </p:cNvPr>
          <p:cNvSpPr txBox="1">
            <a:spLocks/>
          </p:cNvSpPr>
          <p:nvPr/>
        </p:nvSpPr>
        <p:spPr>
          <a:xfrm>
            <a:off x="9676933" y="3102019"/>
            <a:ext cx="1676168" cy="600164"/>
          </a:xfrm>
          <a:prstGeom prst="rect">
            <a:avLst/>
          </a:prstGeom>
        </p:spPr>
        <p:txBody>
          <a:bodyPr vert="horz" wrap="square" lIns="9000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800"/>
              </a:spcBef>
            </a:pPr>
            <a:r>
              <a:rPr lang="en-GB" altLang="es-ES" sz="1100" dirty="0">
                <a:latin typeface="DM Sans Medium" pitchFamily="2" charset="77"/>
              </a:rPr>
              <a:t>Administrators and Residents on the same Platform</a:t>
            </a:r>
          </a:p>
        </p:txBody>
      </p:sp>
      <p:sp>
        <p:nvSpPr>
          <p:cNvPr id="31" name="Rounded Rectangle 30">
            <a:extLst>
              <a:ext uri="{FF2B5EF4-FFF2-40B4-BE49-F238E27FC236}">
                <a16:creationId xmlns:a16="http://schemas.microsoft.com/office/drawing/2014/main" xmlns="" id="{B60A17F8-7AB4-C775-40EB-15EDE46A54C3}"/>
              </a:ext>
            </a:extLst>
          </p:cNvPr>
          <p:cNvSpPr/>
          <p:nvPr/>
        </p:nvSpPr>
        <p:spPr>
          <a:xfrm>
            <a:off x="518615" y="1151067"/>
            <a:ext cx="3830963" cy="5304321"/>
          </a:xfrm>
          <a:prstGeom prst="roundRect">
            <a:avLst>
              <a:gd name="adj" fmla="val 3764"/>
            </a:avLst>
          </a:prstGeom>
          <a:solidFill>
            <a:schemeClr val="bg1"/>
          </a:solidFill>
          <a:ln>
            <a:solidFill>
              <a:srgbClr val="0762FF"/>
            </a:solidFill>
          </a:ln>
          <a:effectLst>
            <a:outerShdw blurRad="95499" dir="5400000" algn="ctr" rotWithShape="0">
              <a:srgbClr val="000000">
                <a:alpha val="1771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extBox 31">
            <a:extLst>
              <a:ext uri="{FF2B5EF4-FFF2-40B4-BE49-F238E27FC236}">
                <a16:creationId xmlns:a16="http://schemas.microsoft.com/office/drawing/2014/main" xmlns="" id="{78578627-2450-1984-C711-0A0B484F6DFB}"/>
              </a:ext>
            </a:extLst>
          </p:cNvPr>
          <p:cNvSpPr txBox="1"/>
          <p:nvPr/>
        </p:nvSpPr>
        <p:spPr>
          <a:xfrm>
            <a:off x="792786" y="2307777"/>
            <a:ext cx="3322014" cy="3693319"/>
          </a:xfrm>
          <a:prstGeom prst="rect">
            <a:avLst/>
          </a:prstGeom>
          <a:noFill/>
        </p:spPr>
        <p:txBody>
          <a:bodyPr wrap="square" rtlCol="0">
            <a:spAutoFit/>
          </a:bodyPr>
          <a:lstStyle/>
          <a:p>
            <a:pPr>
              <a:lnSpc>
                <a:spcPct val="120000"/>
              </a:lnSpc>
              <a:spcBef>
                <a:spcPct val="0"/>
              </a:spcBef>
            </a:pPr>
            <a:r>
              <a:rPr lang="en-GB" sz="1300" b="1" dirty="0">
                <a:solidFill>
                  <a:srgbClr val="0554DC"/>
                </a:solidFill>
                <a:latin typeface="DM Sans" pitchFamily="2" charset="77"/>
              </a:rPr>
              <a:t>Symplum</a:t>
            </a:r>
            <a:r>
              <a:rPr lang="en-GB" sz="1300" dirty="0">
                <a:latin typeface="DM Sans" pitchFamily="2" charset="77"/>
              </a:rPr>
              <a:t> is a more accurate, alternative to manual fulfilment for the business promoter’s corporate application (CRM, Claim, Property or Fleet Management...), saving them resources in the Call </a:t>
            </a:r>
            <a:r>
              <a:rPr lang="en-GB" sz="1300" dirty="0" err="1">
                <a:latin typeface="DM Sans" pitchFamily="2" charset="77"/>
              </a:rPr>
              <a:t>Center</a:t>
            </a:r>
            <a:r>
              <a:rPr lang="en-GB" sz="1300" dirty="0">
                <a:latin typeface="DM Sans" pitchFamily="2" charset="77"/>
              </a:rPr>
              <a:t>.</a:t>
            </a:r>
            <a:endParaRPr lang="en-GB" sz="1300" dirty="0">
              <a:latin typeface="DM Sans" pitchFamily="2" charset="77"/>
              <a:cs typeface="Calibri"/>
            </a:endParaRPr>
          </a:p>
          <a:p>
            <a:pPr>
              <a:lnSpc>
                <a:spcPct val="120000"/>
              </a:lnSpc>
              <a:spcBef>
                <a:spcPct val="0"/>
              </a:spcBef>
            </a:pPr>
            <a:endParaRPr lang="en-GB" sz="1300" dirty="0">
              <a:latin typeface="DM Sans" pitchFamily="2" charset="77"/>
            </a:endParaRPr>
          </a:p>
          <a:p>
            <a:pPr>
              <a:lnSpc>
                <a:spcPct val="120000"/>
              </a:lnSpc>
              <a:spcBef>
                <a:spcPct val="0"/>
              </a:spcBef>
            </a:pPr>
            <a:r>
              <a:rPr lang="en-GB" sz="1300" dirty="0">
                <a:latin typeface="DM Sans" pitchFamily="2" charset="77"/>
              </a:rPr>
              <a:t>With photos, videos, Time-Stamp and GPS data available.</a:t>
            </a:r>
          </a:p>
          <a:p>
            <a:pPr>
              <a:lnSpc>
                <a:spcPct val="120000"/>
              </a:lnSpc>
              <a:spcBef>
                <a:spcPct val="0"/>
              </a:spcBef>
            </a:pPr>
            <a:endParaRPr lang="en-GB" sz="1300" dirty="0">
              <a:latin typeface="DM Sans" pitchFamily="2" charset="77"/>
            </a:endParaRPr>
          </a:p>
          <a:p>
            <a:pPr>
              <a:lnSpc>
                <a:spcPct val="120000"/>
              </a:lnSpc>
              <a:spcBef>
                <a:spcPct val="0"/>
              </a:spcBef>
            </a:pPr>
            <a:r>
              <a:rPr lang="en-GB" sz="1300" dirty="0">
                <a:latin typeface="DM Sans" pitchFamily="2" charset="77"/>
              </a:rPr>
              <a:t>It is the user who coordinates the service with the supplier (more savings).</a:t>
            </a:r>
          </a:p>
          <a:p>
            <a:pPr>
              <a:lnSpc>
                <a:spcPct val="120000"/>
              </a:lnSpc>
              <a:spcBef>
                <a:spcPct val="0"/>
              </a:spcBef>
            </a:pPr>
            <a:endParaRPr lang="en-GB" sz="1300" dirty="0">
              <a:latin typeface="DM Sans" pitchFamily="2" charset="77"/>
            </a:endParaRPr>
          </a:p>
          <a:p>
            <a:pPr>
              <a:lnSpc>
                <a:spcPct val="120000"/>
              </a:lnSpc>
              <a:spcBef>
                <a:spcPct val="0"/>
              </a:spcBef>
            </a:pPr>
            <a:r>
              <a:rPr lang="en-GB" sz="1300" dirty="0">
                <a:latin typeface="DM Sans" pitchFamily="2" charset="77"/>
              </a:rPr>
              <a:t>With guaranteed service provider management at a competitive price in all geographical areas.</a:t>
            </a:r>
          </a:p>
        </p:txBody>
      </p:sp>
      <p:sp>
        <p:nvSpPr>
          <p:cNvPr id="33" name="Rounded Rectangle 32">
            <a:extLst>
              <a:ext uri="{FF2B5EF4-FFF2-40B4-BE49-F238E27FC236}">
                <a16:creationId xmlns:a16="http://schemas.microsoft.com/office/drawing/2014/main" xmlns="" id="{607197DD-DA0F-FB32-EBD9-31FBC38B5B01}"/>
              </a:ext>
            </a:extLst>
          </p:cNvPr>
          <p:cNvSpPr/>
          <p:nvPr/>
        </p:nvSpPr>
        <p:spPr>
          <a:xfrm>
            <a:off x="1297210" y="1594771"/>
            <a:ext cx="2263737" cy="437070"/>
          </a:xfrm>
          <a:prstGeom prst="roundRect">
            <a:avLst>
              <a:gd name="adj" fmla="val 5000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M Sans" pitchFamily="2" charset="77"/>
              </a:rPr>
              <a:t>Everybody</a:t>
            </a:r>
            <a:endParaRPr lang="x-none" b="1" dirty="0">
              <a:latin typeface="DM Sans" pitchFamily="2" charset="77"/>
            </a:endParaRPr>
          </a:p>
        </p:txBody>
      </p:sp>
      <p:sp>
        <p:nvSpPr>
          <p:cNvPr id="34" name="Rounded Rectangle 33">
            <a:extLst>
              <a:ext uri="{FF2B5EF4-FFF2-40B4-BE49-F238E27FC236}">
                <a16:creationId xmlns:a16="http://schemas.microsoft.com/office/drawing/2014/main" xmlns="" id="{3092BF44-AAA4-9929-B48D-AABE8BCD4E24}"/>
              </a:ext>
            </a:extLst>
          </p:cNvPr>
          <p:cNvSpPr/>
          <p:nvPr/>
        </p:nvSpPr>
        <p:spPr>
          <a:xfrm>
            <a:off x="5000202" y="1747624"/>
            <a:ext cx="1189950" cy="829284"/>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Rounded Rectangle 34">
            <a:extLst>
              <a:ext uri="{FF2B5EF4-FFF2-40B4-BE49-F238E27FC236}">
                <a16:creationId xmlns:a16="http://schemas.microsoft.com/office/drawing/2014/main" xmlns="" id="{E5B6F008-BC22-59E0-B8EF-09C871A2923A}"/>
              </a:ext>
            </a:extLst>
          </p:cNvPr>
          <p:cNvSpPr/>
          <p:nvPr/>
        </p:nvSpPr>
        <p:spPr>
          <a:xfrm>
            <a:off x="5000202" y="3703395"/>
            <a:ext cx="1189950" cy="829284"/>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Rounded Rectangle 35">
            <a:extLst>
              <a:ext uri="{FF2B5EF4-FFF2-40B4-BE49-F238E27FC236}">
                <a16:creationId xmlns:a16="http://schemas.microsoft.com/office/drawing/2014/main" xmlns="" id="{7623A7AB-64C1-06B2-B76B-25245DD76BE5}"/>
              </a:ext>
            </a:extLst>
          </p:cNvPr>
          <p:cNvSpPr/>
          <p:nvPr/>
        </p:nvSpPr>
        <p:spPr>
          <a:xfrm>
            <a:off x="5000202" y="5703765"/>
            <a:ext cx="1189950" cy="829284"/>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Rounded Rectangle 36">
            <a:extLst>
              <a:ext uri="{FF2B5EF4-FFF2-40B4-BE49-F238E27FC236}">
                <a16:creationId xmlns:a16="http://schemas.microsoft.com/office/drawing/2014/main" xmlns="" id="{A0CD468A-9ED8-A4FC-3668-4FC832F35747}"/>
              </a:ext>
            </a:extLst>
          </p:cNvPr>
          <p:cNvSpPr/>
          <p:nvPr/>
        </p:nvSpPr>
        <p:spPr>
          <a:xfrm>
            <a:off x="9978569" y="1747624"/>
            <a:ext cx="1135900" cy="829284"/>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ounded Rectangle 37">
            <a:extLst>
              <a:ext uri="{FF2B5EF4-FFF2-40B4-BE49-F238E27FC236}">
                <a16:creationId xmlns:a16="http://schemas.microsoft.com/office/drawing/2014/main" xmlns="" id="{4C28DDCD-AAC9-8ACE-85F2-F7B5EF2CF9A8}"/>
              </a:ext>
            </a:extLst>
          </p:cNvPr>
          <p:cNvSpPr/>
          <p:nvPr/>
        </p:nvSpPr>
        <p:spPr>
          <a:xfrm>
            <a:off x="9978569" y="3703395"/>
            <a:ext cx="1135900" cy="829284"/>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Rounded Rectangle 38">
            <a:extLst>
              <a:ext uri="{FF2B5EF4-FFF2-40B4-BE49-F238E27FC236}">
                <a16:creationId xmlns:a16="http://schemas.microsoft.com/office/drawing/2014/main" xmlns="" id="{9E1E5807-6A00-2393-CA99-8BF6C8D382D5}"/>
              </a:ext>
            </a:extLst>
          </p:cNvPr>
          <p:cNvSpPr/>
          <p:nvPr/>
        </p:nvSpPr>
        <p:spPr>
          <a:xfrm>
            <a:off x="9978569" y="5703765"/>
            <a:ext cx="1135900" cy="829284"/>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Rounded Rectangle 39">
            <a:extLst>
              <a:ext uri="{FF2B5EF4-FFF2-40B4-BE49-F238E27FC236}">
                <a16:creationId xmlns:a16="http://schemas.microsoft.com/office/drawing/2014/main" xmlns="" id="{DA9B661B-E988-D50E-5F19-5E79DBB56D75}"/>
              </a:ext>
            </a:extLst>
          </p:cNvPr>
          <p:cNvSpPr/>
          <p:nvPr/>
        </p:nvSpPr>
        <p:spPr>
          <a:xfrm>
            <a:off x="6915919" y="2146411"/>
            <a:ext cx="2026508" cy="3765688"/>
          </a:xfrm>
          <a:prstGeom prst="roundRect">
            <a:avLst>
              <a:gd name="adj" fmla="val 813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TextBox 50">
            <a:extLst>
              <a:ext uri="{FF2B5EF4-FFF2-40B4-BE49-F238E27FC236}">
                <a16:creationId xmlns:a16="http://schemas.microsoft.com/office/drawing/2014/main" xmlns="" id="{ED440DE2-6285-5A0A-5A45-981BBCD0C98E}"/>
              </a:ext>
            </a:extLst>
          </p:cNvPr>
          <p:cNvSpPr txBox="1"/>
          <p:nvPr/>
        </p:nvSpPr>
        <p:spPr>
          <a:xfrm>
            <a:off x="7360761" y="2399903"/>
            <a:ext cx="1244251" cy="407612"/>
          </a:xfrm>
          <a:prstGeom prst="rect">
            <a:avLst/>
          </a:prstGeom>
          <a:noFill/>
        </p:spPr>
        <p:txBody>
          <a:bodyPr wrap="none" rtlCol="0">
            <a:spAutoFit/>
          </a:bodyPr>
          <a:lstStyle/>
          <a:p>
            <a:pPr algn="ctr">
              <a:lnSpc>
                <a:spcPct val="120000"/>
              </a:lnSpc>
            </a:pPr>
            <a:r>
              <a:rPr lang="en-US" b="1" dirty="0">
                <a:solidFill>
                  <a:schemeClr val="bg1"/>
                </a:solidFill>
                <a:latin typeface="DM Sans" pitchFamily="2" charset="77"/>
                <a:ea typeface="Euclid Circular A SemiBold" panose="020B0504000000000000" pitchFamily="34" charset="77"/>
              </a:rPr>
              <a:t>Symplum</a:t>
            </a:r>
          </a:p>
        </p:txBody>
      </p:sp>
      <p:sp>
        <p:nvSpPr>
          <p:cNvPr id="52" name="Marcador de contenido 2">
            <a:extLst>
              <a:ext uri="{FF2B5EF4-FFF2-40B4-BE49-F238E27FC236}">
                <a16:creationId xmlns:a16="http://schemas.microsoft.com/office/drawing/2014/main" xmlns="" id="{C328551B-DE74-761C-2D70-36914748B77E}"/>
              </a:ext>
            </a:extLst>
          </p:cNvPr>
          <p:cNvSpPr txBox="1">
            <a:spLocks/>
          </p:cNvSpPr>
          <p:nvPr/>
        </p:nvSpPr>
        <p:spPr>
          <a:xfrm>
            <a:off x="10194880" y="2007024"/>
            <a:ext cx="703278" cy="274562"/>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1000"/>
              </a:lnSpc>
              <a:spcBef>
                <a:spcPts val="800"/>
              </a:spcBef>
            </a:pPr>
            <a:r>
              <a:rPr lang="en-US" altLang="es-ES" sz="1400" dirty="0">
                <a:solidFill>
                  <a:schemeClr val="bg1"/>
                </a:solidFill>
                <a:latin typeface="DM Sans Medium" pitchFamily="2" charset="77"/>
              </a:rPr>
              <a:t>Fleets</a:t>
            </a:r>
          </a:p>
        </p:txBody>
      </p:sp>
      <p:sp>
        <p:nvSpPr>
          <p:cNvPr id="53" name="Marcador de contenido 2">
            <a:extLst>
              <a:ext uri="{FF2B5EF4-FFF2-40B4-BE49-F238E27FC236}">
                <a16:creationId xmlns:a16="http://schemas.microsoft.com/office/drawing/2014/main" xmlns="" id="{00E434BF-2D4F-71EB-2BFF-C187F5943FBB}"/>
              </a:ext>
            </a:extLst>
          </p:cNvPr>
          <p:cNvSpPr txBox="1">
            <a:spLocks/>
          </p:cNvSpPr>
          <p:nvPr/>
        </p:nvSpPr>
        <p:spPr>
          <a:xfrm>
            <a:off x="9978569" y="3992121"/>
            <a:ext cx="1189950" cy="274562"/>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1000"/>
              </a:lnSpc>
              <a:spcBef>
                <a:spcPts val="800"/>
              </a:spcBef>
            </a:pPr>
            <a:r>
              <a:rPr lang="en-US" altLang="es-ES" sz="1400" dirty="0">
                <a:solidFill>
                  <a:schemeClr val="bg1"/>
                </a:solidFill>
                <a:latin typeface="DM Sans Medium" pitchFamily="2" charset="77"/>
              </a:rPr>
              <a:t>Apartments</a:t>
            </a:r>
          </a:p>
        </p:txBody>
      </p:sp>
      <p:sp>
        <p:nvSpPr>
          <p:cNvPr id="54" name="Marcador de contenido 2">
            <a:extLst>
              <a:ext uri="{FF2B5EF4-FFF2-40B4-BE49-F238E27FC236}">
                <a16:creationId xmlns:a16="http://schemas.microsoft.com/office/drawing/2014/main" xmlns="" id="{E5CE2D16-0C51-9DC4-54FA-1381BD3C34E3}"/>
              </a:ext>
            </a:extLst>
          </p:cNvPr>
          <p:cNvSpPr txBox="1">
            <a:spLocks/>
          </p:cNvSpPr>
          <p:nvPr/>
        </p:nvSpPr>
        <p:spPr>
          <a:xfrm>
            <a:off x="9951543" y="5979042"/>
            <a:ext cx="1189950" cy="274562"/>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1000"/>
              </a:lnSpc>
              <a:spcBef>
                <a:spcPts val="800"/>
              </a:spcBef>
            </a:pPr>
            <a:r>
              <a:rPr lang="en-US" altLang="es-ES" sz="1400" dirty="0">
                <a:solidFill>
                  <a:schemeClr val="bg1"/>
                </a:solidFill>
                <a:latin typeface="DM Sans Medium" pitchFamily="2" charset="77"/>
              </a:rPr>
              <a:t>Landlords</a:t>
            </a:r>
          </a:p>
        </p:txBody>
      </p:sp>
      <p:sp>
        <p:nvSpPr>
          <p:cNvPr id="55" name="Marcador de contenido 2">
            <a:extLst>
              <a:ext uri="{FF2B5EF4-FFF2-40B4-BE49-F238E27FC236}">
                <a16:creationId xmlns:a16="http://schemas.microsoft.com/office/drawing/2014/main" xmlns="" id="{31A217C3-B93E-DEBC-3789-D121D44550DF}"/>
              </a:ext>
            </a:extLst>
          </p:cNvPr>
          <p:cNvSpPr txBox="1">
            <a:spLocks/>
          </p:cNvSpPr>
          <p:nvPr/>
        </p:nvSpPr>
        <p:spPr>
          <a:xfrm>
            <a:off x="5012040" y="5906638"/>
            <a:ext cx="1189950" cy="449097"/>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1000"/>
              </a:lnSpc>
              <a:spcBef>
                <a:spcPts val="800"/>
              </a:spcBef>
            </a:pPr>
            <a:r>
              <a:rPr lang="en-US" altLang="es-ES" sz="1400" dirty="0">
                <a:solidFill>
                  <a:schemeClr val="bg1"/>
                </a:solidFill>
                <a:latin typeface="DM Sans Medium" pitchFamily="2" charset="77"/>
              </a:rPr>
              <a:t>Insurance Co.</a:t>
            </a:r>
          </a:p>
        </p:txBody>
      </p:sp>
      <p:sp>
        <p:nvSpPr>
          <p:cNvPr id="56" name="Marcador de contenido 2">
            <a:extLst>
              <a:ext uri="{FF2B5EF4-FFF2-40B4-BE49-F238E27FC236}">
                <a16:creationId xmlns:a16="http://schemas.microsoft.com/office/drawing/2014/main" xmlns="" id="{73E7F9A9-9489-6022-EAE4-970387BB7D70}"/>
              </a:ext>
            </a:extLst>
          </p:cNvPr>
          <p:cNvSpPr txBox="1">
            <a:spLocks/>
          </p:cNvSpPr>
          <p:nvPr/>
        </p:nvSpPr>
        <p:spPr>
          <a:xfrm>
            <a:off x="5081975" y="3993348"/>
            <a:ext cx="980707" cy="274562"/>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1000"/>
              </a:lnSpc>
              <a:spcBef>
                <a:spcPts val="800"/>
              </a:spcBef>
            </a:pPr>
            <a:r>
              <a:rPr lang="en-US" altLang="es-ES" sz="1400" dirty="0">
                <a:solidFill>
                  <a:schemeClr val="bg1"/>
                </a:solidFill>
                <a:latin typeface="DM Sans Medium" pitchFamily="2" charset="77"/>
              </a:rPr>
              <a:t>Brokers</a:t>
            </a:r>
          </a:p>
        </p:txBody>
      </p:sp>
      <p:sp>
        <p:nvSpPr>
          <p:cNvPr id="57" name="Marcador de contenido 2">
            <a:extLst>
              <a:ext uri="{FF2B5EF4-FFF2-40B4-BE49-F238E27FC236}">
                <a16:creationId xmlns:a16="http://schemas.microsoft.com/office/drawing/2014/main" xmlns="" id="{9F551AB2-A1B3-CF31-4C80-FD97B0B24A69}"/>
              </a:ext>
            </a:extLst>
          </p:cNvPr>
          <p:cNvSpPr txBox="1">
            <a:spLocks/>
          </p:cNvSpPr>
          <p:nvPr/>
        </p:nvSpPr>
        <p:spPr>
          <a:xfrm>
            <a:off x="5081975" y="1926284"/>
            <a:ext cx="980707" cy="449097"/>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1000"/>
              </a:lnSpc>
              <a:spcBef>
                <a:spcPts val="800"/>
              </a:spcBef>
            </a:pPr>
            <a:r>
              <a:rPr lang="en-US" altLang="es-ES" sz="1400" dirty="0">
                <a:solidFill>
                  <a:schemeClr val="bg1"/>
                </a:solidFill>
                <a:latin typeface="DM Sans Medium" pitchFamily="2" charset="77"/>
              </a:rPr>
              <a:t>Service Providers</a:t>
            </a:r>
          </a:p>
        </p:txBody>
      </p:sp>
      <p:pic>
        <p:nvPicPr>
          <p:cNvPr id="6" name="Picture 5">
            <a:extLst>
              <a:ext uri="{FF2B5EF4-FFF2-40B4-BE49-F238E27FC236}">
                <a16:creationId xmlns:a16="http://schemas.microsoft.com/office/drawing/2014/main" xmlns="" id="{5A66FE4B-CBD2-F775-6C20-C93D1D43D22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6964644" y="2864490"/>
            <a:ext cx="1945509" cy="3042148"/>
          </a:xfrm>
          <a:prstGeom prst="rect">
            <a:avLst/>
          </a:prstGeom>
        </p:spPr>
      </p:pic>
    </p:spTree>
    <p:extLst>
      <p:ext uri="{BB962C8B-B14F-4D97-AF65-F5344CB8AC3E}">
        <p14:creationId xmlns:p14="http://schemas.microsoft.com/office/powerpoint/2010/main" val="26650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130">
            <a:extLst>
              <a:ext uri="{FF2B5EF4-FFF2-40B4-BE49-F238E27FC236}">
                <a16:creationId xmlns:a16="http://schemas.microsoft.com/office/drawing/2014/main" xmlns="" id="{B4858BB4-BDDE-4569-6FDF-47E999D1B8CB}"/>
              </a:ext>
            </a:extLst>
          </p:cNvPr>
          <p:cNvSpPr/>
          <p:nvPr/>
        </p:nvSpPr>
        <p:spPr>
          <a:xfrm>
            <a:off x="12700" y="1485900"/>
            <a:ext cx="8737600" cy="4051300"/>
          </a:xfrm>
          <a:custGeom>
            <a:avLst/>
            <a:gdLst>
              <a:gd name="connsiteX0" fmla="*/ 0 w 8737600"/>
              <a:gd name="connsiteY0" fmla="*/ 0 h 4051300"/>
              <a:gd name="connsiteX1" fmla="*/ 8458200 w 8737600"/>
              <a:gd name="connsiteY1" fmla="*/ 0 h 4051300"/>
              <a:gd name="connsiteX2" fmla="*/ 8458200 w 8737600"/>
              <a:gd name="connsiteY2" fmla="*/ 381000 h 4051300"/>
              <a:gd name="connsiteX3" fmla="*/ 8458200 w 8737600"/>
              <a:gd name="connsiteY3" fmla="*/ 1892300 h 4051300"/>
              <a:gd name="connsiteX4" fmla="*/ 8204200 w 8737600"/>
              <a:gd name="connsiteY4" fmla="*/ 1892300 h 4051300"/>
              <a:gd name="connsiteX5" fmla="*/ 431800 w 8737600"/>
              <a:gd name="connsiteY5" fmla="*/ 1892300 h 4051300"/>
              <a:gd name="connsiteX6" fmla="*/ 431800 w 8737600"/>
              <a:gd name="connsiteY6" fmla="*/ 2425700 h 4051300"/>
              <a:gd name="connsiteX7" fmla="*/ 431800 w 8737600"/>
              <a:gd name="connsiteY7" fmla="*/ 4051300 h 4051300"/>
              <a:gd name="connsiteX8" fmla="*/ 800100 w 8737600"/>
              <a:gd name="connsiteY8" fmla="*/ 4051300 h 4051300"/>
              <a:gd name="connsiteX9" fmla="*/ 8737600 w 8737600"/>
              <a:gd name="connsiteY9" fmla="*/ 4051300 h 405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37600" h="4051300">
                <a:moveTo>
                  <a:pt x="0" y="0"/>
                </a:moveTo>
                <a:lnTo>
                  <a:pt x="8458200" y="0"/>
                </a:lnTo>
                <a:lnTo>
                  <a:pt x="8458200" y="381000"/>
                </a:lnTo>
                <a:lnTo>
                  <a:pt x="8458200" y="1892300"/>
                </a:lnTo>
                <a:lnTo>
                  <a:pt x="8204200" y="1892300"/>
                </a:lnTo>
                <a:lnTo>
                  <a:pt x="431800" y="1892300"/>
                </a:lnTo>
                <a:lnTo>
                  <a:pt x="431800" y="2425700"/>
                </a:lnTo>
                <a:lnTo>
                  <a:pt x="431800" y="4051300"/>
                </a:lnTo>
                <a:lnTo>
                  <a:pt x="800100" y="4051300"/>
                </a:lnTo>
                <a:lnTo>
                  <a:pt x="8737600" y="4051300"/>
                </a:lnTo>
              </a:path>
            </a:pathLst>
          </a:custGeom>
          <a:noFill/>
          <a:ln w="19050">
            <a:solidFill>
              <a:srgbClr val="8A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ectangle 4">
            <a:extLst>
              <a:ext uri="{FF2B5EF4-FFF2-40B4-BE49-F238E27FC236}">
                <a16:creationId xmlns:a16="http://schemas.microsoft.com/office/drawing/2014/main" xmlns="" id="{38A93BFA-B3B6-01B2-330D-E139067F1727}"/>
              </a:ext>
            </a:extLst>
          </p:cNvPr>
          <p:cNvSpPr/>
          <p:nvPr/>
        </p:nvSpPr>
        <p:spPr>
          <a:xfrm>
            <a:off x="8756035" y="1"/>
            <a:ext cx="3435963" cy="5352584"/>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Oval 1">
            <a:extLst>
              <a:ext uri="{FF2B5EF4-FFF2-40B4-BE49-F238E27FC236}">
                <a16:creationId xmlns:a16="http://schemas.microsoft.com/office/drawing/2014/main" xmlns="" id="{88034798-D973-B74B-F425-39F3E9571DD2}"/>
              </a:ext>
            </a:extLst>
          </p:cNvPr>
          <p:cNvSpPr/>
          <p:nvPr/>
        </p:nvSpPr>
        <p:spPr>
          <a:xfrm>
            <a:off x="9504400" y="347456"/>
            <a:ext cx="1825997" cy="1825997"/>
          </a:xfrm>
          <a:prstGeom prst="ellipse">
            <a:avLst/>
          </a:prstGeom>
          <a:solidFill>
            <a:srgbClr val="014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5AD3853C-3936-0DE4-10AD-4F05E35A1FF4}"/>
              </a:ext>
            </a:extLst>
          </p:cNvPr>
          <p:cNvSpPr txBox="1"/>
          <p:nvPr/>
        </p:nvSpPr>
        <p:spPr>
          <a:xfrm>
            <a:off x="487172" y="359248"/>
            <a:ext cx="7133684" cy="523220"/>
          </a:xfrm>
          <a:prstGeom prst="rect">
            <a:avLst/>
          </a:prstGeom>
          <a:noFill/>
        </p:spPr>
        <p:txBody>
          <a:bodyPr wrap="none" rtlCol="0">
            <a:spAutoFit/>
          </a:bodyPr>
          <a:lstStyle/>
          <a:p>
            <a:pPr algn="ctr"/>
            <a:r>
              <a:rPr lang="en-US" sz="2800" b="1" spc="300" dirty="0">
                <a:solidFill>
                  <a:srgbClr val="1C2284"/>
                </a:solidFill>
                <a:latin typeface="DM Sans" pitchFamily="2" charset="77"/>
                <a:ea typeface="Euclid Circular A SemiBold" panose="020B0504000000000000" pitchFamily="34" charset="77"/>
              </a:rPr>
              <a:t>BUSINESS MODEL: MONETIZATION</a:t>
            </a:r>
          </a:p>
        </p:txBody>
      </p:sp>
      <p:sp>
        <p:nvSpPr>
          <p:cNvPr id="14" name="TextBox 13">
            <a:extLst>
              <a:ext uri="{FF2B5EF4-FFF2-40B4-BE49-F238E27FC236}">
                <a16:creationId xmlns:a16="http://schemas.microsoft.com/office/drawing/2014/main" xmlns="" id="{13DA1250-BD43-9672-C1BA-BF8E71DC5A80}"/>
              </a:ext>
            </a:extLst>
          </p:cNvPr>
          <p:cNvSpPr txBox="1"/>
          <p:nvPr/>
        </p:nvSpPr>
        <p:spPr>
          <a:xfrm>
            <a:off x="404014" y="1957997"/>
            <a:ext cx="1889607" cy="369332"/>
          </a:xfrm>
          <a:prstGeom prst="rect">
            <a:avLst/>
          </a:prstGeom>
          <a:noFill/>
        </p:spPr>
        <p:txBody>
          <a:bodyPr wrap="square" rtlCol="0">
            <a:spAutoFit/>
          </a:bodyPr>
          <a:lstStyle/>
          <a:p>
            <a:pPr algn="just"/>
            <a:r>
              <a:rPr lang="en-GB" sz="900" b="1" dirty="0">
                <a:latin typeface="DM Sans" pitchFamily="2" charset="77"/>
                <a:cs typeface="Calibri" panose="020F0502020204030204" pitchFamily="34" charset="0"/>
              </a:rPr>
              <a:t>Symplum </a:t>
            </a:r>
            <a:r>
              <a:rPr lang="en-GB" sz="900" dirty="0">
                <a:latin typeface="DM Sans" pitchFamily="2" charset="77"/>
                <a:cs typeface="Calibri" panose="020F0502020204030204" pitchFamily="34" charset="0"/>
              </a:rPr>
              <a:t>will help the policy holder make the claim</a:t>
            </a:r>
          </a:p>
        </p:txBody>
      </p:sp>
      <p:sp>
        <p:nvSpPr>
          <p:cNvPr id="15" name="TextBox 14">
            <a:extLst>
              <a:ext uri="{FF2B5EF4-FFF2-40B4-BE49-F238E27FC236}">
                <a16:creationId xmlns:a16="http://schemas.microsoft.com/office/drawing/2014/main" xmlns="" id="{1A256243-844F-2891-3FBB-94C92983D091}"/>
              </a:ext>
            </a:extLst>
          </p:cNvPr>
          <p:cNvSpPr txBox="1"/>
          <p:nvPr/>
        </p:nvSpPr>
        <p:spPr>
          <a:xfrm>
            <a:off x="3062581" y="1957997"/>
            <a:ext cx="2231266" cy="507831"/>
          </a:xfrm>
          <a:prstGeom prst="rect">
            <a:avLst/>
          </a:prstGeom>
          <a:noFill/>
        </p:spPr>
        <p:txBody>
          <a:bodyPr wrap="square" rtlCol="0">
            <a:spAutoFit/>
          </a:bodyPr>
          <a:lstStyle/>
          <a:p>
            <a:pPr algn="just"/>
            <a:r>
              <a:rPr lang="en-US" sz="900" dirty="0">
                <a:latin typeface="DM Sans" pitchFamily="2" charset="77"/>
              </a:rPr>
              <a:t>By signing a Smart-Contract the client assigns </a:t>
            </a:r>
            <a:r>
              <a:rPr lang="en-US" sz="900" b="1" dirty="0">
                <a:latin typeface="DM Sans" pitchFamily="2" charset="77"/>
              </a:rPr>
              <a:t>Symplum</a:t>
            </a:r>
            <a:r>
              <a:rPr lang="en-US" sz="900" dirty="0">
                <a:latin typeface="DM Sans" pitchFamily="2" charset="77"/>
              </a:rPr>
              <a:t> to handle the total transaction including payments.</a:t>
            </a:r>
            <a:endParaRPr lang="en-GB" sz="900" b="1" dirty="0">
              <a:latin typeface="DM Sans" pitchFamily="2" charset="77"/>
              <a:cs typeface="Calibri" panose="020F0502020204030204" pitchFamily="34" charset="0"/>
            </a:endParaRPr>
          </a:p>
        </p:txBody>
      </p:sp>
      <p:sp>
        <p:nvSpPr>
          <p:cNvPr id="16" name="TextBox 15">
            <a:extLst>
              <a:ext uri="{FF2B5EF4-FFF2-40B4-BE49-F238E27FC236}">
                <a16:creationId xmlns:a16="http://schemas.microsoft.com/office/drawing/2014/main" xmlns="" id="{8098C475-AC2D-EB2D-867A-63EE1D697EF3}"/>
              </a:ext>
            </a:extLst>
          </p:cNvPr>
          <p:cNvSpPr txBox="1"/>
          <p:nvPr/>
        </p:nvSpPr>
        <p:spPr>
          <a:xfrm>
            <a:off x="6025987" y="1965539"/>
            <a:ext cx="1903117" cy="369332"/>
          </a:xfrm>
          <a:prstGeom prst="rect">
            <a:avLst/>
          </a:prstGeom>
          <a:noFill/>
        </p:spPr>
        <p:txBody>
          <a:bodyPr wrap="square" rtlCol="0">
            <a:spAutoFit/>
          </a:bodyPr>
          <a:lstStyle/>
          <a:p>
            <a:pPr algn="just"/>
            <a:r>
              <a:rPr lang="en-GB" sz="900" b="1" dirty="0">
                <a:latin typeface="DM Sans" pitchFamily="2" charset="77"/>
                <a:cs typeface="Calibri" panose="020F0502020204030204" pitchFamily="34" charset="0"/>
              </a:rPr>
              <a:t>Symplum </a:t>
            </a:r>
            <a:r>
              <a:rPr lang="en-GB" sz="900" dirty="0">
                <a:latin typeface="DM Sans" pitchFamily="2" charset="77"/>
                <a:cs typeface="Calibri" panose="020F0502020204030204" pitchFamily="34" charset="0"/>
              </a:rPr>
              <a:t>will offer a certified list of service providers</a:t>
            </a:r>
          </a:p>
        </p:txBody>
      </p:sp>
      <p:sp>
        <p:nvSpPr>
          <p:cNvPr id="17" name="TextBox 16">
            <a:extLst>
              <a:ext uri="{FF2B5EF4-FFF2-40B4-BE49-F238E27FC236}">
                <a16:creationId xmlns:a16="http://schemas.microsoft.com/office/drawing/2014/main" xmlns="" id="{4123E98F-3575-EA80-CD87-E61FA880D7A4}"/>
              </a:ext>
            </a:extLst>
          </p:cNvPr>
          <p:cNvSpPr txBox="1"/>
          <p:nvPr/>
        </p:nvSpPr>
        <p:spPr>
          <a:xfrm>
            <a:off x="6369789" y="3803445"/>
            <a:ext cx="2007776" cy="646331"/>
          </a:xfrm>
          <a:prstGeom prst="rect">
            <a:avLst/>
          </a:prstGeom>
          <a:noFill/>
        </p:spPr>
        <p:txBody>
          <a:bodyPr wrap="square" rtlCol="0">
            <a:spAutoFit/>
          </a:bodyPr>
          <a:lstStyle/>
          <a:p>
            <a:pPr algn="just"/>
            <a:r>
              <a:rPr lang="en-US" sz="900" dirty="0">
                <a:latin typeface="DM Sans" pitchFamily="2" charset="77"/>
                <a:cs typeface="Calibri" panose="020F0502020204030204" pitchFamily="34" charset="0"/>
              </a:rPr>
              <a:t>Both, the service provider &amp; user will manage the repair process from their respective application, due </a:t>
            </a:r>
            <a:r>
              <a:rPr lang="en-US" sz="900" b="1" dirty="0" err="1">
                <a:latin typeface="DM Sans" pitchFamily="2" charset="77"/>
                <a:cs typeface="Calibri" panose="020F0502020204030204" pitchFamily="34" charset="0"/>
              </a:rPr>
              <a:t>Symplum’s</a:t>
            </a:r>
            <a:r>
              <a:rPr lang="en-US" sz="900" dirty="0">
                <a:latin typeface="DM Sans" pitchFamily="2" charset="77"/>
                <a:cs typeface="Calibri" panose="020F0502020204030204" pitchFamily="34" charset="0"/>
              </a:rPr>
              <a:t> IT integration</a:t>
            </a:r>
            <a:endParaRPr lang="en-GB" sz="900" dirty="0">
              <a:latin typeface="DM Sans" pitchFamily="2" charset="77"/>
              <a:cs typeface="Calibri" panose="020F0502020204030204" pitchFamily="34" charset="0"/>
            </a:endParaRPr>
          </a:p>
        </p:txBody>
      </p:sp>
      <p:sp>
        <p:nvSpPr>
          <p:cNvPr id="20" name="TextBox 19">
            <a:extLst>
              <a:ext uri="{FF2B5EF4-FFF2-40B4-BE49-F238E27FC236}">
                <a16:creationId xmlns:a16="http://schemas.microsoft.com/office/drawing/2014/main" xmlns="" id="{89009EC8-0AB0-340E-2068-7AEE8A2EF9C2}"/>
              </a:ext>
            </a:extLst>
          </p:cNvPr>
          <p:cNvSpPr txBox="1"/>
          <p:nvPr/>
        </p:nvSpPr>
        <p:spPr>
          <a:xfrm>
            <a:off x="9302151" y="2488378"/>
            <a:ext cx="2793597" cy="507831"/>
          </a:xfrm>
          <a:prstGeom prst="rect">
            <a:avLst/>
          </a:prstGeom>
          <a:noFill/>
        </p:spPr>
        <p:txBody>
          <a:bodyPr wrap="square" rtlCol="0">
            <a:spAutoFit/>
          </a:bodyPr>
          <a:lstStyle/>
          <a:p>
            <a:r>
              <a:rPr lang="en-GB" sz="1300" dirty="0">
                <a:solidFill>
                  <a:schemeClr val="bg1"/>
                </a:solidFill>
                <a:latin typeface="DM Sans" pitchFamily="2" charset="77"/>
                <a:cs typeface="Calibri" panose="020F0502020204030204" pitchFamily="34" charset="0"/>
              </a:rPr>
              <a:t>Consumer Centric – we </a:t>
            </a:r>
            <a:r>
              <a:rPr lang="en-GB" sz="1300" b="1" dirty="0">
                <a:solidFill>
                  <a:schemeClr val="bg1"/>
                </a:solidFill>
                <a:latin typeface="DM Sans" pitchFamily="2" charset="77"/>
                <a:cs typeface="Calibri" panose="020F0502020204030204" pitchFamily="34" charset="0"/>
              </a:rPr>
              <a:t>“Uberise” </a:t>
            </a:r>
            <a:r>
              <a:rPr lang="en-GB" sz="1300" dirty="0">
                <a:solidFill>
                  <a:schemeClr val="bg1"/>
                </a:solidFill>
                <a:latin typeface="DM Sans" pitchFamily="2" charset="77"/>
                <a:cs typeface="Calibri" panose="020F0502020204030204" pitchFamily="34" charset="0"/>
              </a:rPr>
              <a:t>the market.</a:t>
            </a:r>
          </a:p>
        </p:txBody>
      </p:sp>
      <p:sp>
        <p:nvSpPr>
          <p:cNvPr id="21" name="TextBox 20">
            <a:extLst>
              <a:ext uri="{FF2B5EF4-FFF2-40B4-BE49-F238E27FC236}">
                <a16:creationId xmlns:a16="http://schemas.microsoft.com/office/drawing/2014/main" xmlns="" id="{828714CF-BF05-141A-45AE-C614EA190692}"/>
              </a:ext>
            </a:extLst>
          </p:cNvPr>
          <p:cNvSpPr txBox="1"/>
          <p:nvPr/>
        </p:nvSpPr>
        <p:spPr>
          <a:xfrm>
            <a:off x="9319504" y="3314172"/>
            <a:ext cx="2776244" cy="492443"/>
          </a:xfrm>
          <a:prstGeom prst="rect">
            <a:avLst/>
          </a:prstGeom>
          <a:noFill/>
        </p:spPr>
        <p:txBody>
          <a:bodyPr wrap="square" rtlCol="0">
            <a:spAutoFit/>
          </a:bodyPr>
          <a:lstStyle/>
          <a:p>
            <a:r>
              <a:rPr lang="en-GB" sz="1300" dirty="0">
                <a:solidFill>
                  <a:schemeClr val="bg1"/>
                </a:solidFill>
                <a:latin typeface="DM Sans" pitchFamily="2" charset="77"/>
                <a:cs typeface="Calibri" panose="020F0502020204030204" pitchFamily="34" charset="0"/>
              </a:rPr>
              <a:t>We are complementary, </a:t>
            </a:r>
            <a:r>
              <a:rPr lang="en-GB" sz="1300" b="1" dirty="0">
                <a:solidFill>
                  <a:schemeClr val="bg1"/>
                </a:solidFill>
                <a:latin typeface="DM Sans" pitchFamily="2" charset="77"/>
                <a:cs typeface="Calibri" panose="020F0502020204030204" pitchFamily="34" charset="0"/>
              </a:rPr>
              <a:t>not a substitute,</a:t>
            </a:r>
            <a:r>
              <a:rPr lang="en-GB" sz="1300" dirty="0">
                <a:solidFill>
                  <a:schemeClr val="bg1"/>
                </a:solidFill>
                <a:latin typeface="DM Sans" pitchFamily="2" charset="77"/>
                <a:cs typeface="Calibri" panose="020F0502020204030204" pitchFamily="34" charset="0"/>
              </a:rPr>
              <a:t> of current solutions.</a:t>
            </a:r>
          </a:p>
        </p:txBody>
      </p:sp>
      <p:sp>
        <p:nvSpPr>
          <p:cNvPr id="22" name="TextBox 21">
            <a:extLst>
              <a:ext uri="{FF2B5EF4-FFF2-40B4-BE49-F238E27FC236}">
                <a16:creationId xmlns:a16="http://schemas.microsoft.com/office/drawing/2014/main" xmlns="" id="{0E574B9D-F2BE-C5A8-E880-8E0857750776}"/>
              </a:ext>
            </a:extLst>
          </p:cNvPr>
          <p:cNvSpPr txBox="1"/>
          <p:nvPr/>
        </p:nvSpPr>
        <p:spPr>
          <a:xfrm>
            <a:off x="9319504" y="4278752"/>
            <a:ext cx="2776244" cy="715581"/>
          </a:xfrm>
          <a:prstGeom prst="rect">
            <a:avLst/>
          </a:prstGeom>
          <a:noFill/>
        </p:spPr>
        <p:txBody>
          <a:bodyPr wrap="square" rtlCol="0">
            <a:spAutoFit/>
          </a:bodyPr>
          <a:lstStyle/>
          <a:p>
            <a:r>
              <a:rPr lang="en-GB" sz="1300" dirty="0">
                <a:solidFill>
                  <a:schemeClr val="bg1"/>
                </a:solidFill>
                <a:latin typeface="DM Sans" pitchFamily="2" charset="77"/>
                <a:cs typeface="Calibri" panose="020F0502020204030204" pitchFamily="34" charset="0"/>
              </a:rPr>
              <a:t>Our business model does not need us to sign contracts with insurers   </a:t>
            </a:r>
          </a:p>
        </p:txBody>
      </p:sp>
      <p:pic>
        <p:nvPicPr>
          <p:cNvPr id="24" name="Graphic 23">
            <a:extLst>
              <a:ext uri="{FF2B5EF4-FFF2-40B4-BE49-F238E27FC236}">
                <a16:creationId xmlns:a16="http://schemas.microsoft.com/office/drawing/2014/main" xmlns="" id="{CBC3C469-8171-B7B2-5B87-D6C231888D25}"/>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026585" y="2515797"/>
            <a:ext cx="275240" cy="275240"/>
          </a:xfrm>
          <a:prstGeom prst="rect">
            <a:avLst/>
          </a:prstGeom>
        </p:spPr>
      </p:pic>
      <p:pic>
        <p:nvPicPr>
          <p:cNvPr id="25" name="Graphic 24">
            <a:extLst>
              <a:ext uri="{FF2B5EF4-FFF2-40B4-BE49-F238E27FC236}">
                <a16:creationId xmlns:a16="http://schemas.microsoft.com/office/drawing/2014/main" xmlns="" id="{C105A296-5E91-98F5-0445-8DD54795B16A}"/>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026585" y="3347666"/>
            <a:ext cx="275240" cy="275240"/>
          </a:xfrm>
          <a:prstGeom prst="rect">
            <a:avLst/>
          </a:prstGeom>
        </p:spPr>
      </p:pic>
      <p:pic>
        <p:nvPicPr>
          <p:cNvPr id="26" name="Graphic 25">
            <a:extLst>
              <a:ext uri="{FF2B5EF4-FFF2-40B4-BE49-F238E27FC236}">
                <a16:creationId xmlns:a16="http://schemas.microsoft.com/office/drawing/2014/main" xmlns="" id="{838537B0-167F-F4D0-2A57-02DF4417D54D}"/>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026585" y="4304225"/>
            <a:ext cx="275240" cy="275240"/>
          </a:xfrm>
          <a:prstGeom prst="rect">
            <a:avLst/>
          </a:prstGeom>
        </p:spPr>
      </p:pic>
      <p:sp>
        <p:nvSpPr>
          <p:cNvPr id="27" name="Rectangle 26">
            <a:extLst>
              <a:ext uri="{FF2B5EF4-FFF2-40B4-BE49-F238E27FC236}">
                <a16:creationId xmlns:a16="http://schemas.microsoft.com/office/drawing/2014/main" xmlns="" id="{5A7176BC-3B80-D384-5B35-FA3FF226EB5B}"/>
              </a:ext>
            </a:extLst>
          </p:cNvPr>
          <p:cNvSpPr/>
          <p:nvPr/>
        </p:nvSpPr>
        <p:spPr>
          <a:xfrm>
            <a:off x="8756035" y="5352584"/>
            <a:ext cx="3435963" cy="1505416"/>
          </a:xfrm>
          <a:prstGeom prst="rect">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extBox 27">
            <a:extLst>
              <a:ext uri="{FF2B5EF4-FFF2-40B4-BE49-F238E27FC236}">
                <a16:creationId xmlns:a16="http://schemas.microsoft.com/office/drawing/2014/main" xmlns="" id="{984B56D2-F379-68A1-CC52-6EBBB5FAAEC1}"/>
              </a:ext>
            </a:extLst>
          </p:cNvPr>
          <p:cNvSpPr txBox="1"/>
          <p:nvPr/>
        </p:nvSpPr>
        <p:spPr>
          <a:xfrm>
            <a:off x="8902529" y="5655397"/>
            <a:ext cx="3066975" cy="854593"/>
          </a:xfrm>
          <a:prstGeom prst="rect">
            <a:avLst/>
          </a:prstGeom>
          <a:noFill/>
        </p:spPr>
        <p:txBody>
          <a:bodyPr wrap="square" rtlCol="0">
            <a:spAutoFit/>
          </a:bodyPr>
          <a:lstStyle/>
          <a:p>
            <a:pPr algn="ctr">
              <a:lnSpc>
                <a:spcPct val="120000"/>
              </a:lnSpc>
            </a:pPr>
            <a:r>
              <a:rPr lang="en-GB" sz="1400" b="1" dirty="0">
                <a:solidFill>
                  <a:schemeClr val="bg1"/>
                </a:solidFill>
                <a:latin typeface="DM Sans" pitchFamily="2" charset="77"/>
                <a:cs typeface="Calibri" panose="020F0502020204030204" pitchFamily="34" charset="0"/>
              </a:rPr>
              <a:t>Policy holders choose the best path and incomes are driven by the claims statistical model</a:t>
            </a:r>
          </a:p>
        </p:txBody>
      </p:sp>
      <p:pic>
        <p:nvPicPr>
          <p:cNvPr id="3" name="Picture 2">
            <a:extLst>
              <a:ext uri="{FF2B5EF4-FFF2-40B4-BE49-F238E27FC236}">
                <a16:creationId xmlns:a16="http://schemas.microsoft.com/office/drawing/2014/main" xmlns="" id="{3109D87A-BA90-AD6A-1365-7B8E236889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56973" y="219405"/>
            <a:ext cx="827425" cy="828280"/>
          </a:xfrm>
          <a:prstGeom prst="rect">
            <a:avLst/>
          </a:prstGeom>
          <a:effectLst>
            <a:outerShdw blurRad="205234" dir="5400000" algn="ctr" rotWithShape="0">
              <a:srgbClr val="000000">
                <a:alpha val="76000"/>
              </a:srgbClr>
            </a:outerShdw>
          </a:effectLst>
        </p:spPr>
      </p:pic>
      <p:sp>
        <p:nvSpPr>
          <p:cNvPr id="6" name="TextBox 5">
            <a:extLst>
              <a:ext uri="{FF2B5EF4-FFF2-40B4-BE49-F238E27FC236}">
                <a16:creationId xmlns:a16="http://schemas.microsoft.com/office/drawing/2014/main" xmlns="" id="{5A4816F7-B6D0-F32B-3B9B-992DB5D0B308}"/>
              </a:ext>
            </a:extLst>
          </p:cNvPr>
          <p:cNvSpPr txBox="1"/>
          <p:nvPr/>
        </p:nvSpPr>
        <p:spPr>
          <a:xfrm>
            <a:off x="9695816" y="783721"/>
            <a:ext cx="1443164" cy="523220"/>
          </a:xfrm>
          <a:prstGeom prst="rect">
            <a:avLst/>
          </a:prstGeom>
          <a:noFill/>
        </p:spPr>
        <p:txBody>
          <a:bodyPr wrap="square" rtlCol="0">
            <a:spAutoFit/>
          </a:bodyPr>
          <a:lstStyle/>
          <a:p>
            <a:pPr algn="ctr"/>
            <a:r>
              <a:rPr lang="en-US" sz="1400" b="1" dirty="0">
                <a:solidFill>
                  <a:schemeClr val="bg1"/>
                </a:solidFill>
                <a:latin typeface="DM Sans" pitchFamily="2" charset="77"/>
                <a:ea typeface="Euclid Circular A SemiBold" panose="020B0504000000000000" pitchFamily="34" charset="77"/>
              </a:rPr>
              <a:t>Policy Holder Universal App</a:t>
            </a:r>
          </a:p>
        </p:txBody>
      </p:sp>
      <p:sp>
        <p:nvSpPr>
          <p:cNvPr id="7" name="TextBox 6">
            <a:extLst>
              <a:ext uri="{FF2B5EF4-FFF2-40B4-BE49-F238E27FC236}">
                <a16:creationId xmlns:a16="http://schemas.microsoft.com/office/drawing/2014/main" xmlns="" id="{C626FBC4-4E56-3105-AD09-9438786BFA02}"/>
              </a:ext>
            </a:extLst>
          </p:cNvPr>
          <p:cNvSpPr txBox="1"/>
          <p:nvPr/>
        </p:nvSpPr>
        <p:spPr>
          <a:xfrm>
            <a:off x="9922944" y="1375957"/>
            <a:ext cx="988908" cy="461665"/>
          </a:xfrm>
          <a:prstGeom prst="rect">
            <a:avLst/>
          </a:prstGeom>
          <a:noFill/>
        </p:spPr>
        <p:txBody>
          <a:bodyPr wrap="square" rtlCol="0">
            <a:spAutoFit/>
          </a:bodyPr>
          <a:lstStyle/>
          <a:p>
            <a:pPr algn="ctr"/>
            <a:r>
              <a:rPr lang="en-US" sz="1200" b="1" dirty="0">
                <a:solidFill>
                  <a:schemeClr val="bg1"/>
                </a:solidFill>
                <a:latin typeface="DM Sans" pitchFamily="2" charset="77"/>
                <a:ea typeface="Euclid Circular A SemiBold" panose="020B0504000000000000" pitchFamily="34" charset="77"/>
              </a:rPr>
              <a:t>with Digital ID</a:t>
            </a:r>
          </a:p>
        </p:txBody>
      </p:sp>
      <p:sp>
        <p:nvSpPr>
          <p:cNvPr id="33" name="Rounded Rectangle 32">
            <a:extLst>
              <a:ext uri="{FF2B5EF4-FFF2-40B4-BE49-F238E27FC236}">
                <a16:creationId xmlns:a16="http://schemas.microsoft.com/office/drawing/2014/main" xmlns="" id="{E51F43BA-7C66-4A87-7A95-17DA6672CD80}"/>
              </a:ext>
            </a:extLst>
          </p:cNvPr>
          <p:cNvSpPr/>
          <p:nvPr/>
        </p:nvSpPr>
        <p:spPr>
          <a:xfrm>
            <a:off x="616465" y="1218854"/>
            <a:ext cx="1345274" cy="524141"/>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2" name="Picture 41">
            <a:extLst>
              <a:ext uri="{FF2B5EF4-FFF2-40B4-BE49-F238E27FC236}">
                <a16:creationId xmlns:a16="http://schemas.microsoft.com/office/drawing/2014/main" xmlns="" id="{20D68971-C2AB-551D-796E-2E6D3632A1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671" y="1282938"/>
            <a:ext cx="460058" cy="460058"/>
          </a:xfrm>
          <a:prstGeom prst="rect">
            <a:avLst/>
          </a:prstGeom>
        </p:spPr>
      </p:pic>
      <p:grpSp>
        <p:nvGrpSpPr>
          <p:cNvPr id="46" name="Group 45">
            <a:extLst>
              <a:ext uri="{FF2B5EF4-FFF2-40B4-BE49-F238E27FC236}">
                <a16:creationId xmlns:a16="http://schemas.microsoft.com/office/drawing/2014/main" xmlns="" id="{1CA32951-8BD2-8CDA-1FCF-2DACEE14920C}"/>
              </a:ext>
            </a:extLst>
          </p:cNvPr>
          <p:cNvGrpSpPr/>
          <p:nvPr/>
        </p:nvGrpSpPr>
        <p:grpSpPr>
          <a:xfrm>
            <a:off x="1431712" y="1293402"/>
            <a:ext cx="296331" cy="460058"/>
            <a:chOff x="2358585" y="1288975"/>
            <a:chExt cx="391513" cy="607829"/>
          </a:xfrm>
        </p:grpSpPr>
        <p:pic>
          <p:nvPicPr>
            <p:cNvPr id="43" name="Picture 42">
              <a:extLst>
                <a:ext uri="{FF2B5EF4-FFF2-40B4-BE49-F238E27FC236}">
                  <a16:creationId xmlns:a16="http://schemas.microsoft.com/office/drawing/2014/main" xmlns="" id="{3A6BCBCE-AE78-49D8-62B0-AC73988283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585" y="1288975"/>
              <a:ext cx="391513" cy="607829"/>
            </a:xfrm>
            <a:prstGeom prst="rect">
              <a:avLst/>
            </a:prstGeom>
          </p:spPr>
        </p:pic>
        <p:pic>
          <p:nvPicPr>
            <p:cNvPr id="44" name="Picture 43">
              <a:extLst>
                <a:ext uri="{FF2B5EF4-FFF2-40B4-BE49-F238E27FC236}">
                  <a16:creationId xmlns:a16="http://schemas.microsoft.com/office/drawing/2014/main" xmlns="" id="{76EC7647-B81C-2E59-9EB1-7D6D5A1CD7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997" y="1499616"/>
              <a:ext cx="188248" cy="192849"/>
            </a:xfrm>
            <a:prstGeom prst="rect">
              <a:avLst/>
            </a:prstGeom>
          </p:spPr>
        </p:pic>
      </p:grpSp>
      <p:grpSp>
        <p:nvGrpSpPr>
          <p:cNvPr id="10" name="Group 9">
            <a:extLst>
              <a:ext uri="{FF2B5EF4-FFF2-40B4-BE49-F238E27FC236}">
                <a16:creationId xmlns:a16="http://schemas.microsoft.com/office/drawing/2014/main" xmlns="" id="{53FB96B2-6B22-89B5-0CFA-C6AC2F123DB6}"/>
              </a:ext>
            </a:extLst>
          </p:cNvPr>
          <p:cNvGrpSpPr/>
          <p:nvPr/>
        </p:nvGrpSpPr>
        <p:grpSpPr>
          <a:xfrm>
            <a:off x="3310556" y="1218926"/>
            <a:ext cx="1599119" cy="534463"/>
            <a:chOff x="4194036" y="1190482"/>
            <a:chExt cx="2112757" cy="706133"/>
          </a:xfrm>
        </p:grpSpPr>
        <p:sp>
          <p:nvSpPr>
            <p:cNvPr id="35" name="Rounded Rectangle 34">
              <a:extLst>
                <a:ext uri="{FF2B5EF4-FFF2-40B4-BE49-F238E27FC236}">
                  <a16:creationId xmlns:a16="http://schemas.microsoft.com/office/drawing/2014/main" xmlns="" id="{6BBB64F3-B845-A9D7-94C8-6A9A5D89C90E}"/>
                </a:ext>
              </a:extLst>
            </p:cNvPr>
            <p:cNvSpPr/>
            <p:nvPr/>
          </p:nvSpPr>
          <p:spPr>
            <a:xfrm>
              <a:off x="4194036" y="1190482"/>
              <a:ext cx="2112757" cy="692496"/>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52" name="Straight Connector 51">
              <a:extLst>
                <a:ext uri="{FF2B5EF4-FFF2-40B4-BE49-F238E27FC236}">
                  <a16:creationId xmlns:a16="http://schemas.microsoft.com/office/drawing/2014/main" xmlns="" id="{017DC61D-B1C8-FCC3-7832-35C7F4841831}"/>
                </a:ext>
              </a:extLst>
            </p:cNvPr>
            <p:cNvCxnSpPr/>
            <p:nvPr/>
          </p:nvCxnSpPr>
          <p:spPr>
            <a:xfrm>
              <a:off x="4546363" y="1538241"/>
              <a:ext cx="13206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xmlns="" id="{97310EB2-74CC-66A5-925D-7ED5D09005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2687" y="1283507"/>
              <a:ext cx="607829" cy="607829"/>
            </a:xfrm>
            <a:prstGeom prst="rect">
              <a:avLst/>
            </a:prstGeom>
          </p:spPr>
        </p:pic>
        <p:grpSp>
          <p:nvGrpSpPr>
            <p:cNvPr id="48" name="Group 47">
              <a:extLst>
                <a:ext uri="{FF2B5EF4-FFF2-40B4-BE49-F238E27FC236}">
                  <a16:creationId xmlns:a16="http://schemas.microsoft.com/office/drawing/2014/main" xmlns="" id="{B87E3753-DA7C-B0EA-180A-9FAC4AD2A1E8}"/>
                </a:ext>
              </a:extLst>
            </p:cNvPr>
            <p:cNvGrpSpPr/>
            <p:nvPr/>
          </p:nvGrpSpPr>
          <p:grpSpPr>
            <a:xfrm>
              <a:off x="5766645" y="1288786"/>
              <a:ext cx="391513" cy="607829"/>
              <a:chOff x="2358585" y="1288975"/>
              <a:chExt cx="391513" cy="607829"/>
            </a:xfrm>
          </p:grpSpPr>
          <p:pic>
            <p:nvPicPr>
              <p:cNvPr id="49" name="Picture 48">
                <a:extLst>
                  <a:ext uri="{FF2B5EF4-FFF2-40B4-BE49-F238E27FC236}">
                    <a16:creationId xmlns:a16="http://schemas.microsoft.com/office/drawing/2014/main" xmlns="" id="{D8238B9C-5E4C-C333-4CF2-B44060D291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585" y="1288975"/>
                <a:ext cx="391513" cy="607829"/>
              </a:xfrm>
              <a:prstGeom prst="rect">
                <a:avLst/>
              </a:prstGeom>
            </p:spPr>
          </p:pic>
          <p:pic>
            <p:nvPicPr>
              <p:cNvPr id="50" name="Picture 49">
                <a:extLst>
                  <a:ext uri="{FF2B5EF4-FFF2-40B4-BE49-F238E27FC236}">
                    <a16:creationId xmlns:a16="http://schemas.microsoft.com/office/drawing/2014/main" xmlns="" id="{BC9F9DED-B66D-DE9F-E860-EDED3E4462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997" y="1499616"/>
                <a:ext cx="188248" cy="192849"/>
              </a:xfrm>
              <a:prstGeom prst="rect">
                <a:avLst/>
              </a:prstGeom>
            </p:spPr>
          </p:pic>
        </p:grpSp>
        <p:pic>
          <p:nvPicPr>
            <p:cNvPr id="55" name="Picture 54">
              <a:extLst>
                <a:ext uri="{FF2B5EF4-FFF2-40B4-BE49-F238E27FC236}">
                  <a16:creationId xmlns:a16="http://schemas.microsoft.com/office/drawing/2014/main" xmlns="" id="{88D2CA93-5001-FBC8-FBE6-5FDC44B244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24090" y="1336398"/>
              <a:ext cx="444522" cy="444522"/>
            </a:xfrm>
            <a:prstGeom prst="rect">
              <a:avLst/>
            </a:prstGeom>
          </p:spPr>
        </p:pic>
      </p:grpSp>
      <p:grpSp>
        <p:nvGrpSpPr>
          <p:cNvPr id="12" name="Group 11">
            <a:extLst>
              <a:ext uri="{FF2B5EF4-FFF2-40B4-BE49-F238E27FC236}">
                <a16:creationId xmlns:a16="http://schemas.microsoft.com/office/drawing/2014/main" xmlns="" id="{72E8B1C4-A57E-79E1-6536-221845EBD576}"/>
              </a:ext>
            </a:extLst>
          </p:cNvPr>
          <p:cNvGrpSpPr/>
          <p:nvPr/>
        </p:nvGrpSpPr>
        <p:grpSpPr>
          <a:xfrm>
            <a:off x="6161380" y="1220657"/>
            <a:ext cx="1599121" cy="531001"/>
            <a:chOff x="4194036" y="3115132"/>
            <a:chExt cx="2112757" cy="701558"/>
          </a:xfrm>
        </p:grpSpPr>
        <p:sp>
          <p:nvSpPr>
            <p:cNvPr id="37" name="Rounded Rectangle 36">
              <a:extLst>
                <a:ext uri="{FF2B5EF4-FFF2-40B4-BE49-F238E27FC236}">
                  <a16:creationId xmlns:a16="http://schemas.microsoft.com/office/drawing/2014/main" xmlns="" id="{27579C21-9F04-2734-492C-8831F2A9FC92}"/>
                </a:ext>
              </a:extLst>
            </p:cNvPr>
            <p:cNvSpPr/>
            <p:nvPr/>
          </p:nvSpPr>
          <p:spPr>
            <a:xfrm>
              <a:off x="4194036" y="3115132"/>
              <a:ext cx="2112757" cy="692496"/>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7" name="Group 56">
              <a:extLst>
                <a:ext uri="{FF2B5EF4-FFF2-40B4-BE49-F238E27FC236}">
                  <a16:creationId xmlns:a16="http://schemas.microsoft.com/office/drawing/2014/main" xmlns="" id="{A1AB71AA-351A-2C6C-22BE-CF318BA27A4B}"/>
                </a:ext>
              </a:extLst>
            </p:cNvPr>
            <p:cNvGrpSpPr/>
            <p:nvPr/>
          </p:nvGrpSpPr>
          <p:grpSpPr>
            <a:xfrm>
              <a:off x="4688967" y="3208861"/>
              <a:ext cx="391513" cy="607829"/>
              <a:chOff x="2358585" y="1288975"/>
              <a:chExt cx="391513" cy="607829"/>
            </a:xfrm>
          </p:grpSpPr>
          <p:pic>
            <p:nvPicPr>
              <p:cNvPr id="58" name="Picture 57">
                <a:extLst>
                  <a:ext uri="{FF2B5EF4-FFF2-40B4-BE49-F238E27FC236}">
                    <a16:creationId xmlns:a16="http://schemas.microsoft.com/office/drawing/2014/main" xmlns="" id="{40C87D70-759F-9300-53E2-1E5A411B779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585" y="1288975"/>
                <a:ext cx="391513" cy="607829"/>
              </a:xfrm>
              <a:prstGeom prst="rect">
                <a:avLst/>
              </a:prstGeom>
            </p:spPr>
          </p:pic>
          <p:pic>
            <p:nvPicPr>
              <p:cNvPr id="59" name="Picture 58">
                <a:extLst>
                  <a:ext uri="{FF2B5EF4-FFF2-40B4-BE49-F238E27FC236}">
                    <a16:creationId xmlns:a16="http://schemas.microsoft.com/office/drawing/2014/main" xmlns="" id="{7B39BC0E-2A53-6794-D76D-D632ED8E0C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997" y="1499616"/>
                <a:ext cx="188248" cy="192849"/>
              </a:xfrm>
              <a:prstGeom prst="rect">
                <a:avLst/>
              </a:prstGeom>
            </p:spPr>
          </p:pic>
        </p:grpSp>
        <p:pic>
          <p:nvPicPr>
            <p:cNvPr id="61" name="Picture 60">
              <a:extLst>
                <a:ext uri="{FF2B5EF4-FFF2-40B4-BE49-F238E27FC236}">
                  <a16:creationId xmlns:a16="http://schemas.microsoft.com/office/drawing/2014/main" xmlns="" id="{39A59CFC-7024-7C87-D538-0E709DA687E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09106" y="3244706"/>
              <a:ext cx="491320" cy="491320"/>
            </a:xfrm>
            <a:prstGeom prst="rect">
              <a:avLst/>
            </a:prstGeom>
          </p:spPr>
        </p:pic>
      </p:grpSp>
      <p:sp>
        <p:nvSpPr>
          <p:cNvPr id="36" name="Rounded Rectangle 35">
            <a:extLst>
              <a:ext uri="{FF2B5EF4-FFF2-40B4-BE49-F238E27FC236}">
                <a16:creationId xmlns:a16="http://schemas.microsoft.com/office/drawing/2014/main" xmlns="" id="{641F83F3-5AEF-B99E-E126-1EEC586DCC9B}"/>
              </a:ext>
            </a:extLst>
          </p:cNvPr>
          <p:cNvSpPr/>
          <p:nvPr/>
        </p:nvSpPr>
        <p:spPr>
          <a:xfrm>
            <a:off x="6541789" y="3073568"/>
            <a:ext cx="1668620" cy="524142"/>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64" name="Straight Connector 63">
            <a:extLst>
              <a:ext uri="{FF2B5EF4-FFF2-40B4-BE49-F238E27FC236}">
                <a16:creationId xmlns:a16="http://schemas.microsoft.com/office/drawing/2014/main" xmlns="" id="{CDE83156-3CB5-7CD2-FAB0-487127FEE313}"/>
              </a:ext>
            </a:extLst>
          </p:cNvPr>
          <p:cNvCxnSpPr>
            <a:cxnSpLocks/>
          </p:cNvCxnSpPr>
          <p:nvPr/>
        </p:nvCxnSpPr>
        <p:spPr>
          <a:xfrm>
            <a:off x="6857599" y="3362529"/>
            <a:ext cx="109436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xmlns="" id="{28DE02A9-FFDF-3570-362B-3A751E1671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1710" y="3143315"/>
            <a:ext cx="460058" cy="460058"/>
          </a:xfrm>
          <a:prstGeom prst="rect">
            <a:avLst/>
          </a:prstGeom>
        </p:spPr>
      </p:pic>
      <p:pic>
        <p:nvPicPr>
          <p:cNvPr id="63" name="Picture 62">
            <a:extLst>
              <a:ext uri="{FF2B5EF4-FFF2-40B4-BE49-F238E27FC236}">
                <a16:creationId xmlns:a16="http://schemas.microsoft.com/office/drawing/2014/main" xmlns="" id="{D60A1B4F-4C8E-390C-B782-B20FDB18902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63531" y="3148205"/>
            <a:ext cx="460058" cy="460058"/>
          </a:xfrm>
          <a:prstGeom prst="rect">
            <a:avLst/>
          </a:prstGeom>
        </p:spPr>
      </p:pic>
      <p:pic>
        <p:nvPicPr>
          <p:cNvPr id="68" name="Picture 67">
            <a:extLst>
              <a:ext uri="{FF2B5EF4-FFF2-40B4-BE49-F238E27FC236}">
                <a16:creationId xmlns:a16="http://schemas.microsoft.com/office/drawing/2014/main" xmlns="" id="{10726CF1-6547-A7C3-D704-E2619F3027A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55124" y="3220688"/>
            <a:ext cx="285490" cy="285490"/>
          </a:xfrm>
          <a:prstGeom prst="rect">
            <a:avLst/>
          </a:prstGeom>
        </p:spPr>
      </p:pic>
      <p:sp>
        <p:nvSpPr>
          <p:cNvPr id="84" name="Triangle 83">
            <a:extLst>
              <a:ext uri="{FF2B5EF4-FFF2-40B4-BE49-F238E27FC236}">
                <a16:creationId xmlns:a16="http://schemas.microsoft.com/office/drawing/2014/main" xmlns="" id="{4B6AB2D2-18CE-D887-1366-A2E07F32B73F}"/>
              </a:ext>
            </a:extLst>
          </p:cNvPr>
          <p:cNvSpPr/>
          <p:nvPr/>
        </p:nvSpPr>
        <p:spPr>
          <a:xfrm rot="5400000">
            <a:off x="2540761" y="1397757"/>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5" name="Triangle 84">
            <a:extLst>
              <a:ext uri="{FF2B5EF4-FFF2-40B4-BE49-F238E27FC236}">
                <a16:creationId xmlns:a16="http://schemas.microsoft.com/office/drawing/2014/main" xmlns="" id="{902ED363-BF19-282F-0786-4076C1BAE090}"/>
              </a:ext>
            </a:extLst>
          </p:cNvPr>
          <p:cNvSpPr/>
          <p:nvPr/>
        </p:nvSpPr>
        <p:spPr>
          <a:xfrm rot="10800000">
            <a:off x="8377565" y="2316364"/>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0FAF4129-6004-2C2B-8096-D62D925CD6F8}"/>
              </a:ext>
            </a:extLst>
          </p:cNvPr>
          <p:cNvSpPr txBox="1"/>
          <p:nvPr/>
        </p:nvSpPr>
        <p:spPr>
          <a:xfrm>
            <a:off x="10905214" y="474384"/>
            <a:ext cx="936508" cy="400110"/>
          </a:xfrm>
          <a:prstGeom prst="rect">
            <a:avLst/>
          </a:prstGeom>
          <a:noFill/>
        </p:spPr>
        <p:txBody>
          <a:bodyPr wrap="square" rtlCol="0">
            <a:spAutoFit/>
          </a:bodyPr>
          <a:lstStyle/>
          <a:p>
            <a:pPr algn="ctr"/>
            <a:r>
              <a:rPr lang="en-US" sz="1000" b="1" dirty="0">
                <a:solidFill>
                  <a:srgbClr val="0147BF"/>
                </a:solidFill>
                <a:latin typeface="DM Sans" pitchFamily="2" charset="77"/>
                <a:ea typeface="Euclid Circular A SemiBold" panose="020B0504000000000000" pitchFamily="34" charset="77"/>
              </a:rPr>
              <a:t>Blockchain</a:t>
            </a:r>
          </a:p>
          <a:p>
            <a:pPr algn="ctr"/>
            <a:r>
              <a:rPr lang="en-US" sz="1000" b="1" dirty="0">
                <a:solidFill>
                  <a:srgbClr val="0147BF"/>
                </a:solidFill>
                <a:latin typeface="DM Sans" pitchFamily="2" charset="77"/>
                <a:ea typeface="Euclid Circular A SemiBold" panose="020B0504000000000000" pitchFamily="34" charset="77"/>
              </a:rPr>
              <a:t>Based</a:t>
            </a:r>
          </a:p>
        </p:txBody>
      </p:sp>
      <p:sp>
        <p:nvSpPr>
          <p:cNvPr id="18" name="TextBox 17">
            <a:extLst>
              <a:ext uri="{FF2B5EF4-FFF2-40B4-BE49-F238E27FC236}">
                <a16:creationId xmlns:a16="http://schemas.microsoft.com/office/drawing/2014/main" xmlns="" id="{A313044B-736A-490B-D2D8-1A9EBB189006}"/>
              </a:ext>
            </a:extLst>
          </p:cNvPr>
          <p:cNvSpPr txBox="1"/>
          <p:nvPr/>
        </p:nvSpPr>
        <p:spPr>
          <a:xfrm>
            <a:off x="3848460" y="3803445"/>
            <a:ext cx="2112092" cy="507831"/>
          </a:xfrm>
          <a:prstGeom prst="rect">
            <a:avLst/>
          </a:prstGeom>
          <a:noFill/>
        </p:spPr>
        <p:txBody>
          <a:bodyPr wrap="square" rtlCol="0">
            <a:spAutoFit/>
          </a:bodyPr>
          <a:lstStyle/>
          <a:p>
            <a:pPr algn="just"/>
            <a:r>
              <a:rPr lang="en-US" sz="900" dirty="0">
                <a:latin typeface="DM Sans" pitchFamily="2" charset="77"/>
                <a:cs typeface="Calibri" panose="020F0502020204030204" pitchFamily="34" charset="0"/>
              </a:rPr>
              <a:t>The Service Provider invoices the user for the completed services per the price quote to </a:t>
            </a:r>
            <a:r>
              <a:rPr lang="en-US" sz="900" b="1" dirty="0">
                <a:latin typeface="DM Sans" pitchFamily="2" charset="77"/>
                <a:cs typeface="Calibri" panose="020F0502020204030204" pitchFamily="34" charset="0"/>
              </a:rPr>
              <a:t>Symplum</a:t>
            </a:r>
            <a:endParaRPr lang="en-GB" sz="900" b="1" dirty="0">
              <a:latin typeface="DM Sans" pitchFamily="2" charset="77"/>
              <a:cs typeface="Calibri" panose="020F0502020204030204" pitchFamily="34" charset="0"/>
            </a:endParaRPr>
          </a:p>
        </p:txBody>
      </p:sp>
      <p:sp>
        <p:nvSpPr>
          <p:cNvPr id="29" name="Rounded Rectangle 28">
            <a:extLst>
              <a:ext uri="{FF2B5EF4-FFF2-40B4-BE49-F238E27FC236}">
                <a16:creationId xmlns:a16="http://schemas.microsoft.com/office/drawing/2014/main" xmlns="" id="{ACD7B291-C370-358E-3D46-A2D25A621BB2}"/>
              </a:ext>
            </a:extLst>
          </p:cNvPr>
          <p:cNvSpPr/>
          <p:nvPr/>
        </p:nvSpPr>
        <p:spPr>
          <a:xfrm>
            <a:off x="4056402" y="3073568"/>
            <a:ext cx="1668620" cy="524142"/>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30" name="Straight Connector 29">
            <a:extLst>
              <a:ext uri="{FF2B5EF4-FFF2-40B4-BE49-F238E27FC236}">
                <a16:creationId xmlns:a16="http://schemas.microsoft.com/office/drawing/2014/main" xmlns="" id="{CC0885A0-BB07-5DD8-DE5D-363353A85FA6}"/>
              </a:ext>
            </a:extLst>
          </p:cNvPr>
          <p:cNvCxnSpPr>
            <a:cxnSpLocks/>
          </p:cNvCxnSpPr>
          <p:nvPr/>
        </p:nvCxnSpPr>
        <p:spPr>
          <a:xfrm>
            <a:off x="4372212" y="3362529"/>
            <a:ext cx="109436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xmlns="" id="{070BD1AB-0A27-1925-0593-CE0B441A98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8641" y="3148205"/>
            <a:ext cx="460058" cy="460058"/>
          </a:xfrm>
          <a:prstGeom prst="rect">
            <a:avLst/>
          </a:prstGeom>
        </p:spPr>
      </p:pic>
      <p:pic>
        <p:nvPicPr>
          <p:cNvPr id="34" name="Picture 33">
            <a:extLst>
              <a:ext uri="{FF2B5EF4-FFF2-40B4-BE49-F238E27FC236}">
                <a16:creationId xmlns:a16="http://schemas.microsoft.com/office/drawing/2014/main" xmlns="" id="{FA2864A0-1744-B3C3-676E-8D34973CC4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33344" y="3148205"/>
            <a:ext cx="460058" cy="460058"/>
          </a:xfrm>
          <a:prstGeom prst="rect">
            <a:avLst/>
          </a:prstGeom>
        </p:spPr>
      </p:pic>
      <p:sp>
        <p:nvSpPr>
          <p:cNvPr id="41" name="TextBox 40">
            <a:extLst>
              <a:ext uri="{FF2B5EF4-FFF2-40B4-BE49-F238E27FC236}">
                <a16:creationId xmlns:a16="http://schemas.microsoft.com/office/drawing/2014/main" xmlns="" id="{A355C75A-24AB-C3BF-81D5-FF32DCD3AF63}"/>
              </a:ext>
            </a:extLst>
          </p:cNvPr>
          <p:cNvSpPr txBox="1"/>
          <p:nvPr/>
        </p:nvSpPr>
        <p:spPr>
          <a:xfrm>
            <a:off x="772588" y="3783349"/>
            <a:ext cx="2373118" cy="507831"/>
          </a:xfrm>
          <a:prstGeom prst="rect">
            <a:avLst/>
          </a:prstGeom>
          <a:noFill/>
        </p:spPr>
        <p:txBody>
          <a:bodyPr wrap="square" rtlCol="0">
            <a:spAutoFit/>
          </a:bodyPr>
          <a:lstStyle/>
          <a:p>
            <a:pPr algn="just"/>
            <a:r>
              <a:rPr lang="en-GB" sz="900" b="1" dirty="0">
                <a:latin typeface="DM Sans" pitchFamily="2" charset="77"/>
                <a:cs typeface="Calibri" panose="020F0502020204030204" pitchFamily="34" charset="0"/>
              </a:rPr>
              <a:t>Symplum </a:t>
            </a:r>
            <a:r>
              <a:rPr lang="en-GB" sz="900" dirty="0">
                <a:latin typeface="DM Sans" pitchFamily="2" charset="77"/>
                <a:cs typeface="Calibri" panose="020F0502020204030204" pitchFamily="34" charset="0"/>
              </a:rPr>
              <a:t>sends to the carrier, the Invoice and the Smart-contract previously signed</a:t>
            </a:r>
          </a:p>
        </p:txBody>
      </p:sp>
      <p:sp>
        <p:nvSpPr>
          <p:cNvPr id="51" name="Rounded Rectangle 50">
            <a:extLst>
              <a:ext uri="{FF2B5EF4-FFF2-40B4-BE49-F238E27FC236}">
                <a16:creationId xmlns:a16="http://schemas.microsoft.com/office/drawing/2014/main" xmlns="" id="{F10C324A-7A49-EDDF-6C7E-F016C326C45A}"/>
              </a:ext>
            </a:extLst>
          </p:cNvPr>
          <p:cNvSpPr/>
          <p:nvPr/>
        </p:nvSpPr>
        <p:spPr>
          <a:xfrm>
            <a:off x="1132935" y="3053472"/>
            <a:ext cx="1668620" cy="524142"/>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54" name="Straight Connector 53">
            <a:extLst>
              <a:ext uri="{FF2B5EF4-FFF2-40B4-BE49-F238E27FC236}">
                <a16:creationId xmlns:a16="http://schemas.microsoft.com/office/drawing/2014/main" xmlns="" id="{D13BA80E-F200-9EAE-500C-BBA50BBA10B3}"/>
              </a:ext>
            </a:extLst>
          </p:cNvPr>
          <p:cNvCxnSpPr>
            <a:cxnSpLocks/>
          </p:cNvCxnSpPr>
          <p:nvPr/>
        </p:nvCxnSpPr>
        <p:spPr>
          <a:xfrm>
            <a:off x="1448745" y="3342433"/>
            <a:ext cx="109436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46F4806E-4178-F3A8-7077-4BB8EF753AD1}"/>
              </a:ext>
            </a:extLst>
          </p:cNvPr>
          <p:cNvSpPr txBox="1"/>
          <p:nvPr/>
        </p:nvSpPr>
        <p:spPr>
          <a:xfrm>
            <a:off x="781671" y="5987944"/>
            <a:ext cx="2280910" cy="369332"/>
          </a:xfrm>
          <a:prstGeom prst="rect">
            <a:avLst/>
          </a:prstGeom>
          <a:noFill/>
        </p:spPr>
        <p:txBody>
          <a:bodyPr wrap="square" rtlCol="0">
            <a:spAutoFit/>
          </a:bodyPr>
          <a:lstStyle/>
          <a:p>
            <a:pPr algn="just"/>
            <a:r>
              <a:rPr lang="en-GB" sz="900" dirty="0">
                <a:latin typeface="DM Sans" pitchFamily="2" charset="77"/>
                <a:cs typeface="Calibri" panose="020F0502020204030204" pitchFamily="34" charset="0"/>
              </a:rPr>
              <a:t>The carrier pays </a:t>
            </a:r>
            <a:r>
              <a:rPr lang="en-GB" sz="900" b="1" dirty="0">
                <a:latin typeface="DM Sans" pitchFamily="2" charset="77"/>
                <a:cs typeface="Calibri" panose="020F0502020204030204" pitchFamily="34" charset="0"/>
              </a:rPr>
              <a:t>Symplum </a:t>
            </a:r>
            <a:r>
              <a:rPr lang="en-GB" sz="900" dirty="0">
                <a:latin typeface="DM Sans" pitchFamily="2" charset="77"/>
                <a:cs typeface="Calibri" panose="020F0502020204030204" pitchFamily="34" charset="0"/>
              </a:rPr>
              <a:t>on behalf of the user the total of the repair invoice</a:t>
            </a:r>
            <a:endParaRPr lang="en-GB" sz="900" b="1" dirty="0">
              <a:latin typeface="DM Sans" pitchFamily="2" charset="77"/>
              <a:cs typeface="Calibri" panose="020F0502020204030204" pitchFamily="34" charset="0"/>
            </a:endParaRPr>
          </a:p>
        </p:txBody>
      </p:sp>
      <p:sp>
        <p:nvSpPr>
          <p:cNvPr id="77" name="Rounded Rectangle 76">
            <a:extLst>
              <a:ext uri="{FF2B5EF4-FFF2-40B4-BE49-F238E27FC236}">
                <a16:creationId xmlns:a16="http://schemas.microsoft.com/office/drawing/2014/main" xmlns="" id="{E75C4D73-B2A8-C2C1-A346-150986E6331F}"/>
              </a:ext>
            </a:extLst>
          </p:cNvPr>
          <p:cNvSpPr/>
          <p:nvPr/>
        </p:nvSpPr>
        <p:spPr>
          <a:xfrm>
            <a:off x="912803" y="5258067"/>
            <a:ext cx="1668620" cy="524142"/>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8" name="Straight Connector 77">
            <a:extLst>
              <a:ext uri="{FF2B5EF4-FFF2-40B4-BE49-F238E27FC236}">
                <a16:creationId xmlns:a16="http://schemas.microsoft.com/office/drawing/2014/main" xmlns="" id="{FEF66D1A-1EB0-F67D-CCC2-84614EE0E3CA}"/>
              </a:ext>
            </a:extLst>
          </p:cNvPr>
          <p:cNvCxnSpPr>
            <a:cxnSpLocks/>
          </p:cNvCxnSpPr>
          <p:nvPr/>
        </p:nvCxnSpPr>
        <p:spPr>
          <a:xfrm>
            <a:off x="1228613" y="5547028"/>
            <a:ext cx="109436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xmlns="" id="{2DB38E47-C364-9501-8A01-C08EECCD60BF}"/>
              </a:ext>
            </a:extLst>
          </p:cNvPr>
          <p:cNvSpPr/>
          <p:nvPr/>
        </p:nvSpPr>
        <p:spPr>
          <a:xfrm>
            <a:off x="1549221" y="5350120"/>
            <a:ext cx="375944" cy="375945"/>
          </a:xfrm>
          <a:prstGeom prst="ellipse">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2" name="TextBox 91">
            <a:extLst>
              <a:ext uri="{FF2B5EF4-FFF2-40B4-BE49-F238E27FC236}">
                <a16:creationId xmlns:a16="http://schemas.microsoft.com/office/drawing/2014/main" xmlns="" id="{038F5869-C149-4A24-0044-E16368BF3A0B}"/>
              </a:ext>
            </a:extLst>
          </p:cNvPr>
          <p:cNvSpPr txBox="1"/>
          <p:nvPr/>
        </p:nvSpPr>
        <p:spPr>
          <a:xfrm>
            <a:off x="3577228" y="5987944"/>
            <a:ext cx="2061471" cy="369332"/>
          </a:xfrm>
          <a:prstGeom prst="rect">
            <a:avLst/>
          </a:prstGeom>
          <a:noFill/>
        </p:spPr>
        <p:txBody>
          <a:bodyPr wrap="square" rtlCol="0">
            <a:spAutoFit/>
          </a:bodyPr>
          <a:lstStyle/>
          <a:p>
            <a:pPr algn="just"/>
            <a:r>
              <a:rPr lang="en-GB" sz="900" b="1" dirty="0">
                <a:latin typeface="DM Sans" pitchFamily="2" charset="77"/>
                <a:cs typeface="Calibri" panose="020F0502020204030204" pitchFamily="34" charset="0"/>
              </a:rPr>
              <a:t>Symplum </a:t>
            </a:r>
            <a:r>
              <a:rPr lang="en-GB" sz="900" dirty="0">
                <a:latin typeface="DM Sans" pitchFamily="2" charset="77"/>
                <a:cs typeface="Calibri" panose="020F0502020204030204" pitchFamily="34" charset="0"/>
              </a:rPr>
              <a:t>invoices its marketplace fee to the service provider</a:t>
            </a:r>
            <a:endParaRPr lang="en-GB" sz="900" b="1" dirty="0">
              <a:latin typeface="DM Sans" pitchFamily="2" charset="77"/>
              <a:cs typeface="Calibri" panose="020F0502020204030204" pitchFamily="34" charset="0"/>
            </a:endParaRPr>
          </a:p>
        </p:txBody>
      </p:sp>
      <p:sp>
        <p:nvSpPr>
          <p:cNvPr id="94" name="Rounded Rectangle 93">
            <a:extLst>
              <a:ext uri="{FF2B5EF4-FFF2-40B4-BE49-F238E27FC236}">
                <a16:creationId xmlns:a16="http://schemas.microsoft.com/office/drawing/2014/main" xmlns="" id="{0C06057A-D1DF-5E75-C70C-83701AC2EBF4}"/>
              </a:ext>
            </a:extLst>
          </p:cNvPr>
          <p:cNvSpPr/>
          <p:nvPr/>
        </p:nvSpPr>
        <p:spPr>
          <a:xfrm>
            <a:off x="3743257" y="5258067"/>
            <a:ext cx="1668620" cy="524142"/>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95" name="Straight Connector 94">
            <a:extLst>
              <a:ext uri="{FF2B5EF4-FFF2-40B4-BE49-F238E27FC236}">
                <a16:creationId xmlns:a16="http://schemas.microsoft.com/office/drawing/2014/main" xmlns="" id="{C0D519D8-7BA2-7074-5875-21FA6891F879}"/>
              </a:ext>
            </a:extLst>
          </p:cNvPr>
          <p:cNvCxnSpPr>
            <a:cxnSpLocks/>
          </p:cNvCxnSpPr>
          <p:nvPr/>
        </p:nvCxnSpPr>
        <p:spPr>
          <a:xfrm>
            <a:off x="4059067" y="5547028"/>
            <a:ext cx="109436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xmlns="" id="{2DC93C5B-0965-456A-7FB9-064962EB5A6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23407" y="5332704"/>
            <a:ext cx="460058" cy="460058"/>
          </a:xfrm>
          <a:prstGeom prst="rect">
            <a:avLst/>
          </a:prstGeom>
        </p:spPr>
      </p:pic>
      <p:sp>
        <p:nvSpPr>
          <p:cNvPr id="100" name="TextBox 99">
            <a:extLst>
              <a:ext uri="{FF2B5EF4-FFF2-40B4-BE49-F238E27FC236}">
                <a16:creationId xmlns:a16="http://schemas.microsoft.com/office/drawing/2014/main" xmlns="" id="{AFF2CCED-B765-0E84-5852-36C9775A0C78}"/>
              </a:ext>
            </a:extLst>
          </p:cNvPr>
          <p:cNvSpPr txBox="1"/>
          <p:nvPr/>
        </p:nvSpPr>
        <p:spPr>
          <a:xfrm>
            <a:off x="6484490" y="5996973"/>
            <a:ext cx="1640208" cy="369332"/>
          </a:xfrm>
          <a:prstGeom prst="rect">
            <a:avLst/>
          </a:prstGeom>
          <a:noFill/>
        </p:spPr>
        <p:txBody>
          <a:bodyPr wrap="square" rtlCol="0">
            <a:spAutoFit/>
          </a:bodyPr>
          <a:lstStyle/>
          <a:p>
            <a:pPr algn="just"/>
            <a:r>
              <a:rPr lang="en-GB" sz="900" b="1" dirty="0">
                <a:latin typeface="DM Sans" pitchFamily="2" charset="77"/>
                <a:cs typeface="Calibri" panose="020F0502020204030204" pitchFamily="34" charset="0"/>
              </a:rPr>
              <a:t>Symplum</a:t>
            </a:r>
            <a:r>
              <a:rPr lang="en-GB" sz="900" dirty="0">
                <a:latin typeface="DM Sans" pitchFamily="2" charset="77"/>
                <a:cs typeface="Calibri" panose="020F0502020204030204" pitchFamily="34" charset="0"/>
              </a:rPr>
              <a:t> pays the net to the service provider</a:t>
            </a:r>
            <a:endParaRPr lang="en-GB" sz="900" b="1" dirty="0">
              <a:latin typeface="DM Sans" pitchFamily="2" charset="77"/>
              <a:cs typeface="Calibri" panose="020F0502020204030204" pitchFamily="34" charset="0"/>
            </a:endParaRPr>
          </a:p>
        </p:txBody>
      </p:sp>
      <p:sp>
        <p:nvSpPr>
          <p:cNvPr id="102" name="Rounded Rectangle 101">
            <a:extLst>
              <a:ext uri="{FF2B5EF4-FFF2-40B4-BE49-F238E27FC236}">
                <a16:creationId xmlns:a16="http://schemas.microsoft.com/office/drawing/2014/main" xmlns="" id="{54E8C1C3-783B-1B25-D1C4-3E0A79C8E112}"/>
              </a:ext>
            </a:extLst>
          </p:cNvPr>
          <p:cNvSpPr/>
          <p:nvPr/>
        </p:nvSpPr>
        <p:spPr>
          <a:xfrm>
            <a:off x="6484490" y="5267096"/>
            <a:ext cx="1668620" cy="524142"/>
          </a:xfrm>
          <a:prstGeom prst="roundRect">
            <a:avLst>
              <a:gd name="adj" fmla="val 10547"/>
            </a:avLst>
          </a:prstGeom>
          <a:solidFill>
            <a:schemeClr val="bg1"/>
          </a:solidFill>
          <a:ln>
            <a:noFill/>
          </a:ln>
          <a:effectLst>
            <a:outerShdw blurRad="80261" dist="11643" dir="5400000" algn="ctr" rotWithShape="0">
              <a:srgbClr val="000000">
                <a:alpha val="152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03" name="Straight Connector 102">
            <a:extLst>
              <a:ext uri="{FF2B5EF4-FFF2-40B4-BE49-F238E27FC236}">
                <a16:creationId xmlns:a16="http://schemas.microsoft.com/office/drawing/2014/main" xmlns="" id="{88F0BE99-707E-31B1-EFCE-76F85DCA3137}"/>
              </a:ext>
            </a:extLst>
          </p:cNvPr>
          <p:cNvCxnSpPr>
            <a:cxnSpLocks/>
          </p:cNvCxnSpPr>
          <p:nvPr/>
        </p:nvCxnSpPr>
        <p:spPr>
          <a:xfrm>
            <a:off x="6800300" y="5556057"/>
            <a:ext cx="1094369"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104">
            <a:extLst>
              <a:ext uri="{FF2B5EF4-FFF2-40B4-BE49-F238E27FC236}">
                <a16:creationId xmlns:a16="http://schemas.microsoft.com/office/drawing/2014/main" xmlns="" id="{633E2B6C-E871-CC6F-E3CF-5BBDB852A6F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64640" y="5341733"/>
            <a:ext cx="460058" cy="460058"/>
          </a:xfrm>
          <a:prstGeom prst="rect">
            <a:avLst/>
          </a:prstGeom>
        </p:spPr>
      </p:pic>
      <p:pic>
        <p:nvPicPr>
          <p:cNvPr id="109" name="Picture 108">
            <a:extLst>
              <a:ext uri="{FF2B5EF4-FFF2-40B4-BE49-F238E27FC236}">
                <a16:creationId xmlns:a16="http://schemas.microsoft.com/office/drawing/2014/main" xmlns="" id="{0A893C90-3325-98A3-2453-7A1F03F72F7F}"/>
              </a:ext>
            </a:extLst>
          </p:cNvPr>
          <p:cNvPicPr>
            <a:picLocks noChangeAspect="1"/>
          </p:cNvPicPr>
          <p:nvPr/>
        </p:nvPicPr>
        <p:blipFill>
          <a:blip r:embed="rId13"/>
          <a:stretch>
            <a:fillRect/>
          </a:stretch>
        </p:blipFill>
        <p:spPr>
          <a:xfrm>
            <a:off x="1656088" y="3212830"/>
            <a:ext cx="285056" cy="285056"/>
          </a:xfrm>
          <a:prstGeom prst="rect">
            <a:avLst/>
          </a:prstGeom>
        </p:spPr>
      </p:pic>
      <p:grpSp>
        <p:nvGrpSpPr>
          <p:cNvPr id="110" name="Group 109">
            <a:extLst>
              <a:ext uri="{FF2B5EF4-FFF2-40B4-BE49-F238E27FC236}">
                <a16:creationId xmlns:a16="http://schemas.microsoft.com/office/drawing/2014/main" xmlns="" id="{4250DD53-B54A-82EC-859A-8547E5BEDB97}"/>
              </a:ext>
            </a:extLst>
          </p:cNvPr>
          <p:cNvGrpSpPr/>
          <p:nvPr/>
        </p:nvGrpSpPr>
        <p:grpSpPr>
          <a:xfrm>
            <a:off x="1229917" y="3117556"/>
            <a:ext cx="296331" cy="460058"/>
            <a:chOff x="2358585" y="1288975"/>
            <a:chExt cx="391513" cy="607829"/>
          </a:xfrm>
        </p:grpSpPr>
        <p:pic>
          <p:nvPicPr>
            <p:cNvPr id="111" name="Picture 110">
              <a:extLst>
                <a:ext uri="{FF2B5EF4-FFF2-40B4-BE49-F238E27FC236}">
                  <a16:creationId xmlns:a16="http://schemas.microsoft.com/office/drawing/2014/main" xmlns="" id="{12C1AFF1-E699-29AD-4B46-8BE8948B2C5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585" y="1288975"/>
              <a:ext cx="391513" cy="607829"/>
            </a:xfrm>
            <a:prstGeom prst="rect">
              <a:avLst/>
            </a:prstGeom>
          </p:spPr>
        </p:pic>
        <p:pic>
          <p:nvPicPr>
            <p:cNvPr id="112" name="Picture 111">
              <a:extLst>
                <a:ext uri="{FF2B5EF4-FFF2-40B4-BE49-F238E27FC236}">
                  <a16:creationId xmlns:a16="http://schemas.microsoft.com/office/drawing/2014/main" xmlns="" id="{521E6F3E-79EC-B014-1717-6A923B4EE1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997" y="1499616"/>
              <a:ext cx="188248" cy="192849"/>
            </a:xfrm>
            <a:prstGeom prst="rect">
              <a:avLst/>
            </a:prstGeom>
          </p:spPr>
        </p:pic>
      </p:grpSp>
      <p:pic>
        <p:nvPicPr>
          <p:cNvPr id="113" name="Picture 112">
            <a:extLst>
              <a:ext uri="{FF2B5EF4-FFF2-40B4-BE49-F238E27FC236}">
                <a16:creationId xmlns:a16="http://schemas.microsoft.com/office/drawing/2014/main" xmlns="" id="{8BA58228-CF4E-1484-55B3-CE9E416EC3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24871" y="3221265"/>
            <a:ext cx="269362" cy="269362"/>
          </a:xfrm>
          <a:prstGeom prst="rect">
            <a:avLst/>
          </a:prstGeom>
        </p:spPr>
      </p:pic>
      <p:pic>
        <p:nvPicPr>
          <p:cNvPr id="114" name="Picture 113">
            <a:extLst>
              <a:ext uri="{FF2B5EF4-FFF2-40B4-BE49-F238E27FC236}">
                <a16:creationId xmlns:a16="http://schemas.microsoft.com/office/drawing/2014/main" xmlns="" id="{A4E29D77-5F4C-8129-3560-2908A36A088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81695" y="3143315"/>
            <a:ext cx="362452" cy="362452"/>
          </a:xfrm>
          <a:prstGeom prst="rect">
            <a:avLst/>
          </a:prstGeom>
        </p:spPr>
      </p:pic>
      <p:pic>
        <p:nvPicPr>
          <p:cNvPr id="115" name="Picture 114">
            <a:extLst>
              <a:ext uri="{FF2B5EF4-FFF2-40B4-BE49-F238E27FC236}">
                <a16:creationId xmlns:a16="http://schemas.microsoft.com/office/drawing/2014/main" xmlns="" id="{9DDC3B3F-2AC0-DF08-A887-B78B6781CAF7}"/>
              </a:ext>
            </a:extLst>
          </p:cNvPr>
          <p:cNvPicPr>
            <a:picLocks noChangeAspect="1"/>
          </p:cNvPicPr>
          <p:nvPr/>
        </p:nvPicPr>
        <p:blipFill>
          <a:blip r:embed="rId13"/>
          <a:stretch>
            <a:fillRect/>
          </a:stretch>
        </p:blipFill>
        <p:spPr>
          <a:xfrm>
            <a:off x="4726670" y="3183888"/>
            <a:ext cx="372042" cy="372042"/>
          </a:xfrm>
          <a:prstGeom prst="rect">
            <a:avLst/>
          </a:prstGeom>
        </p:spPr>
      </p:pic>
      <p:pic>
        <p:nvPicPr>
          <p:cNvPr id="116" name="Picture 115">
            <a:extLst>
              <a:ext uri="{FF2B5EF4-FFF2-40B4-BE49-F238E27FC236}">
                <a16:creationId xmlns:a16="http://schemas.microsoft.com/office/drawing/2014/main" xmlns="" id="{12488035-6A8E-1E1F-AB03-E8B483BC6F1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80532" y="5353200"/>
            <a:ext cx="362452" cy="362452"/>
          </a:xfrm>
          <a:prstGeom prst="rect">
            <a:avLst/>
          </a:prstGeom>
        </p:spPr>
      </p:pic>
      <p:grpSp>
        <p:nvGrpSpPr>
          <p:cNvPr id="117" name="Group 116">
            <a:extLst>
              <a:ext uri="{FF2B5EF4-FFF2-40B4-BE49-F238E27FC236}">
                <a16:creationId xmlns:a16="http://schemas.microsoft.com/office/drawing/2014/main" xmlns="" id="{69228336-C53B-98FE-927D-14976E3B0D27}"/>
              </a:ext>
            </a:extLst>
          </p:cNvPr>
          <p:cNvGrpSpPr/>
          <p:nvPr/>
        </p:nvGrpSpPr>
        <p:grpSpPr>
          <a:xfrm>
            <a:off x="2165370" y="5323716"/>
            <a:ext cx="296331" cy="460058"/>
            <a:chOff x="2358585" y="1288975"/>
            <a:chExt cx="391513" cy="607829"/>
          </a:xfrm>
        </p:grpSpPr>
        <p:pic>
          <p:nvPicPr>
            <p:cNvPr id="118" name="Picture 117">
              <a:extLst>
                <a:ext uri="{FF2B5EF4-FFF2-40B4-BE49-F238E27FC236}">
                  <a16:creationId xmlns:a16="http://schemas.microsoft.com/office/drawing/2014/main" xmlns="" id="{B819CA5D-73D7-5FC9-F37A-76CA57DB1DA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585" y="1288975"/>
              <a:ext cx="391513" cy="607829"/>
            </a:xfrm>
            <a:prstGeom prst="rect">
              <a:avLst/>
            </a:prstGeom>
          </p:spPr>
        </p:pic>
        <p:pic>
          <p:nvPicPr>
            <p:cNvPr id="119" name="Picture 118">
              <a:extLst>
                <a:ext uri="{FF2B5EF4-FFF2-40B4-BE49-F238E27FC236}">
                  <a16:creationId xmlns:a16="http://schemas.microsoft.com/office/drawing/2014/main" xmlns="" id="{A08EA84B-60A6-C1D4-3442-7207C345447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997" y="1499616"/>
              <a:ext cx="188248" cy="192849"/>
            </a:xfrm>
            <a:prstGeom prst="rect">
              <a:avLst/>
            </a:prstGeom>
          </p:spPr>
        </p:pic>
      </p:grpSp>
      <p:pic>
        <p:nvPicPr>
          <p:cNvPr id="121" name="Picture 120">
            <a:extLst>
              <a:ext uri="{FF2B5EF4-FFF2-40B4-BE49-F238E27FC236}">
                <a16:creationId xmlns:a16="http://schemas.microsoft.com/office/drawing/2014/main" xmlns="" id="{C8296C19-84D0-7A5B-398E-040021B8F06C}"/>
              </a:ext>
            </a:extLst>
          </p:cNvPr>
          <p:cNvPicPr>
            <a:picLocks noChangeAspect="1"/>
          </p:cNvPicPr>
          <p:nvPr/>
        </p:nvPicPr>
        <p:blipFill>
          <a:blip r:embed="rId15"/>
          <a:stretch>
            <a:fillRect/>
          </a:stretch>
        </p:blipFill>
        <p:spPr>
          <a:xfrm>
            <a:off x="1613030" y="5414622"/>
            <a:ext cx="239429" cy="239429"/>
          </a:xfrm>
          <a:prstGeom prst="rect">
            <a:avLst/>
          </a:prstGeom>
        </p:spPr>
      </p:pic>
      <p:grpSp>
        <p:nvGrpSpPr>
          <p:cNvPr id="122" name="Group 121">
            <a:extLst>
              <a:ext uri="{FF2B5EF4-FFF2-40B4-BE49-F238E27FC236}">
                <a16:creationId xmlns:a16="http://schemas.microsoft.com/office/drawing/2014/main" xmlns="" id="{45C37224-D08A-2801-9083-D55BC8696277}"/>
              </a:ext>
            </a:extLst>
          </p:cNvPr>
          <p:cNvGrpSpPr/>
          <p:nvPr/>
        </p:nvGrpSpPr>
        <p:grpSpPr>
          <a:xfrm>
            <a:off x="3882489" y="5326028"/>
            <a:ext cx="296331" cy="460058"/>
            <a:chOff x="2358585" y="1288975"/>
            <a:chExt cx="391513" cy="607829"/>
          </a:xfrm>
        </p:grpSpPr>
        <p:pic>
          <p:nvPicPr>
            <p:cNvPr id="123" name="Picture 122">
              <a:extLst>
                <a:ext uri="{FF2B5EF4-FFF2-40B4-BE49-F238E27FC236}">
                  <a16:creationId xmlns:a16="http://schemas.microsoft.com/office/drawing/2014/main" xmlns="" id="{E17C7C30-ACAD-D6DE-CEAA-28B86AE39CA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585" y="1288975"/>
              <a:ext cx="391513" cy="607829"/>
            </a:xfrm>
            <a:prstGeom prst="rect">
              <a:avLst/>
            </a:prstGeom>
          </p:spPr>
        </p:pic>
        <p:pic>
          <p:nvPicPr>
            <p:cNvPr id="124" name="Picture 123">
              <a:extLst>
                <a:ext uri="{FF2B5EF4-FFF2-40B4-BE49-F238E27FC236}">
                  <a16:creationId xmlns:a16="http://schemas.microsoft.com/office/drawing/2014/main" xmlns="" id="{197C8CEB-FB20-CF7E-873D-CDD3BFA907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997" y="1499616"/>
              <a:ext cx="188248" cy="192849"/>
            </a:xfrm>
            <a:prstGeom prst="rect">
              <a:avLst/>
            </a:prstGeom>
          </p:spPr>
        </p:pic>
      </p:grpSp>
      <p:pic>
        <p:nvPicPr>
          <p:cNvPr id="125" name="Picture 124">
            <a:extLst>
              <a:ext uri="{FF2B5EF4-FFF2-40B4-BE49-F238E27FC236}">
                <a16:creationId xmlns:a16="http://schemas.microsoft.com/office/drawing/2014/main" xmlns="" id="{5424344F-AF59-C1BA-7EF9-2920A832A31D}"/>
              </a:ext>
            </a:extLst>
          </p:cNvPr>
          <p:cNvPicPr>
            <a:picLocks noChangeAspect="1"/>
          </p:cNvPicPr>
          <p:nvPr/>
        </p:nvPicPr>
        <p:blipFill>
          <a:blip r:embed="rId13"/>
          <a:stretch>
            <a:fillRect/>
          </a:stretch>
        </p:blipFill>
        <p:spPr>
          <a:xfrm>
            <a:off x="4395851" y="5367833"/>
            <a:ext cx="381783" cy="381783"/>
          </a:xfrm>
          <a:prstGeom prst="rect">
            <a:avLst/>
          </a:prstGeom>
        </p:spPr>
      </p:pic>
      <p:grpSp>
        <p:nvGrpSpPr>
          <p:cNvPr id="126" name="Group 125">
            <a:extLst>
              <a:ext uri="{FF2B5EF4-FFF2-40B4-BE49-F238E27FC236}">
                <a16:creationId xmlns:a16="http://schemas.microsoft.com/office/drawing/2014/main" xmlns="" id="{3304EF26-5B69-C4CB-738A-8D055740A896}"/>
              </a:ext>
            </a:extLst>
          </p:cNvPr>
          <p:cNvGrpSpPr/>
          <p:nvPr/>
        </p:nvGrpSpPr>
        <p:grpSpPr>
          <a:xfrm>
            <a:off x="6663203" y="5343252"/>
            <a:ext cx="296331" cy="460058"/>
            <a:chOff x="2358585" y="1288975"/>
            <a:chExt cx="391513" cy="607829"/>
          </a:xfrm>
        </p:grpSpPr>
        <p:pic>
          <p:nvPicPr>
            <p:cNvPr id="127" name="Picture 126">
              <a:extLst>
                <a:ext uri="{FF2B5EF4-FFF2-40B4-BE49-F238E27FC236}">
                  <a16:creationId xmlns:a16="http://schemas.microsoft.com/office/drawing/2014/main" xmlns="" id="{D2B7550E-86FA-C0A4-BD1D-F1F4437E5F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585" y="1288975"/>
              <a:ext cx="391513" cy="607829"/>
            </a:xfrm>
            <a:prstGeom prst="rect">
              <a:avLst/>
            </a:prstGeom>
          </p:spPr>
        </p:pic>
        <p:pic>
          <p:nvPicPr>
            <p:cNvPr id="128" name="Picture 127">
              <a:extLst>
                <a:ext uri="{FF2B5EF4-FFF2-40B4-BE49-F238E27FC236}">
                  <a16:creationId xmlns:a16="http://schemas.microsoft.com/office/drawing/2014/main" xmlns="" id="{84946045-8909-4E10-6123-D6C5E1F387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997" y="1499616"/>
              <a:ext cx="188248" cy="192849"/>
            </a:xfrm>
            <a:prstGeom prst="rect">
              <a:avLst/>
            </a:prstGeom>
          </p:spPr>
        </p:pic>
      </p:grpSp>
      <p:sp>
        <p:nvSpPr>
          <p:cNvPr id="129" name="Oval 128">
            <a:extLst>
              <a:ext uri="{FF2B5EF4-FFF2-40B4-BE49-F238E27FC236}">
                <a16:creationId xmlns:a16="http://schemas.microsoft.com/office/drawing/2014/main" xmlns="" id="{6DC6D339-DCA0-18DB-3E5F-5BABD91E02E3}"/>
              </a:ext>
            </a:extLst>
          </p:cNvPr>
          <p:cNvSpPr/>
          <p:nvPr/>
        </p:nvSpPr>
        <p:spPr>
          <a:xfrm>
            <a:off x="7168379" y="5351466"/>
            <a:ext cx="375944" cy="375945"/>
          </a:xfrm>
          <a:prstGeom prst="ellipse">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0" name="Picture 129">
            <a:extLst>
              <a:ext uri="{FF2B5EF4-FFF2-40B4-BE49-F238E27FC236}">
                <a16:creationId xmlns:a16="http://schemas.microsoft.com/office/drawing/2014/main" xmlns="" id="{CDC9D878-7A30-557B-5F33-D7B2888250E6}"/>
              </a:ext>
            </a:extLst>
          </p:cNvPr>
          <p:cNvPicPr>
            <a:picLocks noChangeAspect="1"/>
          </p:cNvPicPr>
          <p:nvPr/>
        </p:nvPicPr>
        <p:blipFill>
          <a:blip r:embed="rId15"/>
          <a:stretch>
            <a:fillRect/>
          </a:stretch>
        </p:blipFill>
        <p:spPr>
          <a:xfrm>
            <a:off x="7232188" y="5415968"/>
            <a:ext cx="239429" cy="239429"/>
          </a:xfrm>
          <a:prstGeom prst="rect">
            <a:avLst/>
          </a:prstGeom>
        </p:spPr>
      </p:pic>
      <p:sp>
        <p:nvSpPr>
          <p:cNvPr id="132" name="Triangle 131">
            <a:extLst>
              <a:ext uri="{FF2B5EF4-FFF2-40B4-BE49-F238E27FC236}">
                <a16:creationId xmlns:a16="http://schemas.microsoft.com/office/drawing/2014/main" xmlns="" id="{9275D768-FE0B-615F-1191-7992285AF3BE}"/>
              </a:ext>
            </a:extLst>
          </p:cNvPr>
          <p:cNvSpPr/>
          <p:nvPr/>
        </p:nvSpPr>
        <p:spPr>
          <a:xfrm rot="5400000">
            <a:off x="2540761" y="1397757"/>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3" name="Triangle 132">
            <a:extLst>
              <a:ext uri="{FF2B5EF4-FFF2-40B4-BE49-F238E27FC236}">
                <a16:creationId xmlns:a16="http://schemas.microsoft.com/office/drawing/2014/main" xmlns="" id="{78B8D930-8B06-492F-7CB8-D16A5576C02A}"/>
              </a:ext>
            </a:extLst>
          </p:cNvPr>
          <p:cNvSpPr/>
          <p:nvPr/>
        </p:nvSpPr>
        <p:spPr>
          <a:xfrm rot="5400000">
            <a:off x="5473976" y="1398173"/>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4" name="Triangle 133">
            <a:extLst>
              <a:ext uri="{FF2B5EF4-FFF2-40B4-BE49-F238E27FC236}">
                <a16:creationId xmlns:a16="http://schemas.microsoft.com/office/drawing/2014/main" xmlns="" id="{4FA89078-BAFB-C591-D650-19060028250D}"/>
              </a:ext>
            </a:extLst>
          </p:cNvPr>
          <p:cNvSpPr/>
          <p:nvPr/>
        </p:nvSpPr>
        <p:spPr>
          <a:xfrm rot="16200000">
            <a:off x="6036549" y="3290072"/>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5" name="Triangle 134">
            <a:extLst>
              <a:ext uri="{FF2B5EF4-FFF2-40B4-BE49-F238E27FC236}">
                <a16:creationId xmlns:a16="http://schemas.microsoft.com/office/drawing/2014/main" xmlns="" id="{CD985FE6-8A7F-2291-A71D-F65CFF854DAA}"/>
              </a:ext>
            </a:extLst>
          </p:cNvPr>
          <p:cNvSpPr/>
          <p:nvPr/>
        </p:nvSpPr>
        <p:spPr>
          <a:xfrm rot="16200000">
            <a:off x="3358211" y="3296141"/>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6" name="Triangle 135">
            <a:extLst>
              <a:ext uri="{FF2B5EF4-FFF2-40B4-BE49-F238E27FC236}">
                <a16:creationId xmlns:a16="http://schemas.microsoft.com/office/drawing/2014/main" xmlns="" id="{3FCC78DA-65F8-59B3-6848-70034EA81CD7}"/>
              </a:ext>
            </a:extLst>
          </p:cNvPr>
          <p:cNvSpPr/>
          <p:nvPr/>
        </p:nvSpPr>
        <p:spPr>
          <a:xfrm rot="10800000">
            <a:off x="346410" y="4332596"/>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7" name="Triangle 136">
            <a:extLst>
              <a:ext uri="{FF2B5EF4-FFF2-40B4-BE49-F238E27FC236}">
                <a16:creationId xmlns:a16="http://schemas.microsoft.com/office/drawing/2014/main" xmlns="" id="{B48C068A-4BF3-1705-F162-E74E6464CC5D}"/>
              </a:ext>
            </a:extLst>
          </p:cNvPr>
          <p:cNvSpPr/>
          <p:nvPr/>
        </p:nvSpPr>
        <p:spPr>
          <a:xfrm rot="5400000">
            <a:off x="2995109" y="5452913"/>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8" name="Triangle 137">
            <a:extLst>
              <a:ext uri="{FF2B5EF4-FFF2-40B4-BE49-F238E27FC236}">
                <a16:creationId xmlns:a16="http://schemas.microsoft.com/office/drawing/2014/main" xmlns="" id="{1D6CC1ED-7A2B-0235-B979-D7ED185F52F5}"/>
              </a:ext>
            </a:extLst>
          </p:cNvPr>
          <p:cNvSpPr/>
          <p:nvPr/>
        </p:nvSpPr>
        <p:spPr>
          <a:xfrm rot="5400000">
            <a:off x="5834512" y="5452913"/>
            <a:ext cx="199536" cy="172014"/>
          </a:xfrm>
          <a:prstGeom prst="triangle">
            <a:avLst/>
          </a:pr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0554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unded Rectangle 131">
            <a:extLst>
              <a:ext uri="{FF2B5EF4-FFF2-40B4-BE49-F238E27FC236}">
                <a16:creationId xmlns:a16="http://schemas.microsoft.com/office/drawing/2014/main" xmlns="" id="{122E1EC8-43EE-31F2-B501-3258382D6A50}"/>
              </a:ext>
            </a:extLst>
          </p:cNvPr>
          <p:cNvSpPr/>
          <p:nvPr/>
        </p:nvSpPr>
        <p:spPr>
          <a:xfrm>
            <a:off x="6922484" y="1978646"/>
            <a:ext cx="5007672" cy="2570873"/>
          </a:xfrm>
          <a:prstGeom prst="roundRect">
            <a:avLst>
              <a:gd name="adj" fmla="val 23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5" name="Freeform 134">
            <a:extLst>
              <a:ext uri="{FF2B5EF4-FFF2-40B4-BE49-F238E27FC236}">
                <a16:creationId xmlns:a16="http://schemas.microsoft.com/office/drawing/2014/main" xmlns="" id="{BA92CA42-82AD-70F0-5BA6-9F6FBF2502F9}"/>
              </a:ext>
            </a:extLst>
          </p:cNvPr>
          <p:cNvSpPr/>
          <p:nvPr/>
        </p:nvSpPr>
        <p:spPr>
          <a:xfrm>
            <a:off x="6922484" y="1978647"/>
            <a:ext cx="1767607" cy="2570873"/>
          </a:xfrm>
          <a:custGeom>
            <a:avLst/>
            <a:gdLst>
              <a:gd name="connsiteX0" fmla="*/ 60570 w 1659399"/>
              <a:gd name="connsiteY0" fmla="*/ 0 h 2570873"/>
              <a:gd name="connsiteX1" fmla="*/ 1659399 w 1659399"/>
              <a:gd name="connsiteY1" fmla="*/ 0 h 2570873"/>
              <a:gd name="connsiteX2" fmla="*/ 1659399 w 1659399"/>
              <a:gd name="connsiteY2" fmla="*/ 2570873 h 2570873"/>
              <a:gd name="connsiteX3" fmla="*/ 60570 w 1659399"/>
              <a:gd name="connsiteY3" fmla="*/ 2570873 h 2570873"/>
              <a:gd name="connsiteX4" fmla="*/ 0 w 1659399"/>
              <a:gd name="connsiteY4" fmla="*/ 2510303 h 2570873"/>
              <a:gd name="connsiteX5" fmla="*/ 0 w 1659399"/>
              <a:gd name="connsiteY5" fmla="*/ 60570 h 2570873"/>
              <a:gd name="connsiteX6" fmla="*/ 60570 w 1659399"/>
              <a:gd name="connsiteY6" fmla="*/ 0 h 257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399" h="2570873">
                <a:moveTo>
                  <a:pt x="60570" y="0"/>
                </a:moveTo>
                <a:lnTo>
                  <a:pt x="1659399" y="0"/>
                </a:lnTo>
                <a:lnTo>
                  <a:pt x="1659399" y="2570873"/>
                </a:lnTo>
                <a:lnTo>
                  <a:pt x="60570" y="2570873"/>
                </a:lnTo>
                <a:cubicBezTo>
                  <a:pt x="27118" y="2570873"/>
                  <a:pt x="0" y="2543755"/>
                  <a:pt x="0" y="2510303"/>
                </a:cubicBezTo>
                <a:lnTo>
                  <a:pt x="0" y="60570"/>
                </a:lnTo>
                <a:cubicBezTo>
                  <a:pt x="0" y="27118"/>
                  <a:pt x="27118" y="0"/>
                  <a:pt x="605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134" name="Freeform 133">
            <a:extLst>
              <a:ext uri="{FF2B5EF4-FFF2-40B4-BE49-F238E27FC236}">
                <a16:creationId xmlns:a16="http://schemas.microsoft.com/office/drawing/2014/main" xmlns="" id="{B118BBC9-AD4A-959D-00B5-A4C1B9CC5EBD}"/>
              </a:ext>
            </a:extLst>
          </p:cNvPr>
          <p:cNvSpPr/>
          <p:nvPr/>
        </p:nvSpPr>
        <p:spPr>
          <a:xfrm>
            <a:off x="6922484" y="1978646"/>
            <a:ext cx="5007672" cy="538478"/>
          </a:xfrm>
          <a:custGeom>
            <a:avLst/>
            <a:gdLst>
              <a:gd name="connsiteX0" fmla="*/ 60570 w 5645452"/>
              <a:gd name="connsiteY0" fmla="*/ 0 h 538478"/>
              <a:gd name="connsiteX1" fmla="*/ 5584882 w 5645452"/>
              <a:gd name="connsiteY1" fmla="*/ 0 h 538478"/>
              <a:gd name="connsiteX2" fmla="*/ 5645452 w 5645452"/>
              <a:gd name="connsiteY2" fmla="*/ 60570 h 538478"/>
              <a:gd name="connsiteX3" fmla="*/ 5645452 w 5645452"/>
              <a:gd name="connsiteY3" fmla="*/ 538478 h 538478"/>
              <a:gd name="connsiteX4" fmla="*/ 0 w 5645452"/>
              <a:gd name="connsiteY4" fmla="*/ 538478 h 538478"/>
              <a:gd name="connsiteX5" fmla="*/ 0 w 5645452"/>
              <a:gd name="connsiteY5" fmla="*/ 60570 h 538478"/>
              <a:gd name="connsiteX6" fmla="*/ 60570 w 5645452"/>
              <a:gd name="connsiteY6" fmla="*/ 0 h 53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5452" h="538478">
                <a:moveTo>
                  <a:pt x="60570" y="0"/>
                </a:moveTo>
                <a:lnTo>
                  <a:pt x="5584882" y="0"/>
                </a:lnTo>
                <a:cubicBezTo>
                  <a:pt x="5618334" y="0"/>
                  <a:pt x="5645452" y="27118"/>
                  <a:pt x="5645452" y="60570"/>
                </a:cubicBezTo>
                <a:lnTo>
                  <a:pt x="5645452" y="538478"/>
                </a:lnTo>
                <a:lnTo>
                  <a:pt x="0" y="538478"/>
                </a:lnTo>
                <a:lnTo>
                  <a:pt x="0" y="60570"/>
                </a:lnTo>
                <a:cubicBezTo>
                  <a:pt x="0" y="27118"/>
                  <a:pt x="27118" y="0"/>
                  <a:pt x="60570" y="0"/>
                </a:cubicBezTo>
                <a:close/>
              </a:path>
            </a:pathLst>
          </a:cu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133" name="Rounded Rectangle 132">
            <a:extLst>
              <a:ext uri="{FF2B5EF4-FFF2-40B4-BE49-F238E27FC236}">
                <a16:creationId xmlns:a16="http://schemas.microsoft.com/office/drawing/2014/main" xmlns="" id="{8C342A9A-21B6-3544-D1E7-F773D195ED52}"/>
              </a:ext>
            </a:extLst>
          </p:cNvPr>
          <p:cNvSpPr/>
          <p:nvPr/>
        </p:nvSpPr>
        <p:spPr>
          <a:xfrm>
            <a:off x="10303130" y="1465302"/>
            <a:ext cx="966453" cy="354093"/>
          </a:xfrm>
          <a:prstGeom prst="roundRect">
            <a:avLst>
              <a:gd name="adj" fmla="val 50000"/>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ounded Rectangle 2">
            <a:extLst>
              <a:ext uri="{FF2B5EF4-FFF2-40B4-BE49-F238E27FC236}">
                <a16:creationId xmlns:a16="http://schemas.microsoft.com/office/drawing/2014/main" xmlns="" id="{A0C27964-81A7-274D-F11B-FF40C8C66A9D}"/>
              </a:ext>
            </a:extLst>
          </p:cNvPr>
          <p:cNvSpPr/>
          <p:nvPr/>
        </p:nvSpPr>
        <p:spPr>
          <a:xfrm>
            <a:off x="306112" y="1016854"/>
            <a:ext cx="5907018" cy="4240496"/>
          </a:xfrm>
          <a:prstGeom prst="roundRect">
            <a:avLst>
              <a:gd name="adj" fmla="val 17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a:extLst>
              <a:ext uri="{FF2B5EF4-FFF2-40B4-BE49-F238E27FC236}">
                <a16:creationId xmlns:a16="http://schemas.microsoft.com/office/drawing/2014/main" xmlns="" id="{03EFA0CB-AFB3-6AA1-B234-298A235C5921}"/>
              </a:ext>
            </a:extLst>
          </p:cNvPr>
          <p:cNvSpPr/>
          <p:nvPr/>
        </p:nvSpPr>
        <p:spPr>
          <a:xfrm>
            <a:off x="306112" y="1016855"/>
            <a:ext cx="1500414" cy="4240495"/>
          </a:xfrm>
          <a:custGeom>
            <a:avLst/>
            <a:gdLst>
              <a:gd name="connsiteX0" fmla="*/ 73505 w 1500414"/>
              <a:gd name="connsiteY0" fmla="*/ 0 h 4157499"/>
              <a:gd name="connsiteX1" fmla="*/ 1500414 w 1500414"/>
              <a:gd name="connsiteY1" fmla="*/ 0 h 4157499"/>
              <a:gd name="connsiteX2" fmla="*/ 1500414 w 1500414"/>
              <a:gd name="connsiteY2" fmla="*/ 4157499 h 4157499"/>
              <a:gd name="connsiteX3" fmla="*/ 73505 w 1500414"/>
              <a:gd name="connsiteY3" fmla="*/ 4157499 h 4157499"/>
              <a:gd name="connsiteX4" fmla="*/ 0 w 1500414"/>
              <a:gd name="connsiteY4" fmla="*/ 4083994 h 4157499"/>
              <a:gd name="connsiteX5" fmla="*/ 0 w 1500414"/>
              <a:gd name="connsiteY5" fmla="*/ 73505 h 4157499"/>
              <a:gd name="connsiteX6" fmla="*/ 73505 w 1500414"/>
              <a:gd name="connsiteY6" fmla="*/ 0 h 415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0414" h="4157499">
                <a:moveTo>
                  <a:pt x="73505" y="0"/>
                </a:moveTo>
                <a:lnTo>
                  <a:pt x="1500414" y="0"/>
                </a:lnTo>
                <a:lnTo>
                  <a:pt x="1500414" y="4157499"/>
                </a:lnTo>
                <a:lnTo>
                  <a:pt x="73505" y="4157499"/>
                </a:lnTo>
                <a:cubicBezTo>
                  <a:pt x="32909" y="4157499"/>
                  <a:pt x="0" y="4124590"/>
                  <a:pt x="0" y="4083994"/>
                </a:cubicBezTo>
                <a:lnTo>
                  <a:pt x="0" y="73505"/>
                </a:lnTo>
                <a:cubicBezTo>
                  <a:pt x="0" y="32909"/>
                  <a:pt x="32909" y="0"/>
                  <a:pt x="73505" y="0"/>
                </a:cubicBezTo>
                <a:close/>
              </a:path>
            </a:pathLst>
          </a:cu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6" name="Freeform 5">
            <a:extLst>
              <a:ext uri="{FF2B5EF4-FFF2-40B4-BE49-F238E27FC236}">
                <a16:creationId xmlns:a16="http://schemas.microsoft.com/office/drawing/2014/main" xmlns="" id="{9B0C2AB7-DE0E-25B2-EC4A-815D26083F8D}"/>
              </a:ext>
            </a:extLst>
          </p:cNvPr>
          <p:cNvSpPr/>
          <p:nvPr/>
        </p:nvSpPr>
        <p:spPr>
          <a:xfrm>
            <a:off x="306112" y="1016854"/>
            <a:ext cx="5907018" cy="330200"/>
          </a:xfrm>
          <a:custGeom>
            <a:avLst/>
            <a:gdLst>
              <a:gd name="connsiteX0" fmla="*/ 73505 w 5718594"/>
              <a:gd name="connsiteY0" fmla="*/ 0 h 330200"/>
              <a:gd name="connsiteX1" fmla="*/ 5645089 w 5718594"/>
              <a:gd name="connsiteY1" fmla="*/ 0 h 330200"/>
              <a:gd name="connsiteX2" fmla="*/ 5718594 w 5718594"/>
              <a:gd name="connsiteY2" fmla="*/ 73505 h 330200"/>
              <a:gd name="connsiteX3" fmla="*/ 5718594 w 5718594"/>
              <a:gd name="connsiteY3" fmla="*/ 330200 h 330200"/>
              <a:gd name="connsiteX4" fmla="*/ 0 w 5718594"/>
              <a:gd name="connsiteY4" fmla="*/ 330200 h 330200"/>
              <a:gd name="connsiteX5" fmla="*/ 0 w 5718594"/>
              <a:gd name="connsiteY5" fmla="*/ 73505 h 330200"/>
              <a:gd name="connsiteX6" fmla="*/ 73505 w 5718594"/>
              <a:gd name="connsiteY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594" h="330200">
                <a:moveTo>
                  <a:pt x="73505" y="0"/>
                </a:moveTo>
                <a:lnTo>
                  <a:pt x="5645089" y="0"/>
                </a:lnTo>
                <a:cubicBezTo>
                  <a:pt x="5685685" y="0"/>
                  <a:pt x="5718594" y="32909"/>
                  <a:pt x="5718594" y="73505"/>
                </a:cubicBezTo>
                <a:lnTo>
                  <a:pt x="5718594" y="330200"/>
                </a:lnTo>
                <a:lnTo>
                  <a:pt x="0" y="330200"/>
                </a:lnTo>
                <a:lnTo>
                  <a:pt x="0" y="73505"/>
                </a:lnTo>
                <a:cubicBezTo>
                  <a:pt x="0" y="32909"/>
                  <a:pt x="32909" y="0"/>
                  <a:pt x="73505" y="0"/>
                </a:cubicBezTo>
                <a:close/>
              </a:path>
            </a:pathLst>
          </a:cu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2" name="TextBox 1">
            <a:extLst>
              <a:ext uri="{FF2B5EF4-FFF2-40B4-BE49-F238E27FC236}">
                <a16:creationId xmlns:a16="http://schemas.microsoft.com/office/drawing/2014/main" xmlns="" id="{80B51B1E-CD70-AE57-654B-572E73F01244}"/>
              </a:ext>
            </a:extLst>
          </p:cNvPr>
          <p:cNvSpPr txBox="1"/>
          <p:nvPr/>
        </p:nvSpPr>
        <p:spPr>
          <a:xfrm>
            <a:off x="4544132" y="377532"/>
            <a:ext cx="3103735" cy="461665"/>
          </a:xfrm>
          <a:prstGeom prst="rect">
            <a:avLst/>
          </a:prstGeom>
          <a:noFill/>
        </p:spPr>
        <p:txBody>
          <a:bodyPr wrap="none" rtlCol="0">
            <a:spAutoFit/>
          </a:bodyPr>
          <a:lstStyle/>
          <a:p>
            <a:r>
              <a:rPr lang="en-US" sz="2400" b="1" spc="300" dirty="0">
                <a:solidFill>
                  <a:srgbClr val="1C2284"/>
                </a:solidFill>
                <a:latin typeface="DM Sans" pitchFamily="2" charset="77"/>
                <a:ea typeface="Euclid Circular A SemiBold" panose="020B0504000000000000" pitchFamily="34" charset="77"/>
              </a:rPr>
              <a:t>BUSINESS PLAN </a:t>
            </a:r>
          </a:p>
        </p:txBody>
      </p:sp>
      <p:sp>
        <p:nvSpPr>
          <p:cNvPr id="11" name="Rectangle 10">
            <a:extLst>
              <a:ext uri="{FF2B5EF4-FFF2-40B4-BE49-F238E27FC236}">
                <a16:creationId xmlns:a16="http://schemas.microsoft.com/office/drawing/2014/main" xmlns="" id="{15BE9721-E71B-DD3E-D119-459023A55068}"/>
              </a:ext>
            </a:extLst>
          </p:cNvPr>
          <p:cNvSpPr/>
          <p:nvPr/>
        </p:nvSpPr>
        <p:spPr>
          <a:xfrm>
            <a:off x="0" y="5521793"/>
            <a:ext cx="12192000" cy="1336205"/>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extBox 17">
            <a:extLst>
              <a:ext uri="{FF2B5EF4-FFF2-40B4-BE49-F238E27FC236}">
                <a16:creationId xmlns:a16="http://schemas.microsoft.com/office/drawing/2014/main" xmlns="" id="{66E735EF-BA81-ABF1-F5A6-371E6D92B847}"/>
              </a:ext>
            </a:extLst>
          </p:cNvPr>
          <p:cNvSpPr txBox="1"/>
          <p:nvPr/>
        </p:nvSpPr>
        <p:spPr>
          <a:xfrm>
            <a:off x="913083" y="5844632"/>
            <a:ext cx="10729117" cy="748923"/>
          </a:xfrm>
          <a:prstGeom prst="rect">
            <a:avLst/>
          </a:prstGeom>
          <a:noFill/>
        </p:spPr>
        <p:txBody>
          <a:bodyPr wrap="square" rtlCol="0">
            <a:spAutoFit/>
          </a:bodyPr>
          <a:lstStyle/>
          <a:p>
            <a:pPr algn="ctr">
              <a:spcAft>
                <a:spcPts val="400"/>
              </a:spcAft>
            </a:pPr>
            <a:r>
              <a:rPr lang="en-GB" sz="1200" dirty="0">
                <a:solidFill>
                  <a:schemeClr val="bg1"/>
                </a:solidFill>
                <a:latin typeface="DM Sans" pitchFamily="2" charset="77"/>
                <a:cs typeface="Calibri" panose="020F0502020204030204" pitchFamily="34" charset="0"/>
              </a:rPr>
              <a:t>We will reach monthly positive cash-flow by the 12</a:t>
            </a:r>
            <a:r>
              <a:rPr lang="en-GB" sz="1200" baseline="30000" dirty="0">
                <a:solidFill>
                  <a:schemeClr val="bg1"/>
                </a:solidFill>
                <a:latin typeface="DM Sans" pitchFamily="2" charset="77"/>
                <a:cs typeface="Calibri" panose="020F0502020204030204" pitchFamily="34" charset="0"/>
              </a:rPr>
              <a:t>th</a:t>
            </a:r>
            <a:r>
              <a:rPr lang="en-GB" sz="1200" dirty="0">
                <a:solidFill>
                  <a:schemeClr val="bg1"/>
                </a:solidFill>
                <a:latin typeface="DM Sans" pitchFamily="2" charset="77"/>
                <a:cs typeface="Calibri" panose="020F0502020204030204" pitchFamily="34" charset="0"/>
              </a:rPr>
              <a:t> month  which includes 3 months for marketplace preparation and service providers recruiting.</a:t>
            </a:r>
          </a:p>
          <a:p>
            <a:pPr algn="ctr">
              <a:spcAft>
                <a:spcPts val="400"/>
              </a:spcAft>
            </a:pPr>
            <a:r>
              <a:rPr lang="en-GB" sz="1200" dirty="0">
                <a:solidFill>
                  <a:schemeClr val="bg1"/>
                </a:solidFill>
                <a:latin typeface="DM Sans" pitchFamily="2" charset="77"/>
                <a:cs typeface="Calibri" panose="020F0502020204030204" pitchFamily="34" charset="0"/>
              </a:rPr>
              <a:t>The usual 18 month runaway is beyond our Cash-Flow needs timeframe.</a:t>
            </a:r>
          </a:p>
          <a:p>
            <a:pPr algn="ctr">
              <a:spcAft>
                <a:spcPts val="400"/>
              </a:spcAft>
            </a:pPr>
            <a:r>
              <a:rPr lang="en-GB" sz="1200" dirty="0">
                <a:solidFill>
                  <a:schemeClr val="bg1"/>
                </a:solidFill>
                <a:latin typeface="DM Sans" pitchFamily="2" charset="77"/>
                <a:cs typeface="Calibri" panose="020F0502020204030204" pitchFamily="34" charset="0"/>
              </a:rPr>
              <a:t>The calculations only include property and casualty businesses in Spain, but not global expansion, nor Big Data, KYC or Advertising revenues</a:t>
            </a:r>
          </a:p>
        </p:txBody>
      </p:sp>
      <p:sp>
        <p:nvSpPr>
          <p:cNvPr id="69" name="TextBox 68">
            <a:extLst>
              <a:ext uri="{FF2B5EF4-FFF2-40B4-BE49-F238E27FC236}">
                <a16:creationId xmlns:a16="http://schemas.microsoft.com/office/drawing/2014/main" xmlns="" id="{DA2C2297-6CD7-0CA4-1F9D-4DB868F74601}"/>
              </a:ext>
            </a:extLst>
          </p:cNvPr>
          <p:cNvSpPr txBox="1"/>
          <p:nvPr/>
        </p:nvSpPr>
        <p:spPr>
          <a:xfrm>
            <a:off x="530534" y="1711000"/>
            <a:ext cx="1208984" cy="230832"/>
          </a:xfrm>
          <a:prstGeom prst="rect">
            <a:avLst/>
          </a:prstGeom>
          <a:noFill/>
        </p:spPr>
        <p:txBody>
          <a:bodyPr wrap="none" rtlCol="0">
            <a:spAutoFit/>
          </a:bodyPr>
          <a:lstStyle/>
          <a:p>
            <a:pPr algn="r"/>
            <a:r>
              <a:rPr lang="x-none" sz="900" dirty="0">
                <a:latin typeface="DM Sans" pitchFamily="2" charset="77"/>
              </a:rPr>
              <a:t>Cumulated Policies</a:t>
            </a:r>
          </a:p>
        </p:txBody>
      </p:sp>
      <p:sp>
        <p:nvSpPr>
          <p:cNvPr id="70" name="TextBox 69">
            <a:extLst>
              <a:ext uri="{FF2B5EF4-FFF2-40B4-BE49-F238E27FC236}">
                <a16:creationId xmlns:a16="http://schemas.microsoft.com/office/drawing/2014/main" xmlns="" id="{060F1570-60AD-28BA-B51C-FD2B4B30CA3A}"/>
              </a:ext>
            </a:extLst>
          </p:cNvPr>
          <p:cNvSpPr txBox="1"/>
          <p:nvPr/>
        </p:nvSpPr>
        <p:spPr>
          <a:xfrm>
            <a:off x="1049677" y="1995306"/>
            <a:ext cx="668774" cy="230832"/>
          </a:xfrm>
          <a:prstGeom prst="rect">
            <a:avLst/>
          </a:prstGeom>
          <a:noFill/>
        </p:spPr>
        <p:txBody>
          <a:bodyPr wrap="none" rtlCol="0">
            <a:spAutoFit/>
          </a:bodyPr>
          <a:lstStyle/>
          <a:p>
            <a:pPr algn="r"/>
            <a:r>
              <a:rPr lang="x-none" sz="900" dirty="0">
                <a:latin typeface="DM Sans" pitchFamily="2" charset="77"/>
              </a:rPr>
              <a:t># Claims</a:t>
            </a:r>
          </a:p>
        </p:txBody>
      </p:sp>
      <p:sp>
        <p:nvSpPr>
          <p:cNvPr id="71" name="TextBox 70">
            <a:extLst>
              <a:ext uri="{FF2B5EF4-FFF2-40B4-BE49-F238E27FC236}">
                <a16:creationId xmlns:a16="http://schemas.microsoft.com/office/drawing/2014/main" xmlns="" id="{8C3C20AB-131F-F37B-083F-B97B582C9DED}"/>
              </a:ext>
            </a:extLst>
          </p:cNvPr>
          <p:cNvSpPr txBox="1"/>
          <p:nvPr/>
        </p:nvSpPr>
        <p:spPr>
          <a:xfrm>
            <a:off x="344802" y="2252320"/>
            <a:ext cx="1388522" cy="230832"/>
          </a:xfrm>
          <a:prstGeom prst="rect">
            <a:avLst/>
          </a:prstGeom>
          <a:noFill/>
        </p:spPr>
        <p:txBody>
          <a:bodyPr wrap="none" rtlCol="0">
            <a:spAutoFit/>
          </a:bodyPr>
          <a:lstStyle/>
          <a:p>
            <a:pPr algn="r"/>
            <a:r>
              <a:rPr lang="x-none" sz="900" dirty="0">
                <a:latin typeface="DM Sans" pitchFamily="2" charset="77"/>
              </a:rPr>
              <a:t># </a:t>
            </a:r>
            <a:r>
              <a:rPr lang="en-US" sz="900" dirty="0">
                <a:latin typeface="DM Sans" pitchFamily="2" charset="77"/>
              </a:rPr>
              <a:t>Un-Insured Services</a:t>
            </a:r>
          </a:p>
        </p:txBody>
      </p:sp>
      <p:sp>
        <p:nvSpPr>
          <p:cNvPr id="72" name="TextBox 71">
            <a:extLst>
              <a:ext uri="{FF2B5EF4-FFF2-40B4-BE49-F238E27FC236}">
                <a16:creationId xmlns:a16="http://schemas.microsoft.com/office/drawing/2014/main" xmlns="" id="{DBDB4E20-2D84-630F-FCD8-37EBE091231D}"/>
              </a:ext>
            </a:extLst>
          </p:cNvPr>
          <p:cNvSpPr txBox="1"/>
          <p:nvPr/>
        </p:nvSpPr>
        <p:spPr>
          <a:xfrm>
            <a:off x="459773" y="2516977"/>
            <a:ext cx="1268296" cy="230832"/>
          </a:xfrm>
          <a:prstGeom prst="rect">
            <a:avLst/>
          </a:prstGeom>
          <a:noFill/>
        </p:spPr>
        <p:txBody>
          <a:bodyPr wrap="none" rtlCol="0">
            <a:spAutoFit/>
          </a:bodyPr>
          <a:lstStyle/>
          <a:p>
            <a:pPr algn="r"/>
            <a:r>
              <a:rPr lang="x-none" sz="900" dirty="0">
                <a:latin typeface="DM Sans" pitchFamily="2" charset="77"/>
              </a:rPr>
              <a:t># Users (estimated)</a:t>
            </a:r>
          </a:p>
        </p:txBody>
      </p:sp>
      <p:sp>
        <p:nvSpPr>
          <p:cNvPr id="73" name="TextBox 72">
            <a:extLst>
              <a:ext uri="{FF2B5EF4-FFF2-40B4-BE49-F238E27FC236}">
                <a16:creationId xmlns:a16="http://schemas.microsoft.com/office/drawing/2014/main" xmlns="" id="{2F9E6572-B5FD-AA11-EC9D-117FC9BA5AB7}"/>
              </a:ext>
            </a:extLst>
          </p:cNvPr>
          <p:cNvSpPr txBox="1"/>
          <p:nvPr/>
        </p:nvSpPr>
        <p:spPr>
          <a:xfrm>
            <a:off x="306111" y="2760393"/>
            <a:ext cx="1433406" cy="230832"/>
          </a:xfrm>
          <a:prstGeom prst="rect">
            <a:avLst/>
          </a:prstGeom>
          <a:noFill/>
        </p:spPr>
        <p:txBody>
          <a:bodyPr wrap="none" rtlCol="0">
            <a:spAutoFit/>
          </a:bodyPr>
          <a:lstStyle/>
          <a:p>
            <a:pPr algn="r"/>
            <a:r>
              <a:rPr lang="x-none" sz="900" dirty="0">
                <a:latin typeface="DM Sans" pitchFamily="2" charset="77"/>
              </a:rPr>
              <a:t>Market Share (All Risks)</a:t>
            </a:r>
          </a:p>
        </p:txBody>
      </p:sp>
      <p:sp>
        <p:nvSpPr>
          <p:cNvPr id="74" name="TextBox 73">
            <a:extLst>
              <a:ext uri="{FF2B5EF4-FFF2-40B4-BE49-F238E27FC236}">
                <a16:creationId xmlns:a16="http://schemas.microsoft.com/office/drawing/2014/main" xmlns="" id="{AF895469-D8DD-909D-1293-BAB197501535}"/>
              </a:ext>
            </a:extLst>
          </p:cNvPr>
          <p:cNvSpPr txBox="1"/>
          <p:nvPr/>
        </p:nvSpPr>
        <p:spPr>
          <a:xfrm>
            <a:off x="634890" y="3080053"/>
            <a:ext cx="1114408" cy="230832"/>
          </a:xfrm>
          <a:prstGeom prst="rect">
            <a:avLst/>
          </a:prstGeom>
          <a:noFill/>
        </p:spPr>
        <p:txBody>
          <a:bodyPr wrap="none" rtlCol="0">
            <a:spAutoFit/>
          </a:bodyPr>
          <a:lstStyle/>
          <a:p>
            <a:pPr algn="r"/>
            <a:r>
              <a:rPr lang="x-none" sz="900" dirty="0">
                <a:latin typeface="DM Sans" pitchFamily="2" charset="77"/>
              </a:rPr>
              <a:t>Providers Income</a:t>
            </a:r>
          </a:p>
        </p:txBody>
      </p:sp>
      <p:sp>
        <p:nvSpPr>
          <p:cNvPr id="75" name="TextBox 74">
            <a:extLst>
              <a:ext uri="{FF2B5EF4-FFF2-40B4-BE49-F238E27FC236}">
                <a16:creationId xmlns:a16="http://schemas.microsoft.com/office/drawing/2014/main" xmlns="" id="{C11BE005-BCF8-7E86-BD17-57886B4AD1A1}"/>
              </a:ext>
            </a:extLst>
          </p:cNvPr>
          <p:cNvSpPr txBox="1"/>
          <p:nvPr/>
        </p:nvSpPr>
        <p:spPr>
          <a:xfrm>
            <a:off x="630615" y="3346398"/>
            <a:ext cx="1111202" cy="230832"/>
          </a:xfrm>
          <a:prstGeom prst="rect">
            <a:avLst/>
          </a:prstGeom>
          <a:noFill/>
        </p:spPr>
        <p:txBody>
          <a:bodyPr wrap="none" rtlCol="0">
            <a:spAutoFit/>
          </a:bodyPr>
          <a:lstStyle/>
          <a:p>
            <a:pPr algn="r"/>
            <a:r>
              <a:rPr lang="x-none" sz="900" dirty="0">
                <a:latin typeface="DM Sans" pitchFamily="2" charset="77"/>
              </a:rPr>
              <a:t>Symplum Income</a:t>
            </a:r>
          </a:p>
        </p:txBody>
      </p:sp>
      <p:sp>
        <p:nvSpPr>
          <p:cNvPr id="76" name="TextBox 75">
            <a:extLst>
              <a:ext uri="{FF2B5EF4-FFF2-40B4-BE49-F238E27FC236}">
                <a16:creationId xmlns:a16="http://schemas.microsoft.com/office/drawing/2014/main" xmlns="" id="{0FFBBF35-CB50-105B-9CA1-4ECBA78AB1C6}"/>
              </a:ext>
            </a:extLst>
          </p:cNvPr>
          <p:cNvSpPr txBox="1"/>
          <p:nvPr/>
        </p:nvSpPr>
        <p:spPr>
          <a:xfrm>
            <a:off x="637132" y="3610841"/>
            <a:ext cx="1093569" cy="230832"/>
          </a:xfrm>
          <a:prstGeom prst="rect">
            <a:avLst/>
          </a:prstGeom>
          <a:noFill/>
        </p:spPr>
        <p:txBody>
          <a:bodyPr wrap="none" rtlCol="0">
            <a:spAutoFit/>
          </a:bodyPr>
          <a:lstStyle/>
          <a:p>
            <a:pPr algn="r"/>
            <a:r>
              <a:rPr lang="x-none" sz="900" dirty="0">
                <a:latin typeface="DM Sans" pitchFamily="2" charset="77"/>
              </a:rPr>
              <a:t>Works for Assets</a:t>
            </a:r>
          </a:p>
        </p:txBody>
      </p:sp>
      <p:sp>
        <p:nvSpPr>
          <p:cNvPr id="77" name="TextBox 76">
            <a:extLst>
              <a:ext uri="{FF2B5EF4-FFF2-40B4-BE49-F238E27FC236}">
                <a16:creationId xmlns:a16="http://schemas.microsoft.com/office/drawing/2014/main" xmlns="" id="{6856CF5B-9F29-5B43-A172-F45F28986645}"/>
              </a:ext>
            </a:extLst>
          </p:cNvPr>
          <p:cNvSpPr txBox="1"/>
          <p:nvPr/>
        </p:nvSpPr>
        <p:spPr>
          <a:xfrm>
            <a:off x="852735" y="3899808"/>
            <a:ext cx="886782" cy="230832"/>
          </a:xfrm>
          <a:prstGeom prst="rect">
            <a:avLst/>
          </a:prstGeom>
          <a:noFill/>
        </p:spPr>
        <p:txBody>
          <a:bodyPr wrap="none" rtlCol="0">
            <a:spAutoFit/>
          </a:bodyPr>
          <a:lstStyle/>
          <a:p>
            <a:pPr algn="r"/>
            <a:r>
              <a:rPr lang="x-none" sz="900" dirty="0">
                <a:latin typeface="DM Sans" pitchFamily="2" charset="77"/>
              </a:rPr>
              <a:t>Cost of Sales</a:t>
            </a:r>
          </a:p>
        </p:txBody>
      </p:sp>
      <p:sp>
        <p:nvSpPr>
          <p:cNvPr id="78" name="TextBox 77">
            <a:extLst>
              <a:ext uri="{FF2B5EF4-FFF2-40B4-BE49-F238E27FC236}">
                <a16:creationId xmlns:a16="http://schemas.microsoft.com/office/drawing/2014/main" xmlns="" id="{424045A2-2C60-18B0-D821-3F66FD8759BB}"/>
              </a:ext>
            </a:extLst>
          </p:cNvPr>
          <p:cNvSpPr txBox="1"/>
          <p:nvPr/>
        </p:nvSpPr>
        <p:spPr>
          <a:xfrm>
            <a:off x="913083" y="4116521"/>
            <a:ext cx="817853" cy="230832"/>
          </a:xfrm>
          <a:prstGeom prst="rect">
            <a:avLst/>
          </a:prstGeom>
          <a:noFill/>
        </p:spPr>
        <p:txBody>
          <a:bodyPr wrap="none" rtlCol="0">
            <a:spAutoFit/>
          </a:bodyPr>
          <a:lstStyle/>
          <a:p>
            <a:pPr algn="r"/>
            <a:r>
              <a:rPr lang="x-none" sz="900" dirty="0">
                <a:latin typeface="DM Sans" pitchFamily="2" charset="77"/>
              </a:rPr>
              <a:t>Gross Profit</a:t>
            </a:r>
          </a:p>
        </p:txBody>
      </p:sp>
      <p:sp>
        <p:nvSpPr>
          <p:cNvPr id="79" name="TextBox 78">
            <a:extLst>
              <a:ext uri="{FF2B5EF4-FFF2-40B4-BE49-F238E27FC236}">
                <a16:creationId xmlns:a16="http://schemas.microsoft.com/office/drawing/2014/main" xmlns="" id="{1C00E045-CBC9-3011-1647-A29547B89129}"/>
              </a:ext>
            </a:extLst>
          </p:cNvPr>
          <p:cNvSpPr txBox="1"/>
          <p:nvPr/>
        </p:nvSpPr>
        <p:spPr>
          <a:xfrm>
            <a:off x="609453" y="4350060"/>
            <a:ext cx="1117678" cy="369332"/>
          </a:xfrm>
          <a:prstGeom prst="rect">
            <a:avLst/>
          </a:prstGeom>
          <a:noFill/>
        </p:spPr>
        <p:txBody>
          <a:bodyPr wrap="none" rtlCol="0">
            <a:spAutoFit/>
          </a:bodyPr>
          <a:lstStyle/>
          <a:p>
            <a:pPr algn="r"/>
            <a:r>
              <a:rPr lang="x-none" sz="900" dirty="0">
                <a:latin typeface="DM Sans" pitchFamily="2" charset="77"/>
              </a:rPr>
              <a:t>Sales Expenses &amp;</a:t>
            </a:r>
          </a:p>
          <a:p>
            <a:pPr algn="r"/>
            <a:r>
              <a:rPr lang="x-none" sz="900" dirty="0">
                <a:latin typeface="DM Sans" pitchFamily="2" charset="77"/>
              </a:rPr>
              <a:t>Variable Costs</a:t>
            </a:r>
          </a:p>
        </p:txBody>
      </p:sp>
      <p:sp>
        <p:nvSpPr>
          <p:cNvPr id="80" name="TextBox 79">
            <a:extLst>
              <a:ext uri="{FF2B5EF4-FFF2-40B4-BE49-F238E27FC236}">
                <a16:creationId xmlns:a16="http://schemas.microsoft.com/office/drawing/2014/main" xmlns="" id="{3FBC5E59-7C3C-5ED5-832B-09869E9B2664}"/>
              </a:ext>
            </a:extLst>
          </p:cNvPr>
          <p:cNvSpPr txBox="1"/>
          <p:nvPr/>
        </p:nvSpPr>
        <p:spPr>
          <a:xfrm>
            <a:off x="263979" y="4677593"/>
            <a:ext cx="1452642" cy="230832"/>
          </a:xfrm>
          <a:prstGeom prst="rect">
            <a:avLst/>
          </a:prstGeom>
          <a:noFill/>
        </p:spPr>
        <p:txBody>
          <a:bodyPr wrap="none" rtlCol="0">
            <a:spAutoFit/>
          </a:bodyPr>
          <a:lstStyle/>
          <a:p>
            <a:pPr algn="r"/>
            <a:r>
              <a:rPr lang="en-US" sz="900" dirty="0">
                <a:latin typeface="DM Sans" pitchFamily="2" charset="77"/>
              </a:rPr>
              <a:t>Infrastructure Expenses</a:t>
            </a:r>
          </a:p>
        </p:txBody>
      </p:sp>
      <p:sp>
        <p:nvSpPr>
          <p:cNvPr id="81" name="TextBox 80">
            <a:extLst>
              <a:ext uri="{FF2B5EF4-FFF2-40B4-BE49-F238E27FC236}">
                <a16:creationId xmlns:a16="http://schemas.microsoft.com/office/drawing/2014/main" xmlns="" id="{34A5A129-911C-6A5A-FE74-54DE54DD2E66}"/>
              </a:ext>
            </a:extLst>
          </p:cNvPr>
          <p:cNvSpPr txBox="1"/>
          <p:nvPr/>
        </p:nvSpPr>
        <p:spPr>
          <a:xfrm>
            <a:off x="1192733" y="5001987"/>
            <a:ext cx="567784" cy="230832"/>
          </a:xfrm>
          <a:prstGeom prst="rect">
            <a:avLst/>
          </a:prstGeom>
          <a:noFill/>
        </p:spPr>
        <p:txBody>
          <a:bodyPr wrap="none" rtlCol="0">
            <a:spAutoFit/>
          </a:bodyPr>
          <a:lstStyle/>
          <a:p>
            <a:pPr algn="r"/>
            <a:r>
              <a:rPr lang="x-none" sz="900" dirty="0">
                <a:latin typeface="DM Sans" pitchFamily="2" charset="77"/>
              </a:rPr>
              <a:t>EBITDA</a:t>
            </a:r>
          </a:p>
        </p:txBody>
      </p:sp>
      <p:sp>
        <p:nvSpPr>
          <p:cNvPr id="82" name="TextBox 81">
            <a:extLst>
              <a:ext uri="{FF2B5EF4-FFF2-40B4-BE49-F238E27FC236}">
                <a16:creationId xmlns:a16="http://schemas.microsoft.com/office/drawing/2014/main" xmlns="" id="{BA3139F0-C89B-C97D-2D88-03BACD9C431E}"/>
              </a:ext>
            </a:extLst>
          </p:cNvPr>
          <p:cNvSpPr txBox="1"/>
          <p:nvPr/>
        </p:nvSpPr>
        <p:spPr>
          <a:xfrm>
            <a:off x="934292" y="1369858"/>
            <a:ext cx="354585" cy="230832"/>
          </a:xfrm>
          <a:prstGeom prst="rect">
            <a:avLst/>
          </a:prstGeom>
          <a:noFill/>
        </p:spPr>
        <p:txBody>
          <a:bodyPr wrap="none" rtlCol="0">
            <a:spAutoFit/>
          </a:bodyPr>
          <a:lstStyle/>
          <a:p>
            <a:pPr algn="r"/>
            <a:r>
              <a:rPr lang="x-none" sz="900" dirty="0">
                <a:latin typeface="DM Sans" pitchFamily="2" charset="77"/>
              </a:rPr>
              <a:t>0%</a:t>
            </a:r>
          </a:p>
        </p:txBody>
      </p:sp>
      <p:sp>
        <p:nvSpPr>
          <p:cNvPr id="83" name="TextBox 82">
            <a:extLst>
              <a:ext uri="{FF2B5EF4-FFF2-40B4-BE49-F238E27FC236}">
                <a16:creationId xmlns:a16="http://schemas.microsoft.com/office/drawing/2014/main" xmlns="" id="{76A05766-5C98-C396-74F4-E1426ECB3954}"/>
              </a:ext>
            </a:extLst>
          </p:cNvPr>
          <p:cNvSpPr txBox="1"/>
          <p:nvPr/>
        </p:nvSpPr>
        <p:spPr>
          <a:xfrm>
            <a:off x="1955827" y="1369858"/>
            <a:ext cx="506870" cy="230832"/>
          </a:xfrm>
          <a:prstGeom prst="rect">
            <a:avLst/>
          </a:prstGeom>
          <a:noFill/>
        </p:spPr>
        <p:txBody>
          <a:bodyPr wrap="none" rtlCol="0">
            <a:spAutoFit/>
          </a:bodyPr>
          <a:lstStyle/>
          <a:p>
            <a:pPr algn="r"/>
            <a:r>
              <a:rPr lang="x-none" sz="900" b="1" dirty="0">
                <a:latin typeface="DM Sans" pitchFamily="2" charset="77"/>
              </a:rPr>
              <a:t>1 Year</a:t>
            </a:r>
          </a:p>
        </p:txBody>
      </p:sp>
      <p:sp>
        <p:nvSpPr>
          <p:cNvPr id="84" name="TextBox 83">
            <a:extLst>
              <a:ext uri="{FF2B5EF4-FFF2-40B4-BE49-F238E27FC236}">
                <a16:creationId xmlns:a16="http://schemas.microsoft.com/office/drawing/2014/main" xmlns="" id="{6A7258DC-AF79-BE19-3CED-75ECC4394488}"/>
              </a:ext>
            </a:extLst>
          </p:cNvPr>
          <p:cNvSpPr txBox="1"/>
          <p:nvPr/>
        </p:nvSpPr>
        <p:spPr>
          <a:xfrm>
            <a:off x="2750231" y="1369858"/>
            <a:ext cx="532518" cy="230832"/>
          </a:xfrm>
          <a:prstGeom prst="rect">
            <a:avLst/>
          </a:prstGeom>
          <a:noFill/>
        </p:spPr>
        <p:txBody>
          <a:bodyPr wrap="none" rtlCol="0">
            <a:spAutoFit/>
          </a:bodyPr>
          <a:lstStyle/>
          <a:p>
            <a:pPr algn="r"/>
            <a:r>
              <a:rPr lang="x-none" sz="900" b="1" dirty="0">
                <a:latin typeface="DM Sans" pitchFamily="2" charset="77"/>
              </a:rPr>
              <a:t>2 Year</a:t>
            </a:r>
          </a:p>
        </p:txBody>
      </p:sp>
      <p:sp>
        <p:nvSpPr>
          <p:cNvPr id="85" name="TextBox 84">
            <a:extLst>
              <a:ext uri="{FF2B5EF4-FFF2-40B4-BE49-F238E27FC236}">
                <a16:creationId xmlns:a16="http://schemas.microsoft.com/office/drawing/2014/main" xmlns="" id="{F6FB6322-E397-00C3-9D2C-BC1DA745389C}"/>
              </a:ext>
            </a:extLst>
          </p:cNvPr>
          <p:cNvSpPr txBox="1"/>
          <p:nvPr/>
        </p:nvSpPr>
        <p:spPr>
          <a:xfrm>
            <a:off x="3569864" y="1369858"/>
            <a:ext cx="535724" cy="230832"/>
          </a:xfrm>
          <a:prstGeom prst="rect">
            <a:avLst/>
          </a:prstGeom>
          <a:noFill/>
        </p:spPr>
        <p:txBody>
          <a:bodyPr wrap="none" rtlCol="0">
            <a:spAutoFit/>
          </a:bodyPr>
          <a:lstStyle/>
          <a:p>
            <a:pPr algn="r"/>
            <a:r>
              <a:rPr lang="x-none" sz="900" b="1" dirty="0">
                <a:latin typeface="DM Sans" pitchFamily="2" charset="77"/>
              </a:rPr>
              <a:t>3 Year</a:t>
            </a:r>
          </a:p>
        </p:txBody>
      </p:sp>
      <p:sp>
        <p:nvSpPr>
          <p:cNvPr id="86" name="TextBox 85">
            <a:extLst>
              <a:ext uri="{FF2B5EF4-FFF2-40B4-BE49-F238E27FC236}">
                <a16:creationId xmlns:a16="http://schemas.microsoft.com/office/drawing/2014/main" xmlns="" id="{EAC22DB7-B174-3072-13DC-FF4F8B91F0F7}"/>
              </a:ext>
            </a:extLst>
          </p:cNvPr>
          <p:cNvSpPr txBox="1"/>
          <p:nvPr/>
        </p:nvSpPr>
        <p:spPr>
          <a:xfrm>
            <a:off x="4398372" y="1369858"/>
            <a:ext cx="540534" cy="230832"/>
          </a:xfrm>
          <a:prstGeom prst="rect">
            <a:avLst/>
          </a:prstGeom>
          <a:noFill/>
        </p:spPr>
        <p:txBody>
          <a:bodyPr wrap="none" rtlCol="0">
            <a:spAutoFit/>
          </a:bodyPr>
          <a:lstStyle/>
          <a:p>
            <a:pPr algn="r"/>
            <a:r>
              <a:rPr lang="x-none" sz="900" b="1" dirty="0">
                <a:latin typeface="DM Sans" pitchFamily="2" charset="77"/>
              </a:rPr>
              <a:t>4 Year</a:t>
            </a:r>
          </a:p>
        </p:txBody>
      </p:sp>
      <p:sp>
        <p:nvSpPr>
          <p:cNvPr id="87" name="TextBox 86">
            <a:extLst>
              <a:ext uri="{FF2B5EF4-FFF2-40B4-BE49-F238E27FC236}">
                <a16:creationId xmlns:a16="http://schemas.microsoft.com/office/drawing/2014/main" xmlns="" id="{E43D868C-34B6-2AE4-A6A4-244C7C6B0AD8}"/>
              </a:ext>
            </a:extLst>
          </p:cNvPr>
          <p:cNvSpPr txBox="1"/>
          <p:nvPr/>
        </p:nvSpPr>
        <p:spPr>
          <a:xfrm>
            <a:off x="5223650" y="1369858"/>
            <a:ext cx="538930" cy="230832"/>
          </a:xfrm>
          <a:prstGeom prst="rect">
            <a:avLst/>
          </a:prstGeom>
          <a:noFill/>
        </p:spPr>
        <p:txBody>
          <a:bodyPr wrap="none" rtlCol="0">
            <a:spAutoFit/>
          </a:bodyPr>
          <a:lstStyle/>
          <a:p>
            <a:pPr algn="r"/>
            <a:r>
              <a:rPr lang="x-none" sz="900" b="1" dirty="0">
                <a:latin typeface="DM Sans" pitchFamily="2" charset="77"/>
              </a:rPr>
              <a:t>5 Year</a:t>
            </a:r>
          </a:p>
        </p:txBody>
      </p:sp>
      <p:sp>
        <p:nvSpPr>
          <p:cNvPr id="88" name="TextBox 87">
            <a:extLst>
              <a:ext uri="{FF2B5EF4-FFF2-40B4-BE49-F238E27FC236}">
                <a16:creationId xmlns:a16="http://schemas.microsoft.com/office/drawing/2014/main" xmlns="" id="{D39BB961-9759-A587-A506-1B73BA25A02E}"/>
              </a:ext>
            </a:extLst>
          </p:cNvPr>
          <p:cNvSpPr txBox="1"/>
          <p:nvPr/>
        </p:nvSpPr>
        <p:spPr>
          <a:xfrm>
            <a:off x="2115103" y="1074887"/>
            <a:ext cx="2170787" cy="246221"/>
          </a:xfrm>
          <a:prstGeom prst="rect">
            <a:avLst/>
          </a:prstGeom>
          <a:noFill/>
        </p:spPr>
        <p:txBody>
          <a:bodyPr wrap="none" rtlCol="0">
            <a:spAutoFit/>
          </a:bodyPr>
          <a:lstStyle/>
          <a:p>
            <a:pPr algn="r"/>
            <a:r>
              <a:rPr lang="x-none" sz="1000" b="1" dirty="0">
                <a:solidFill>
                  <a:schemeClr val="bg1"/>
                </a:solidFill>
                <a:latin typeface="DM Sans" pitchFamily="2" charset="77"/>
              </a:rPr>
              <a:t>P&amp;L after Investment (rounded)</a:t>
            </a:r>
          </a:p>
        </p:txBody>
      </p:sp>
      <p:sp>
        <p:nvSpPr>
          <p:cNvPr id="89" name="TextBox 88">
            <a:extLst>
              <a:ext uri="{FF2B5EF4-FFF2-40B4-BE49-F238E27FC236}">
                <a16:creationId xmlns:a16="http://schemas.microsoft.com/office/drawing/2014/main" xmlns="" id="{234C94F1-1769-9C7C-3268-162FA653FA85}"/>
              </a:ext>
            </a:extLst>
          </p:cNvPr>
          <p:cNvSpPr txBox="1"/>
          <p:nvPr/>
        </p:nvSpPr>
        <p:spPr>
          <a:xfrm>
            <a:off x="10486434" y="1503849"/>
            <a:ext cx="599844" cy="276999"/>
          </a:xfrm>
          <a:prstGeom prst="rect">
            <a:avLst/>
          </a:prstGeom>
          <a:noFill/>
        </p:spPr>
        <p:txBody>
          <a:bodyPr wrap="none" rtlCol="0">
            <a:spAutoFit/>
          </a:bodyPr>
          <a:lstStyle/>
          <a:p>
            <a:pPr algn="r"/>
            <a:r>
              <a:rPr lang="x-none" sz="1200" b="1" dirty="0">
                <a:solidFill>
                  <a:schemeClr val="bg1"/>
                </a:solidFill>
                <a:latin typeface="DM Sans" pitchFamily="2" charset="77"/>
              </a:rPr>
              <a:t>Spain</a:t>
            </a:r>
          </a:p>
        </p:txBody>
      </p:sp>
      <p:sp>
        <p:nvSpPr>
          <p:cNvPr id="90" name="TextBox 89">
            <a:extLst>
              <a:ext uri="{FF2B5EF4-FFF2-40B4-BE49-F238E27FC236}">
                <a16:creationId xmlns:a16="http://schemas.microsoft.com/office/drawing/2014/main" xmlns="" id="{6731B0A9-CCDF-5A10-077A-6A114FCC7463}"/>
              </a:ext>
            </a:extLst>
          </p:cNvPr>
          <p:cNvSpPr txBox="1"/>
          <p:nvPr/>
        </p:nvSpPr>
        <p:spPr>
          <a:xfrm>
            <a:off x="8662554" y="2110129"/>
            <a:ext cx="750526" cy="230832"/>
          </a:xfrm>
          <a:prstGeom prst="rect">
            <a:avLst/>
          </a:prstGeom>
          <a:noFill/>
        </p:spPr>
        <p:txBody>
          <a:bodyPr wrap="none" rtlCol="0">
            <a:spAutoFit/>
          </a:bodyPr>
          <a:lstStyle/>
          <a:p>
            <a:pPr algn="r"/>
            <a:r>
              <a:rPr lang="x-none" sz="900" b="1" dirty="0">
                <a:solidFill>
                  <a:schemeClr val="bg1"/>
                </a:solidFill>
                <a:latin typeface="DM Sans" pitchFamily="2" charset="77"/>
              </a:rPr>
              <a:t>Amount</a:t>
            </a:r>
            <a:r>
              <a:rPr lang="es-ES" sz="900" b="1" dirty="0">
                <a:solidFill>
                  <a:schemeClr val="bg1"/>
                </a:solidFill>
                <a:latin typeface="DM Sans" pitchFamily="2" charset="77"/>
              </a:rPr>
              <a:t> €</a:t>
            </a:r>
            <a:endParaRPr lang="x-none" sz="900" b="1" dirty="0">
              <a:solidFill>
                <a:schemeClr val="bg1"/>
              </a:solidFill>
              <a:latin typeface="DM Sans" pitchFamily="2" charset="77"/>
            </a:endParaRPr>
          </a:p>
        </p:txBody>
      </p:sp>
      <p:sp>
        <p:nvSpPr>
          <p:cNvPr id="92" name="TextBox 91">
            <a:extLst>
              <a:ext uri="{FF2B5EF4-FFF2-40B4-BE49-F238E27FC236}">
                <a16:creationId xmlns:a16="http://schemas.microsoft.com/office/drawing/2014/main" xmlns="" id="{26270DF1-D431-E02A-E4E3-1DCA0F4CDF12}"/>
              </a:ext>
            </a:extLst>
          </p:cNvPr>
          <p:cNvSpPr txBox="1"/>
          <p:nvPr/>
        </p:nvSpPr>
        <p:spPr>
          <a:xfrm>
            <a:off x="9438697" y="2114476"/>
            <a:ext cx="646331" cy="230832"/>
          </a:xfrm>
          <a:prstGeom prst="rect">
            <a:avLst/>
          </a:prstGeom>
          <a:noFill/>
        </p:spPr>
        <p:txBody>
          <a:bodyPr wrap="none" rtlCol="0">
            <a:spAutoFit/>
          </a:bodyPr>
          <a:lstStyle/>
          <a:p>
            <a:pPr algn="ctr"/>
            <a:r>
              <a:rPr lang="x-none" sz="900" b="1" dirty="0">
                <a:solidFill>
                  <a:schemeClr val="bg1"/>
                </a:solidFill>
                <a:latin typeface="DM Sans" pitchFamily="2" charset="77"/>
              </a:rPr>
              <a:t>#Month</a:t>
            </a:r>
          </a:p>
        </p:txBody>
      </p:sp>
      <p:sp>
        <p:nvSpPr>
          <p:cNvPr id="93" name="TextBox 92">
            <a:extLst>
              <a:ext uri="{FF2B5EF4-FFF2-40B4-BE49-F238E27FC236}">
                <a16:creationId xmlns:a16="http://schemas.microsoft.com/office/drawing/2014/main" xmlns="" id="{6E2044E7-AFC6-328A-2F2F-1B4A92E0B902}"/>
              </a:ext>
            </a:extLst>
          </p:cNvPr>
          <p:cNvSpPr txBox="1"/>
          <p:nvPr/>
        </p:nvSpPr>
        <p:spPr>
          <a:xfrm>
            <a:off x="10187060" y="2087044"/>
            <a:ext cx="665567" cy="369332"/>
          </a:xfrm>
          <a:prstGeom prst="rect">
            <a:avLst/>
          </a:prstGeom>
          <a:noFill/>
        </p:spPr>
        <p:txBody>
          <a:bodyPr wrap="none" rtlCol="0">
            <a:spAutoFit/>
          </a:bodyPr>
          <a:lstStyle/>
          <a:p>
            <a:pPr algn="ctr"/>
            <a:r>
              <a:rPr lang="x-none" sz="900" b="1" dirty="0">
                <a:solidFill>
                  <a:schemeClr val="bg1"/>
                </a:solidFill>
                <a:latin typeface="DM Sans" pitchFamily="2" charset="77"/>
              </a:rPr>
              <a:t>#Claims</a:t>
            </a:r>
          </a:p>
          <a:p>
            <a:pPr algn="ctr"/>
            <a:r>
              <a:rPr lang="x-none" sz="900" b="1" dirty="0">
                <a:solidFill>
                  <a:schemeClr val="bg1"/>
                </a:solidFill>
                <a:latin typeface="DM Sans" pitchFamily="2" charset="77"/>
              </a:rPr>
              <a:t>Month</a:t>
            </a:r>
          </a:p>
        </p:txBody>
      </p:sp>
      <p:sp>
        <p:nvSpPr>
          <p:cNvPr id="94" name="TextBox 93">
            <a:extLst>
              <a:ext uri="{FF2B5EF4-FFF2-40B4-BE49-F238E27FC236}">
                <a16:creationId xmlns:a16="http://schemas.microsoft.com/office/drawing/2014/main" xmlns="" id="{7872F21A-DD73-41E3-7D59-7B4C35FA4760}"/>
              </a:ext>
            </a:extLst>
          </p:cNvPr>
          <p:cNvSpPr txBox="1"/>
          <p:nvPr/>
        </p:nvSpPr>
        <p:spPr>
          <a:xfrm>
            <a:off x="10882056" y="2087044"/>
            <a:ext cx="907621" cy="369332"/>
          </a:xfrm>
          <a:prstGeom prst="rect">
            <a:avLst/>
          </a:prstGeom>
          <a:noFill/>
        </p:spPr>
        <p:txBody>
          <a:bodyPr wrap="none" rtlCol="0">
            <a:spAutoFit/>
          </a:bodyPr>
          <a:lstStyle/>
          <a:p>
            <a:pPr algn="ctr"/>
            <a:r>
              <a:rPr lang="x-none" sz="900" b="1" dirty="0">
                <a:solidFill>
                  <a:schemeClr val="bg1"/>
                </a:solidFill>
                <a:latin typeface="DM Sans" pitchFamily="2" charset="77"/>
              </a:rPr>
              <a:t>#Cumulated</a:t>
            </a:r>
          </a:p>
          <a:p>
            <a:pPr algn="ctr"/>
            <a:r>
              <a:rPr lang="x-none" sz="900" b="1" dirty="0">
                <a:solidFill>
                  <a:schemeClr val="bg1"/>
                </a:solidFill>
                <a:latin typeface="DM Sans" pitchFamily="2" charset="77"/>
              </a:rPr>
              <a:t>Policies</a:t>
            </a:r>
          </a:p>
        </p:txBody>
      </p:sp>
      <p:sp>
        <p:nvSpPr>
          <p:cNvPr id="112" name="TextBox 111">
            <a:extLst>
              <a:ext uri="{FF2B5EF4-FFF2-40B4-BE49-F238E27FC236}">
                <a16:creationId xmlns:a16="http://schemas.microsoft.com/office/drawing/2014/main" xmlns="" id="{58B5D425-C5D8-E73A-DD04-4AA7250CE381}"/>
              </a:ext>
            </a:extLst>
          </p:cNvPr>
          <p:cNvSpPr txBox="1"/>
          <p:nvPr/>
        </p:nvSpPr>
        <p:spPr>
          <a:xfrm>
            <a:off x="7382116" y="2742191"/>
            <a:ext cx="1178631" cy="369332"/>
          </a:xfrm>
          <a:prstGeom prst="rect">
            <a:avLst/>
          </a:prstGeom>
          <a:noFill/>
        </p:spPr>
        <p:txBody>
          <a:bodyPr wrap="square" rtlCol="0">
            <a:spAutoFit/>
          </a:bodyPr>
          <a:lstStyle/>
          <a:p>
            <a:pPr algn="r"/>
            <a:r>
              <a:rPr lang="x-none" sz="900" b="1" dirty="0">
                <a:latin typeface="DM Sans" pitchFamily="2" charset="77"/>
              </a:rPr>
              <a:t>1st Month Positive EBITDA</a:t>
            </a:r>
          </a:p>
        </p:txBody>
      </p:sp>
      <p:sp>
        <p:nvSpPr>
          <p:cNvPr id="113" name="TextBox 112">
            <a:extLst>
              <a:ext uri="{FF2B5EF4-FFF2-40B4-BE49-F238E27FC236}">
                <a16:creationId xmlns:a16="http://schemas.microsoft.com/office/drawing/2014/main" xmlns="" id="{06B47B50-1004-4505-2492-26EDA95EC3E0}"/>
              </a:ext>
            </a:extLst>
          </p:cNvPr>
          <p:cNvSpPr txBox="1"/>
          <p:nvPr/>
        </p:nvSpPr>
        <p:spPr>
          <a:xfrm>
            <a:off x="7382116" y="3293814"/>
            <a:ext cx="1289819" cy="369332"/>
          </a:xfrm>
          <a:prstGeom prst="rect">
            <a:avLst/>
          </a:prstGeom>
          <a:noFill/>
        </p:spPr>
        <p:txBody>
          <a:bodyPr wrap="square" rtlCol="0">
            <a:spAutoFit/>
          </a:bodyPr>
          <a:lstStyle/>
          <a:p>
            <a:pPr algn="r"/>
            <a:r>
              <a:rPr lang="en-US" sz="900" b="1" dirty="0">
                <a:latin typeface="DM Sans" pitchFamily="2" charset="77"/>
              </a:rPr>
              <a:t>1st Month Positive Cash-Flow</a:t>
            </a:r>
          </a:p>
        </p:txBody>
      </p:sp>
      <p:sp>
        <p:nvSpPr>
          <p:cNvPr id="114" name="TextBox 113">
            <a:extLst>
              <a:ext uri="{FF2B5EF4-FFF2-40B4-BE49-F238E27FC236}">
                <a16:creationId xmlns:a16="http://schemas.microsoft.com/office/drawing/2014/main" xmlns="" id="{CFEEC576-5760-5D5A-2997-D66F4BED2334}"/>
              </a:ext>
            </a:extLst>
          </p:cNvPr>
          <p:cNvSpPr txBox="1"/>
          <p:nvPr/>
        </p:nvSpPr>
        <p:spPr>
          <a:xfrm>
            <a:off x="7433126" y="3790854"/>
            <a:ext cx="1242978" cy="369332"/>
          </a:xfrm>
          <a:prstGeom prst="rect">
            <a:avLst/>
          </a:prstGeom>
          <a:noFill/>
        </p:spPr>
        <p:txBody>
          <a:bodyPr wrap="square" rtlCol="0">
            <a:spAutoFit/>
          </a:bodyPr>
          <a:lstStyle/>
          <a:p>
            <a:pPr algn="r"/>
            <a:r>
              <a:rPr lang="en-US" sz="900" b="1" dirty="0">
                <a:latin typeface="DM Sans" pitchFamily="2" charset="77"/>
              </a:rPr>
              <a:t>Min. Operations Cash-Flow</a:t>
            </a:r>
          </a:p>
        </p:txBody>
      </p:sp>
      <p:sp>
        <p:nvSpPr>
          <p:cNvPr id="115" name="TextBox 114">
            <a:extLst>
              <a:ext uri="{FF2B5EF4-FFF2-40B4-BE49-F238E27FC236}">
                <a16:creationId xmlns:a16="http://schemas.microsoft.com/office/drawing/2014/main" xmlns="" id="{56F769CB-D426-5AC5-B861-FC27F8910D86}"/>
              </a:ext>
            </a:extLst>
          </p:cNvPr>
          <p:cNvSpPr txBox="1"/>
          <p:nvPr/>
        </p:nvSpPr>
        <p:spPr>
          <a:xfrm>
            <a:off x="7116151" y="4219228"/>
            <a:ext cx="1584301" cy="369332"/>
          </a:xfrm>
          <a:prstGeom prst="rect">
            <a:avLst/>
          </a:prstGeom>
          <a:noFill/>
        </p:spPr>
        <p:txBody>
          <a:bodyPr wrap="square" rtlCol="0">
            <a:spAutoFit/>
          </a:bodyPr>
          <a:lstStyle/>
          <a:p>
            <a:pPr algn="r"/>
            <a:r>
              <a:rPr lang="en-US" sz="900" b="1" dirty="0">
                <a:latin typeface="DM Sans" pitchFamily="2" charset="77"/>
              </a:rPr>
              <a:t>1st Positive Operational Cash-Flow (with </a:t>
            </a:r>
            <a:r>
              <a:rPr lang="en-US" sz="900" b="1" dirty="0" err="1">
                <a:latin typeface="DM Sans" pitchFamily="2" charset="77"/>
              </a:rPr>
              <a:t>Finz</a:t>
            </a:r>
            <a:r>
              <a:rPr lang="en-US" sz="900" b="1" dirty="0">
                <a:latin typeface="DM Sans" pitchFamily="2" charset="77"/>
              </a:rPr>
              <a:t>.)</a:t>
            </a:r>
          </a:p>
        </p:txBody>
      </p:sp>
      <p:cxnSp>
        <p:nvCxnSpPr>
          <p:cNvPr id="122" name="Straight Connector 121">
            <a:extLst>
              <a:ext uri="{FF2B5EF4-FFF2-40B4-BE49-F238E27FC236}">
                <a16:creationId xmlns:a16="http://schemas.microsoft.com/office/drawing/2014/main" xmlns="" id="{96EE4018-585B-4546-5C60-2CDE6820C3D2}"/>
              </a:ext>
            </a:extLst>
          </p:cNvPr>
          <p:cNvCxnSpPr>
            <a:cxnSpLocks/>
          </p:cNvCxnSpPr>
          <p:nvPr/>
        </p:nvCxnSpPr>
        <p:spPr>
          <a:xfrm flipV="1">
            <a:off x="306112" y="1600690"/>
            <a:ext cx="5907018" cy="19102"/>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C3344107-603C-ACD8-5F2A-2827EDACFA1F}"/>
              </a:ext>
            </a:extLst>
          </p:cNvPr>
          <p:cNvCxnSpPr>
            <a:cxnSpLocks/>
          </p:cNvCxnSpPr>
          <p:nvPr/>
        </p:nvCxnSpPr>
        <p:spPr>
          <a:xfrm>
            <a:off x="274320" y="3281589"/>
            <a:ext cx="5948808" cy="16773"/>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D9712697-562E-26B4-3264-B216962F38C5}"/>
              </a:ext>
            </a:extLst>
          </p:cNvPr>
          <p:cNvCxnSpPr>
            <a:cxnSpLocks/>
          </p:cNvCxnSpPr>
          <p:nvPr/>
        </p:nvCxnSpPr>
        <p:spPr>
          <a:xfrm flipV="1">
            <a:off x="316110" y="4091616"/>
            <a:ext cx="5907018" cy="22437"/>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EF86FDDB-A89F-2EE4-41CE-29C23DFAD885}"/>
              </a:ext>
            </a:extLst>
          </p:cNvPr>
          <p:cNvCxnSpPr>
            <a:cxnSpLocks/>
          </p:cNvCxnSpPr>
          <p:nvPr/>
        </p:nvCxnSpPr>
        <p:spPr>
          <a:xfrm>
            <a:off x="306112" y="4909107"/>
            <a:ext cx="5917016" cy="33374"/>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75959B3E-610B-5316-0AD0-675845181EEE}"/>
              </a:ext>
            </a:extLst>
          </p:cNvPr>
          <p:cNvCxnSpPr/>
          <p:nvPr/>
        </p:nvCxnSpPr>
        <p:spPr>
          <a:xfrm>
            <a:off x="8700452" y="2517124"/>
            <a:ext cx="0" cy="2032395"/>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7D86AA30-9E3D-8CFA-7010-A3DD2ADBFF46}"/>
              </a:ext>
            </a:extLst>
          </p:cNvPr>
          <p:cNvCxnSpPr/>
          <p:nvPr/>
        </p:nvCxnSpPr>
        <p:spPr>
          <a:xfrm>
            <a:off x="9467615" y="2517124"/>
            <a:ext cx="0" cy="2032395"/>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3064F202-DDB1-350E-5DC3-542ABB89427A}"/>
              </a:ext>
            </a:extLst>
          </p:cNvPr>
          <p:cNvCxnSpPr/>
          <p:nvPr/>
        </p:nvCxnSpPr>
        <p:spPr>
          <a:xfrm>
            <a:off x="10091735" y="2517124"/>
            <a:ext cx="0" cy="2032395"/>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ADFB3A25-88C7-411E-7AB0-110B22EE2D9E}"/>
              </a:ext>
            </a:extLst>
          </p:cNvPr>
          <p:cNvCxnSpPr/>
          <p:nvPr/>
        </p:nvCxnSpPr>
        <p:spPr>
          <a:xfrm>
            <a:off x="10925286" y="2517124"/>
            <a:ext cx="0" cy="2032395"/>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graphicFrame>
        <p:nvGraphicFramePr>
          <p:cNvPr id="4" name="Tabla 3"/>
          <p:cNvGraphicFramePr>
            <a:graphicFrameLocks noGrp="1"/>
          </p:cNvGraphicFramePr>
          <p:nvPr>
            <p:extLst>
              <p:ext uri="{D42A27DB-BD31-4B8C-83A1-F6EECF244321}">
                <p14:modId xmlns:p14="http://schemas.microsoft.com/office/powerpoint/2010/main" val="4214841725"/>
              </p:ext>
            </p:extLst>
          </p:nvPr>
        </p:nvGraphicFramePr>
        <p:xfrm>
          <a:off x="1739517" y="1611418"/>
          <a:ext cx="4394100" cy="3562936"/>
        </p:xfrm>
        <a:graphic>
          <a:graphicData uri="http://schemas.openxmlformats.org/drawingml/2006/table">
            <a:tbl>
              <a:tblPr>
                <a:tableStyleId>{5A111915-BE36-4E01-A7E5-04B1672EAD32}</a:tableStyleId>
              </a:tblPr>
              <a:tblGrid>
                <a:gridCol w="878820">
                  <a:extLst>
                    <a:ext uri="{9D8B030D-6E8A-4147-A177-3AD203B41FA5}">
                      <a16:colId xmlns:a16="http://schemas.microsoft.com/office/drawing/2014/main" xmlns="" val="20000"/>
                    </a:ext>
                  </a:extLst>
                </a:gridCol>
                <a:gridCol w="878820">
                  <a:extLst>
                    <a:ext uri="{9D8B030D-6E8A-4147-A177-3AD203B41FA5}">
                      <a16:colId xmlns:a16="http://schemas.microsoft.com/office/drawing/2014/main" xmlns="" val="20001"/>
                    </a:ext>
                  </a:extLst>
                </a:gridCol>
                <a:gridCol w="878820">
                  <a:extLst>
                    <a:ext uri="{9D8B030D-6E8A-4147-A177-3AD203B41FA5}">
                      <a16:colId xmlns:a16="http://schemas.microsoft.com/office/drawing/2014/main" xmlns="" val="20002"/>
                    </a:ext>
                  </a:extLst>
                </a:gridCol>
                <a:gridCol w="878820">
                  <a:extLst>
                    <a:ext uri="{9D8B030D-6E8A-4147-A177-3AD203B41FA5}">
                      <a16:colId xmlns:a16="http://schemas.microsoft.com/office/drawing/2014/main" xmlns="" val="20003"/>
                    </a:ext>
                  </a:extLst>
                </a:gridCol>
                <a:gridCol w="878820">
                  <a:extLst>
                    <a:ext uri="{9D8B030D-6E8A-4147-A177-3AD203B41FA5}">
                      <a16:colId xmlns:a16="http://schemas.microsoft.com/office/drawing/2014/main" xmlns="" val="20004"/>
                    </a:ext>
                  </a:extLst>
                </a:gridCol>
              </a:tblGrid>
              <a:tr h="274072">
                <a:tc>
                  <a:txBody>
                    <a:bodyPr/>
                    <a:lstStyle/>
                    <a:p>
                      <a:pPr algn="r" fontAlgn="b"/>
                      <a:r>
                        <a:rPr lang="es-ES" sz="1000" b="0" i="0" u="none" strike="noStrike">
                          <a:solidFill>
                            <a:schemeClr val="tx1"/>
                          </a:solidFill>
                          <a:effectLst/>
                          <a:latin typeface="DM Sans" panose="020B0604020202020204" charset="0"/>
                        </a:rPr>
                        <a:t>107,000 </a:t>
                      </a:r>
                    </a:p>
                  </a:txBody>
                  <a:tcPr marL="0" marR="0" marT="0"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655,000 </a:t>
                      </a:r>
                    </a:p>
                  </a:txBody>
                  <a:tcPr marL="0" marR="0" marT="0"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1,531,000 </a:t>
                      </a:r>
                    </a:p>
                  </a:txBody>
                  <a:tcPr marL="0" marR="0" marT="0"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2,765,000 </a:t>
                      </a:r>
                    </a:p>
                  </a:txBody>
                  <a:tcPr marL="0" marR="0" marT="0"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4,406,000 </a:t>
                      </a:r>
                    </a:p>
                  </a:txBody>
                  <a:tcPr marL="0" marR="0" marT="0"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74072">
                <a:tc>
                  <a:txBody>
                    <a:bodyPr/>
                    <a:lstStyle/>
                    <a:p>
                      <a:pPr algn="r" fontAlgn="b"/>
                      <a:r>
                        <a:rPr lang="es-ES" sz="1000" b="0" i="0" u="none" strike="noStrike">
                          <a:solidFill>
                            <a:schemeClr val="tx1"/>
                          </a:solidFill>
                          <a:effectLst/>
                          <a:latin typeface="DM Sans" panose="020B0604020202020204" charset="0"/>
                        </a:rPr>
                        <a:t>100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19,900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183,300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605,900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1,392,600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74072">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14,100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95,800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244,600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454,200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4072">
                <a:tc>
                  <a:txBody>
                    <a:bodyPr/>
                    <a:lstStyle/>
                    <a:p>
                      <a:pPr algn="r" fontAlgn="b"/>
                      <a:r>
                        <a:rPr lang="es-ES" sz="1000" b="0" i="0" u="none" strike="noStrike">
                          <a:solidFill>
                            <a:schemeClr val="tx1"/>
                          </a:solidFill>
                          <a:effectLst/>
                          <a:latin typeface="DM Sans" panose="020B0604020202020204" charset="0"/>
                        </a:rPr>
                        <a:t>75,791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463,953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1,084,445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1,958,518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3,120,879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74072">
                <a:tc>
                  <a:txBody>
                    <a:bodyPr/>
                    <a:lstStyle/>
                    <a:p>
                      <a:pPr algn="r" fontAlgn="b"/>
                      <a:r>
                        <a:rPr lang="es-ES" sz="1000" b="0" i="0" u="none" strike="noStrike">
                          <a:solidFill>
                            <a:schemeClr val="tx1"/>
                          </a:solidFill>
                          <a:effectLst/>
                          <a:latin typeface="DM Sans" panose="020B0604020202020204" charset="0"/>
                        </a:rPr>
                        <a:t>0.20%</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1.22%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2.85%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5.15%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8.21%</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74072">
                <a:tc>
                  <a:txBody>
                    <a:bodyPr/>
                    <a:lstStyle/>
                    <a:p>
                      <a:pPr algn="r" fontAlgn="b"/>
                      <a:r>
                        <a:rPr lang="es-ES" sz="1000" b="0" i="0" u="none" strike="noStrike">
                          <a:solidFill>
                            <a:schemeClr val="tx1"/>
                          </a:solidFill>
                          <a:effectLst/>
                          <a:latin typeface="DM Sans" panose="020B0604020202020204" charset="0"/>
                        </a:rPr>
                        <a:t>6,533,000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87,430,000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270,550,000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530,456,000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895,237,000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74072">
                <a:tc>
                  <a:txBody>
                    <a:bodyPr/>
                    <a:lstStyle/>
                    <a:p>
                      <a:pPr algn="r" fontAlgn="b"/>
                      <a:r>
                        <a:rPr lang="es-ES" sz="1000" b="0" i="0" u="none" strike="noStrike">
                          <a:solidFill>
                            <a:schemeClr val="tx1"/>
                          </a:solidFill>
                          <a:effectLst/>
                          <a:latin typeface="DM Sans" panose="020B0604020202020204" charset="0"/>
                        </a:rPr>
                        <a:t>980,000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13,115,000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40,582,000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79,568,000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134,286,000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74072">
                <a:tc>
                  <a:txBody>
                    <a:bodyPr/>
                    <a:lstStyle/>
                    <a:p>
                      <a:pPr algn="r" fontAlgn="b"/>
                      <a:r>
                        <a:rPr lang="es-ES" sz="1000" b="0" i="0" u="none" strike="noStrike">
                          <a:solidFill>
                            <a:schemeClr val="tx1"/>
                          </a:solidFill>
                          <a:effectLst/>
                          <a:latin typeface="DM Sans" panose="020B0604020202020204" charset="0"/>
                        </a:rPr>
                        <a:t>709,000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229,000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74072">
                <a:tc>
                  <a:txBody>
                    <a:bodyPr/>
                    <a:lstStyle/>
                    <a:p>
                      <a:pPr algn="r" fontAlgn="b"/>
                      <a:r>
                        <a:rPr lang="es-ES" sz="1000" b="0" i="0" u="none" strike="noStrike">
                          <a:solidFill>
                            <a:schemeClr val="tx1"/>
                          </a:solidFill>
                          <a:effectLst/>
                          <a:latin typeface="DM Sans" panose="020B0604020202020204" charset="0"/>
                        </a:rPr>
                        <a:t>951,000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3,655,000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10,371,000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19,869,000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33,805,000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74072">
                <a:tc>
                  <a:txBody>
                    <a:bodyPr/>
                    <a:lstStyle/>
                    <a:p>
                      <a:pPr algn="r" fontAlgn="b"/>
                      <a:r>
                        <a:rPr lang="es-ES" sz="1000" b="0" i="0" u="none" strike="noStrike">
                          <a:solidFill>
                            <a:schemeClr val="tx1"/>
                          </a:solidFill>
                          <a:effectLst/>
                          <a:latin typeface="DM Sans" panose="020B0604020202020204" charset="0"/>
                        </a:rPr>
                        <a:t>738,000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9,688,000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30,211,000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59,699,000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100,481,000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74072">
                <a:tc>
                  <a:txBody>
                    <a:bodyPr/>
                    <a:lstStyle/>
                    <a:p>
                      <a:pPr algn="r" fontAlgn="b"/>
                      <a:r>
                        <a:rPr lang="es-ES" sz="1000" b="0" i="0" u="none" strike="noStrike">
                          <a:solidFill>
                            <a:schemeClr val="tx1"/>
                          </a:solidFill>
                          <a:effectLst/>
                          <a:latin typeface="DM Sans" panose="020B0604020202020204" charset="0"/>
                        </a:rPr>
                        <a:t>189,000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2,954,000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3,982,000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4,345,000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6,245,000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74072">
                <a:tc>
                  <a:txBody>
                    <a:bodyPr/>
                    <a:lstStyle/>
                    <a:p>
                      <a:pPr algn="r" fontAlgn="b"/>
                      <a:r>
                        <a:rPr lang="es-ES" sz="1000" b="0" i="0" u="none" strike="noStrike">
                          <a:solidFill>
                            <a:schemeClr val="tx1"/>
                          </a:solidFill>
                          <a:effectLst/>
                          <a:latin typeface="DM Sans" panose="020B0604020202020204" charset="0"/>
                        </a:rPr>
                        <a:t>697,000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1,923,000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3,416,000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4,145,000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4,385,000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74072">
                <a:tc>
                  <a:txBody>
                    <a:bodyPr/>
                    <a:lstStyle/>
                    <a:p>
                      <a:pPr algn="r" fontAlgn="b"/>
                      <a:r>
                        <a:rPr lang="es-ES" sz="1000" b="0" i="0" u="none" strike="noStrike" dirty="0">
                          <a:solidFill>
                            <a:srgbClr val="FF0000"/>
                          </a:solidFill>
                          <a:effectLst/>
                          <a:latin typeface="DM Sans" panose="020B0604020202020204" charset="0"/>
                        </a:rPr>
                        <a:t>-148,000 </a:t>
                      </a:r>
                    </a:p>
                  </a:txBody>
                  <a:tcPr marL="0" marR="0" marT="0" marB="0" anchor="b">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4,810,000 </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22,813,000 </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51,209,000 </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89,851,000 </a:t>
                      </a:r>
                    </a:p>
                  </a:txBody>
                  <a:tcPr marL="0" marR="0" marT="0" marB="0" anchor="b">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928617530"/>
              </p:ext>
            </p:extLst>
          </p:nvPr>
        </p:nvGraphicFramePr>
        <p:xfrm>
          <a:off x="8690092" y="2536643"/>
          <a:ext cx="3226076" cy="2012876"/>
        </p:xfrm>
        <a:graphic>
          <a:graphicData uri="http://schemas.openxmlformats.org/drawingml/2006/table">
            <a:tbl>
              <a:tblPr>
                <a:tableStyleId>{5A111915-BE36-4E01-A7E5-04B1672EAD32}</a:tableStyleId>
              </a:tblPr>
              <a:tblGrid>
                <a:gridCol w="806519">
                  <a:extLst>
                    <a:ext uri="{9D8B030D-6E8A-4147-A177-3AD203B41FA5}">
                      <a16:colId xmlns:a16="http://schemas.microsoft.com/office/drawing/2014/main" xmlns="" val="20000"/>
                    </a:ext>
                  </a:extLst>
                </a:gridCol>
                <a:gridCol w="806519">
                  <a:extLst>
                    <a:ext uri="{9D8B030D-6E8A-4147-A177-3AD203B41FA5}">
                      <a16:colId xmlns:a16="http://schemas.microsoft.com/office/drawing/2014/main" xmlns="" val="20001"/>
                    </a:ext>
                  </a:extLst>
                </a:gridCol>
                <a:gridCol w="806519">
                  <a:extLst>
                    <a:ext uri="{9D8B030D-6E8A-4147-A177-3AD203B41FA5}">
                      <a16:colId xmlns:a16="http://schemas.microsoft.com/office/drawing/2014/main" xmlns="" val="20002"/>
                    </a:ext>
                  </a:extLst>
                </a:gridCol>
                <a:gridCol w="806519">
                  <a:extLst>
                    <a:ext uri="{9D8B030D-6E8A-4147-A177-3AD203B41FA5}">
                      <a16:colId xmlns:a16="http://schemas.microsoft.com/office/drawing/2014/main" xmlns="" val="20003"/>
                    </a:ext>
                  </a:extLst>
                </a:gridCol>
              </a:tblGrid>
              <a:tr h="503219">
                <a:tc>
                  <a:txBody>
                    <a:bodyPr/>
                    <a:lstStyle/>
                    <a:p>
                      <a:pPr algn="ctr" fontAlgn="b"/>
                      <a:r>
                        <a:rPr lang="es-ES" sz="1000" b="0" i="0" u="none" strike="noStrike" dirty="0">
                          <a:solidFill>
                            <a:schemeClr val="tx1"/>
                          </a:solidFill>
                          <a:effectLst/>
                          <a:latin typeface="DM Sans" panose="020B0604020202020204" charset="0"/>
                        </a:rPr>
                        <a:t>28,472</a:t>
                      </a:r>
                    </a:p>
                  </a:txBody>
                  <a:tcPr marL="0" marR="0" marT="0"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ctr" fontAlgn="b"/>
                      <a:r>
                        <a:rPr lang="es-ES" sz="1000" b="0" i="0" u="none" strike="noStrike">
                          <a:solidFill>
                            <a:schemeClr val="tx1"/>
                          </a:solidFill>
                          <a:effectLst/>
                          <a:latin typeface="DM Sans" panose="020B0604020202020204" charset="0"/>
                        </a:rPr>
                        <a:t>10</a:t>
                      </a:r>
                    </a:p>
                  </a:txBody>
                  <a:tcPr marL="0" marR="0" marT="0"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ctr" fontAlgn="b"/>
                      <a:r>
                        <a:rPr lang="es-ES" sz="1000" b="0" i="0" u="none" strike="noStrike">
                          <a:solidFill>
                            <a:schemeClr val="tx1"/>
                          </a:solidFill>
                          <a:effectLst/>
                          <a:latin typeface="DM Sans" panose="020B0604020202020204" charset="0"/>
                        </a:rPr>
                        <a:t>1,304</a:t>
                      </a:r>
                    </a:p>
                  </a:txBody>
                  <a:tcPr marL="0" marR="0" marT="0"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ctr" fontAlgn="b"/>
                      <a:r>
                        <a:rPr lang="es-ES" sz="1000" b="0" i="0" u="none" strike="noStrike">
                          <a:solidFill>
                            <a:schemeClr val="tx1"/>
                          </a:solidFill>
                          <a:effectLst/>
                          <a:latin typeface="DM Sans" panose="020B0604020202020204" charset="0"/>
                        </a:rPr>
                        <a:t>65,874</a:t>
                      </a:r>
                    </a:p>
                  </a:txBody>
                  <a:tcPr marL="0" marR="0" marT="0"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03219">
                <a:tc>
                  <a:txBody>
                    <a:bodyPr/>
                    <a:lstStyle/>
                    <a:p>
                      <a:pPr algn="ctr" fontAlgn="b"/>
                      <a:r>
                        <a:rPr lang="es-ES" sz="1000" b="0" i="0" u="none" strike="noStrike" dirty="0">
                          <a:solidFill>
                            <a:schemeClr val="tx1"/>
                          </a:solidFill>
                          <a:effectLst/>
                          <a:latin typeface="DM Sans" panose="020B0604020202020204" charset="0"/>
                        </a:rPr>
                        <a:t>86,387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s-ES" sz="1000" b="0" i="0" u="none" strike="noStrike" dirty="0">
                          <a:solidFill>
                            <a:schemeClr val="tx1"/>
                          </a:solidFill>
                          <a:effectLst/>
                          <a:latin typeface="DM Sans" panose="020B0604020202020204" charset="0"/>
                        </a:rPr>
                        <a:t>12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s-ES" sz="1000" b="0" i="0" u="none" strike="noStrike" dirty="0">
                          <a:solidFill>
                            <a:schemeClr val="tx1"/>
                          </a:solidFill>
                          <a:effectLst/>
                          <a:latin typeface="DM Sans" panose="020B0604020202020204" charset="0"/>
                        </a:rPr>
                        <a:t>2,267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s-ES" sz="1000" b="0" i="0" u="none" strike="noStrike">
                          <a:solidFill>
                            <a:schemeClr val="tx1"/>
                          </a:solidFill>
                          <a:effectLst/>
                          <a:latin typeface="DM Sans" panose="020B0604020202020204" charset="0"/>
                        </a:rPr>
                        <a:t>106,782</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03219">
                <a:tc>
                  <a:txBody>
                    <a:bodyPr/>
                    <a:lstStyle/>
                    <a:p>
                      <a:pPr algn="ctr" fontAlgn="b"/>
                      <a:r>
                        <a:rPr lang="es-ES" sz="1000" b="0" i="0" u="none" strike="noStrike" dirty="0">
                          <a:solidFill>
                            <a:srgbClr val="FF0000"/>
                          </a:solidFill>
                          <a:effectLst/>
                          <a:latin typeface="DM Sans" panose="020B0604020202020204" charset="0"/>
                        </a:rPr>
                        <a:t>-1,022,710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s-ES" sz="1000" b="0" i="0" u="none" strike="noStrike">
                          <a:solidFill>
                            <a:schemeClr val="tx1"/>
                          </a:solidFill>
                          <a:effectLst/>
                          <a:latin typeface="DM Sans" panose="020B0604020202020204" charset="0"/>
                        </a:rPr>
                        <a:t>11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s-ES" sz="1000" b="0" i="0" u="none" strike="noStrike" dirty="0">
                          <a:solidFill>
                            <a:schemeClr val="tx1"/>
                          </a:solidFill>
                          <a:effectLst/>
                          <a:latin typeface="DM Sans" panose="020B0604020202020204" charset="0"/>
                        </a:rPr>
                        <a:t>1,663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s-ES" sz="1000" b="0" i="0" u="none" strike="noStrike">
                          <a:solidFill>
                            <a:schemeClr val="tx1"/>
                          </a:solidFill>
                          <a:effectLst/>
                          <a:latin typeface="DM Sans" panose="020B0604020202020204" charset="0"/>
                        </a:rPr>
                        <a:t>84,989</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03219">
                <a:tc>
                  <a:txBody>
                    <a:bodyPr/>
                    <a:lstStyle/>
                    <a:p>
                      <a:pPr algn="ctr" fontAlgn="b"/>
                      <a:r>
                        <a:rPr lang="es-ES" sz="1000" b="0" i="0" u="none" strike="noStrike" dirty="0">
                          <a:solidFill>
                            <a:schemeClr val="tx1"/>
                          </a:solidFill>
                          <a:effectLst/>
                          <a:latin typeface="DM Sans" panose="020B0604020202020204" charset="0"/>
                        </a:rPr>
                        <a:t>813,677</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ES" sz="1000" b="0" i="0" u="none" strike="noStrike">
                          <a:solidFill>
                            <a:schemeClr val="tx1"/>
                          </a:solidFill>
                          <a:effectLst/>
                          <a:latin typeface="DM Sans" panose="020B0604020202020204" charset="0"/>
                        </a:rPr>
                        <a:t>12</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ES" sz="1000" b="0" i="0" u="none" strike="noStrike" dirty="0">
                          <a:solidFill>
                            <a:schemeClr val="tx1"/>
                          </a:solidFill>
                          <a:effectLst/>
                          <a:latin typeface="DM Sans" panose="020B0604020202020204" charset="0"/>
                        </a:rPr>
                        <a:t>2,267</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es-ES" sz="1000" b="0" i="0" u="none" strike="noStrike" dirty="0">
                          <a:solidFill>
                            <a:schemeClr val="tx1"/>
                          </a:solidFill>
                          <a:effectLst/>
                          <a:latin typeface="DM Sans" panose="020B0604020202020204" charset="0"/>
                        </a:rPr>
                        <a:t>106,782</a:t>
                      </a:r>
                    </a:p>
                  </a:txBody>
                  <a:tcPr marL="0" marR="0" marT="0" marB="0" anchor="b">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05309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
            <a:extLst>
              <a:ext uri="{FF2B5EF4-FFF2-40B4-BE49-F238E27FC236}">
                <a16:creationId xmlns:a16="http://schemas.microsoft.com/office/drawing/2014/main" xmlns="" id="{A0C27964-81A7-274D-F11B-FF40C8C66A9D}"/>
              </a:ext>
            </a:extLst>
          </p:cNvPr>
          <p:cNvSpPr/>
          <p:nvPr/>
        </p:nvSpPr>
        <p:spPr>
          <a:xfrm>
            <a:off x="2424575" y="1334945"/>
            <a:ext cx="6174981" cy="3447299"/>
          </a:xfrm>
          <a:prstGeom prst="roundRect">
            <a:avLst>
              <a:gd name="adj" fmla="val 17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5">
            <a:extLst>
              <a:ext uri="{FF2B5EF4-FFF2-40B4-BE49-F238E27FC236}">
                <a16:creationId xmlns:a16="http://schemas.microsoft.com/office/drawing/2014/main" xmlns="" id="{9B0C2AB7-DE0E-25B2-EC4A-815D26083F8D}"/>
              </a:ext>
            </a:extLst>
          </p:cNvPr>
          <p:cNvSpPr/>
          <p:nvPr/>
        </p:nvSpPr>
        <p:spPr>
          <a:xfrm>
            <a:off x="2399959" y="3693593"/>
            <a:ext cx="6199597" cy="271646"/>
          </a:xfrm>
          <a:custGeom>
            <a:avLst/>
            <a:gdLst>
              <a:gd name="connsiteX0" fmla="*/ 73505 w 5718594"/>
              <a:gd name="connsiteY0" fmla="*/ 0 h 330200"/>
              <a:gd name="connsiteX1" fmla="*/ 5645089 w 5718594"/>
              <a:gd name="connsiteY1" fmla="*/ 0 h 330200"/>
              <a:gd name="connsiteX2" fmla="*/ 5718594 w 5718594"/>
              <a:gd name="connsiteY2" fmla="*/ 73505 h 330200"/>
              <a:gd name="connsiteX3" fmla="*/ 5718594 w 5718594"/>
              <a:gd name="connsiteY3" fmla="*/ 330200 h 330200"/>
              <a:gd name="connsiteX4" fmla="*/ 0 w 5718594"/>
              <a:gd name="connsiteY4" fmla="*/ 330200 h 330200"/>
              <a:gd name="connsiteX5" fmla="*/ 0 w 5718594"/>
              <a:gd name="connsiteY5" fmla="*/ 73505 h 330200"/>
              <a:gd name="connsiteX6" fmla="*/ 73505 w 5718594"/>
              <a:gd name="connsiteY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594" h="330200">
                <a:moveTo>
                  <a:pt x="73505" y="0"/>
                </a:moveTo>
                <a:lnTo>
                  <a:pt x="5645089" y="0"/>
                </a:lnTo>
                <a:cubicBezTo>
                  <a:pt x="5685685" y="0"/>
                  <a:pt x="5718594" y="32909"/>
                  <a:pt x="5718594" y="73505"/>
                </a:cubicBezTo>
                <a:lnTo>
                  <a:pt x="5718594" y="330200"/>
                </a:lnTo>
                <a:lnTo>
                  <a:pt x="0" y="330200"/>
                </a:lnTo>
                <a:lnTo>
                  <a:pt x="0" y="73505"/>
                </a:lnTo>
                <a:cubicBezTo>
                  <a:pt x="0" y="32909"/>
                  <a:pt x="32909" y="0"/>
                  <a:pt x="73505" y="0"/>
                </a:cubicBezTo>
                <a:close/>
              </a:path>
            </a:pathLst>
          </a:cu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19" name="Freeform 5">
            <a:extLst>
              <a:ext uri="{FF2B5EF4-FFF2-40B4-BE49-F238E27FC236}">
                <a16:creationId xmlns:a16="http://schemas.microsoft.com/office/drawing/2014/main" xmlns="" id="{9B0C2AB7-DE0E-25B2-EC4A-815D26083F8D}"/>
              </a:ext>
            </a:extLst>
          </p:cNvPr>
          <p:cNvSpPr/>
          <p:nvPr/>
        </p:nvSpPr>
        <p:spPr>
          <a:xfrm>
            <a:off x="2412484" y="1115440"/>
            <a:ext cx="6174979" cy="209360"/>
          </a:xfrm>
          <a:custGeom>
            <a:avLst/>
            <a:gdLst>
              <a:gd name="connsiteX0" fmla="*/ 73505 w 5718594"/>
              <a:gd name="connsiteY0" fmla="*/ 0 h 330200"/>
              <a:gd name="connsiteX1" fmla="*/ 5645089 w 5718594"/>
              <a:gd name="connsiteY1" fmla="*/ 0 h 330200"/>
              <a:gd name="connsiteX2" fmla="*/ 5718594 w 5718594"/>
              <a:gd name="connsiteY2" fmla="*/ 73505 h 330200"/>
              <a:gd name="connsiteX3" fmla="*/ 5718594 w 5718594"/>
              <a:gd name="connsiteY3" fmla="*/ 330200 h 330200"/>
              <a:gd name="connsiteX4" fmla="*/ 0 w 5718594"/>
              <a:gd name="connsiteY4" fmla="*/ 330200 h 330200"/>
              <a:gd name="connsiteX5" fmla="*/ 0 w 5718594"/>
              <a:gd name="connsiteY5" fmla="*/ 73505 h 330200"/>
              <a:gd name="connsiteX6" fmla="*/ 73505 w 5718594"/>
              <a:gd name="connsiteY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594" h="330200">
                <a:moveTo>
                  <a:pt x="73505" y="0"/>
                </a:moveTo>
                <a:lnTo>
                  <a:pt x="5645089" y="0"/>
                </a:lnTo>
                <a:cubicBezTo>
                  <a:pt x="5685685" y="0"/>
                  <a:pt x="5718594" y="32909"/>
                  <a:pt x="5718594" y="73505"/>
                </a:cubicBezTo>
                <a:lnTo>
                  <a:pt x="5718594" y="330200"/>
                </a:lnTo>
                <a:lnTo>
                  <a:pt x="0" y="330200"/>
                </a:lnTo>
                <a:lnTo>
                  <a:pt x="0" y="73505"/>
                </a:lnTo>
                <a:cubicBezTo>
                  <a:pt x="0" y="32909"/>
                  <a:pt x="32909" y="0"/>
                  <a:pt x="73505" y="0"/>
                </a:cubicBezTo>
                <a:close/>
              </a:path>
            </a:pathLst>
          </a:cu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graphicFrame>
        <p:nvGraphicFramePr>
          <p:cNvPr id="5" name="Tabla 4"/>
          <p:cNvGraphicFramePr>
            <a:graphicFrameLocks noGrp="1"/>
          </p:cNvGraphicFramePr>
          <p:nvPr>
            <p:extLst>
              <p:ext uri="{D42A27DB-BD31-4B8C-83A1-F6EECF244321}">
                <p14:modId xmlns:p14="http://schemas.microsoft.com/office/powerpoint/2010/main" val="4228639052"/>
              </p:ext>
            </p:extLst>
          </p:nvPr>
        </p:nvGraphicFramePr>
        <p:xfrm>
          <a:off x="2399959" y="1093179"/>
          <a:ext cx="6126478" cy="3682686"/>
        </p:xfrm>
        <a:graphic>
          <a:graphicData uri="http://schemas.openxmlformats.org/drawingml/2006/table">
            <a:tbl>
              <a:tblPr>
                <a:tableStyleId>{5A111915-BE36-4E01-A7E5-04B1672EAD32}</a:tableStyleId>
              </a:tblPr>
              <a:tblGrid>
                <a:gridCol w="867773">
                  <a:extLst>
                    <a:ext uri="{9D8B030D-6E8A-4147-A177-3AD203B41FA5}">
                      <a16:colId xmlns:a16="http://schemas.microsoft.com/office/drawing/2014/main" xmlns="" val="20000"/>
                    </a:ext>
                  </a:extLst>
                </a:gridCol>
                <a:gridCol w="867773">
                  <a:extLst>
                    <a:ext uri="{9D8B030D-6E8A-4147-A177-3AD203B41FA5}">
                      <a16:colId xmlns:a16="http://schemas.microsoft.com/office/drawing/2014/main" xmlns="" val="20001"/>
                    </a:ext>
                  </a:extLst>
                </a:gridCol>
                <a:gridCol w="919840">
                  <a:extLst>
                    <a:ext uri="{9D8B030D-6E8A-4147-A177-3AD203B41FA5}">
                      <a16:colId xmlns:a16="http://schemas.microsoft.com/office/drawing/2014/main" xmlns="" val="20002"/>
                    </a:ext>
                  </a:extLst>
                </a:gridCol>
                <a:gridCol w="867773">
                  <a:extLst>
                    <a:ext uri="{9D8B030D-6E8A-4147-A177-3AD203B41FA5}">
                      <a16:colId xmlns:a16="http://schemas.microsoft.com/office/drawing/2014/main" xmlns="" val="20003"/>
                    </a:ext>
                  </a:extLst>
                </a:gridCol>
                <a:gridCol w="867773">
                  <a:extLst>
                    <a:ext uri="{9D8B030D-6E8A-4147-A177-3AD203B41FA5}">
                      <a16:colId xmlns:a16="http://schemas.microsoft.com/office/drawing/2014/main" xmlns="" val="20004"/>
                    </a:ext>
                  </a:extLst>
                </a:gridCol>
                <a:gridCol w="867773">
                  <a:extLst>
                    <a:ext uri="{9D8B030D-6E8A-4147-A177-3AD203B41FA5}">
                      <a16:colId xmlns:a16="http://schemas.microsoft.com/office/drawing/2014/main" xmlns="" val="20005"/>
                    </a:ext>
                  </a:extLst>
                </a:gridCol>
                <a:gridCol w="867773">
                  <a:extLst>
                    <a:ext uri="{9D8B030D-6E8A-4147-A177-3AD203B41FA5}">
                      <a16:colId xmlns:a16="http://schemas.microsoft.com/office/drawing/2014/main" xmlns="" val="20006"/>
                    </a:ext>
                  </a:extLst>
                </a:gridCol>
              </a:tblGrid>
              <a:tr h="202565">
                <a:tc gridSpan="7">
                  <a:txBody>
                    <a:bodyPr/>
                    <a:lstStyle/>
                    <a:p>
                      <a:pPr algn="ctr" fontAlgn="b"/>
                      <a:r>
                        <a:rPr lang="en-US" sz="1200" b="1" u="none" strike="noStrike" noProof="0" dirty="0">
                          <a:solidFill>
                            <a:schemeClr val="bg1"/>
                          </a:solidFill>
                          <a:effectLst/>
                        </a:rPr>
                        <a:t>Planned Use of Funds</a:t>
                      </a:r>
                      <a:endParaRPr lang="en-US" sz="1200" b="1" i="0" u="none" strike="noStrike" noProof="0" dirty="0">
                        <a:solidFill>
                          <a:schemeClr val="bg1"/>
                        </a:solidFill>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02565">
                <a:tc>
                  <a:txBody>
                    <a:bodyPr/>
                    <a:lstStyle/>
                    <a:p>
                      <a:pPr algn="ctr" fontAlgn="b"/>
                      <a:r>
                        <a:rPr lang="en-US" sz="1100" b="1" u="none" strike="noStrike" noProof="0" dirty="0">
                          <a:effectLst/>
                        </a:rPr>
                        <a:t>1&amp;2</a:t>
                      </a:r>
                      <a:endParaRPr lang="en-US" sz="1100" b="1" i="0" u="none" strike="noStrike" noProof="0" dirty="0">
                        <a:effectLst/>
                        <a:latin typeface="DM Sans" panose="020B0604020202020204" charset="0"/>
                      </a:endParaRP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noProof="0" dirty="0">
                          <a:effectLst/>
                        </a:rPr>
                        <a:t>3&amp;4</a:t>
                      </a:r>
                      <a:endParaRPr lang="en-US" sz="1100" b="1"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noProof="0" dirty="0">
                          <a:effectLst/>
                        </a:rPr>
                        <a:t>5&amp;6</a:t>
                      </a:r>
                      <a:endParaRPr lang="en-US" sz="1100" b="1"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noProof="0" dirty="0">
                          <a:effectLst/>
                        </a:rPr>
                        <a:t>7&amp;8</a:t>
                      </a:r>
                      <a:endParaRPr lang="en-US" sz="1100" b="1"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noProof="0" dirty="0">
                          <a:effectLst/>
                        </a:rPr>
                        <a:t>9&amp;10</a:t>
                      </a:r>
                      <a:endParaRPr lang="en-US" sz="1100" b="1"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noProof="0" dirty="0">
                          <a:effectLst/>
                        </a:rPr>
                        <a:t>11&amp;12</a:t>
                      </a:r>
                      <a:endParaRPr lang="en-US" sz="1100" b="1"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100" b="1" u="none" strike="noStrike" noProof="0" dirty="0">
                          <a:effectLst/>
                        </a:rPr>
                        <a:t>13&amp;14</a:t>
                      </a:r>
                      <a:endParaRPr lang="en-US" sz="1100" b="1" i="0" u="none" strike="noStrike" noProof="0" dirty="0">
                        <a:effectLst/>
                        <a:latin typeface="DM Sans" panose="020B0604020202020204" charset="0"/>
                      </a:endParaRP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02565">
                <a:tc>
                  <a:txBody>
                    <a:bodyPr/>
                    <a:lstStyle/>
                    <a:p>
                      <a:pPr algn="r" fontAlgn="b"/>
                      <a:r>
                        <a:rPr lang="es-ES" sz="1000" b="0" i="0" u="none" strike="noStrike" dirty="0">
                          <a:solidFill>
                            <a:schemeClr val="tx1"/>
                          </a:solidFill>
                          <a:effectLst/>
                          <a:latin typeface="DM Sans" panose="020B0604020202020204" charset="0"/>
                        </a:rPr>
                        <a:t>250,000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250,000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02565">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1,000,000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250,000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16902">
                <a:tc>
                  <a:txBody>
                    <a:bodyPr/>
                    <a:lstStyle/>
                    <a:p>
                      <a:pPr algn="r" fontAlgn="b"/>
                      <a:r>
                        <a:rPr lang="es-ES" sz="1000" b="0" i="0" u="none" strike="noStrike" dirty="0">
                          <a:solidFill>
                            <a:srgbClr val="FF0000"/>
                          </a:solidFill>
                          <a:effectLst/>
                          <a:latin typeface="DM Sans" panose="020B0604020202020204" charset="0"/>
                        </a:rPr>
                        <a:t>(12,668)</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(42,136)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(74,948)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(120,648)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(216,774)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(187,562)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(272,323)</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02565">
                <a:tc>
                  <a:txBody>
                    <a:bodyPr/>
                    <a:lstStyle/>
                    <a:p>
                      <a:pPr algn="r" fontAlgn="b"/>
                      <a:r>
                        <a:rPr lang="es-ES" sz="1000" b="0" i="0" u="none" strike="noStrike" dirty="0">
                          <a:solidFill>
                            <a:srgbClr val="FF0000"/>
                          </a:solidFill>
                          <a:effectLst/>
                          <a:latin typeface="DM Sans" panose="020B0604020202020204" charset="0"/>
                        </a:rPr>
                        <a:t>(97,568)</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(120,735)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(156,483)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(291,430)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(279,712)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(322,635)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(606,108)</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02565">
                <a:tc>
                  <a:txBody>
                    <a:bodyPr/>
                    <a:lstStyle/>
                    <a:p>
                      <a:pPr algn="r" fontAlgn="b"/>
                      <a:r>
                        <a:rPr lang="es-ES" sz="1000" b="0" i="0" u="none" strike="noStrike">
                          <a:solidFill>
                            <a:srgbClr val="FF0000"/>
                          </a:solidFill>
                          <a:effectLst/>
                          <a:latin typeface="DM Sans" panose="020B0604020202020204" charset="0"/>
                        </a:rPr>
                        <a:t>(19,360)</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(16,940)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(48,400)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(21,780)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(10,890)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(19,360)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(4,840)</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24744">
                <a:tc>
                  <a:txBody>
                    <a:bodyPr/>
                    <a:lstStyle/>
                    <a:p>
                      <a:pPr algn="r" fontAlgn="b"/>
                      <a:r>
                        <a:rPr lang="es-ES" sz="1000" b="0" i="0" u="none" strike="noStrike">
                          <a:solidFill>
                            <a:srgbClr val="FF0000"/>
                          </a:solidFill>
                          <a:effectLst/>
                          <a:latin typeface="DM Sans" panose="020B0604020202020204" charset="0"/>
                        </a:rPr>
                        <a:t>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(16,667)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rgbClr val="FF0000"/>
                          </a:solidFill>
                          <a:effectLst/>
                          <a:latin typeface="DM Sans" panose="020B0604020202020204" charset="0"/>
                        </a:rPr>
                        <a:t>(29,167)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(18,125)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(18,125)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(18,125)</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02565">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26,041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02565">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rgbClr val="FF0000"/>
                          </a:solidFill>
                          <a:effectLst/>
                          <a:latin typeface="DM Sans" panose="020B0604020202020204" charset="0"/>
                        </a:rPr>
                        <a:t>(6,000)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02565">
                <a:tc>
                  <a:txBody>
                    <a:bodyPr/>
                    <a:lstStyle/>
                    <a:p>
                      <a:pPr algn="r" fontAlgn="b"/>
                      <a:r>
                        <a:rPr lang="es-ES" sz="1000" b="0" i="0" u="none" strike="noStrike" dirty="0">
                          <a:solidFill>
                            <a:schemeClr val="tx1"/>
                          </a:solidFill>
                          <a:effectLst/>
                          <a:latin typeface="DM Sans" panose="020B0604020202020204" charset="0"/>
                        </a:rPr>
                        <a:t>0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8,646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51,551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168,752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355,567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601,233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1,003,914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02565">
                <a:tc>
                  <a:txBody>
                    <a:bodyPr/>
                    <a:lstStyle/>
                    <a:p>
                      <a:pPr algn="r" fontAlgn="b"/>
                      <a:r>
                        <a:rPr lang="es-ES" sz="1000" b="0" i="0" u="none" strike="noStrike" dirty="0">
                          <a:solidFill>
                            <a:schemeClr val="tx1"/>
                          </a:solidFill>
                          <a:effectLst/>
                          <a:latin typeface="DM Sans" panose="020B0604020202020204" charset="0"/>
                        </a:rPr>
                        <a:t>120,404 </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193,240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956,626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912,353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768,460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822,010 </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924,529 </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02565">
                <a:tc>
                  <a:txBody>
                    <a:bodyPr/>
                    <a:lstStyle/>
                    <a:p>
                      <a:pPr algn="l" fontAlgn="b"/>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endParaRPr lang="en-US" sz="1100" b="0"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100" b="0"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100" b="0"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100" b="0"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100" b="0" i="0" u="none" strike="noStrike" noProof="0" dirty="0">
                        <a:effectLst/>
                        <a:latin typeface="DM Sans" panose="020B060402020202020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100" b="0" i="0" u="none" strike="noStrike" noProof="0" dirty="0">
                        <a:effectLst/>
                        <a:latin typeface="DM Sans" panose="020B0604020202020204" charset="0"/>
                      </a:endParaRP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202565">
                <a:tc gridSpan="7">
                  <a:txBody>
                    <a:bodyPr/>
                    <a:lstStyle/>
                    <a:p>
                      <a:pPr algn="ctr" fontAlgn="b"/>
                      <a:r>
                        <a:rPr lang="en-US" sz="1200" b="1" u="none" strike="noStrike" noProof="0" dirty="0">
                          <a:solidFill>
                            <a:schemeClr val="bg1"/>
                          </a:solidFill>
                          <a:effectLst/>
                        </a:rPr>
                        <a:t>Complimentary Data</a:t>
                      </a:r>
                      <a:endParaRPr lang="en-US" sz="1200" b="1" i="0" u="none" strike="noStrike" noProof="0" dirty="0">
                        <a:solidFill>
                          <a:schemeClr val="bg1"/>
                        </a:solidFill>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13"/>
                  </a:ext>
                </a:extLst>
              </a:tr>
              <a:tr h="202565">
                <a:tc>
                  <a:txBody>
                    <a:bodyPr/>
                    <a:lstStyle/>
                    <a:p>
                      <a:pPr algn="r" fontAlgn="b"/>
                      <a:r>
                        <a:rPr lang="es-ES" sz="1000" b="0" i="0" u="none" strike="noStrike" dirty="0">
                          <a:solidFill>
                            <a:schemeClr val="tx1"/>
                          </a:solidFill>
                          <a:effectLst/>
                          <a:latin typeface="DM Sans" panose="020B0604020202020204" charset="0"/>
                        </a:rPr>
                        <a:t>0</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3,000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17,611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56,141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114,973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191,771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291,663</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202565">
                <a:tc>
                  <a:txBody>
                    <a:bodyPr/>
                    <a:lstStyle/>
                    <a:p>
                      <a:pPr algn="r" fontAlgn="b"/>
                      <a:r>
                        <a:rPr lang="es-ES" sz="1000" b="0" i="0" u="none" strike="noStrike" dirty="0">
                          <a:solidFill>
                            <a:schemeClr val="tx1"/>
                          </a:solidFill>
                          <a:effectLst/>
                          <a:latin typeface="DM Sans" panose="020B0604020202020204" charset="0"/>
                        </a:rPr>
                        <a:t>0.0000%</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0.0056%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0.0328%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0.1046%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0.2143%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0.3575%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0.5437%</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02565">
                <a:tc>
                  <a:txBody>
                    <a:bodyPr/>
                    <a:lstStyle/>
                    <a:p>
                      <a:pPr algn="r" fontAlgn="b"/>
                      <a:r>
                        <a:rPr lang="es-ES" sz="1000" b="0" i="0" u="none" strike="noStrike">
                          <a:solidFill>
                            <a:schemeClr val="tx1"/>
                          </a:solidFill>
                          <a:effectLst/>
                          <a:latin typeface="DM Sans" panose="020B0604020202020204" charset="0"/>
                        </a:rPr>
                        <a:t>0</a:t>
                      </a:r>
                    </a:p>
                  </a:txBody>
                  <a:tcPr marL="0" marR="0" marT="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115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671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1,899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4,186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7,111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11,804</a:t>
                      </a:r>
                    </a:p>
                  </a:txBody>
                  <a:tcPr marL="0" marR="0" marT="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6"/>
                  </a:ext>
                </a:extLst>
              </a:tr>
              <a:tr h="202565">
                <a:tc>
                  <a:txBody>
                    <a:bodyPr/>
                    <a:lstStyle/>
                    <a:p>
                      <a:pPr algn="r" fontAlgn="b"/>
                      <a:r>
                        <a:rPr lang="es-ES" sz="1000" b="0" i="0" u="none" strike="noStrike">
                          <a:solidFill>
                            <a:schemeClr val="tx1"/>
                          </a:solidFill>
                          <a:effectLst/>
                          <a:latin typeface="DM Sans" panose="020B0604020202020204" charset="0"/>
                        </a:rPr>
                        <a:t>3</a:t>
                      </a:r>
                    </a:p>
                  </a:txBody>
                  <a:tcPr marL="0" marR="0" marT="0" marB="0" anchor="b">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10</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15</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19</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a:solidFill>
                            <a:schemeClr val="tx1"/>
                          </a:solidFill>
                          <a:effectLst/>
                          <a:latin typeface="DM Sans" panose="020B0604020202020204" charset="0"/>
                        </a:rPr>
                        <a:t>19</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22</a:t>
                      </a:r>
                    </a:p>
                  </a:txBody>
                  <a:tcPr marL="0" marR="0" marT="0"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s-ES" sz="1000" b="0" i="0" u="none" strike="noStrike" dirty="0">
                          <a:solidFill>
                            <a:schemeClr val="tx1"/>
                          </a:solidFill>
                          <a:effectLst/>
                          <a:latin typeface="DM Sans" panose="020B0604020202020204" charset="0"/>
                        </a:rPr>
                        <a:t>24</a:t>
                      </a:r>
                    </a:p>
                  </a:txBody>
                  <a:tcPr marL="0" marR="0" marT="0" marB="0" anchor="b">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bl>
          </a:graphicData>
        </a:graphic>
      </p:graphicFrame>
      <p:sp>
        <p:nvSpPr>
          <p:cNvPr id="26" name="Freeform 50">
            <a:extLst>
              <a:ext uri="{FF2B5EF4-FFF2-40B4-BE49-F238E27FC236}">
                <a16:creationId xmlns:a16="http://schemas.microsoft.com/office/drawing/2014/main" xmlns="" id="{03EFA0CB-AFB3-6AA1-B234-298A235C5921}"/>
              </a:ext>
            </a:extLst>
          </p:cNvPr>
          <p:cNvSpPr/>
          <p:nvPr/>
        </p:nvSpPr>
        <p:spPr>
          <a:xfrm>
            <a:off x="175365" y="1324133"/>
            <a:ext cx="2239308" cy="3451032"/>
          </a:xfrm>
          <a:custGeom>
            <a:avLst/>
            <a:gdLst>
              <a:gd name="connsiteX0" fmla="*/ 73505 w 1500414"/>
              <a:gd name="connsiteY0" fmla="*/ 0 h 4157499"/>
              <a:gd name="connsiteX1" fmla="*/ 1500414 w 1500414"/>
              <a:gd name="connsiteY1" fmla="*/ 0 h 4157499"/>
              <a:gd name="connsiteX2" fmla="*/ 1500414 w 1500414"/>
              <a:gd name="connsiteY2" fmla="*/ 4157499 h 4157499"/>
              <a:gd name="connsiteX3" fmla="*/ 73505 w 1500414"/>
              <a:gd name="connsiteY3" fmla="*/ 4157499 h 4157499"/>
              <a:gd name="connsiteX4" fmla="*/ 0 w 1500414"/>
              <a:gd name="connsiteY4" fmla="*/ 4083994 h 4157499"/>
              <a:gd name="connsiteX5" fmla="*/ 0 w 1500414"/>
              <a:gd name="connsiteY5" fmla="*/ 73505 h 4157499"/>
              <a:gd name="connsiteX6" fmla="*/ 73505 w 1500414"/>
              <a:gd name="connsiteY6" fmla="*/ 0 h 415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0414" h="4157499">
                <a:moveTo>
                  <a:pt x="73505" y="0"/>
                </a:moveTo>
                <a:lnTo>
                  <a:pt x="1500414" y="0"/>
                </a:lnTo>
                <a:lnTo>
                  <a:pt x="1500414" y="4157499"/>
                </a:lnTo>
                <a:lnTo>
                  <a:pt x="73505" y="4157499"/>
                </a:lnTo>
                <a:cubicBezTo>
                  <a:pt x="32909" y="4157499"/>
                  <a:pt x="0" y="4124590"/>
                  <a:pt x="0" y="4083994"/>
                </a:cubicBezTo>
                <a:lnTo>
                  <a:pt x="0" y="73505"/>
                </a:lnTo>
                <a:cubicBezTo>
                  <a:pt x="0" y="32909"/>
                  <a:pt x="32909" y="0"/>
                  <a:pt x="73505" y="0"/>
                </a:cubicBezTo>
                <a:close/>
              </a:path>
            </a:pathLst>
          </a:custGeom>
          <a:solidFill>
            <a:srgbClr val="8AC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graphicFrame>
        <p:nvGraphicFramePr>
          <p:cNvPr id="6" name="Tabla 5"/>
          <p:cNvGraphicFramePr>
            <a:graphicFrameLocks noGrp="1"/>
          </p:cNvGraphicFramePr>
          <p:nvPr>
            <p:extLst>
              <p:ext uri="{D42A27DB-BD31-4B8C-83A1-F6EECF244321}">
                <p14:modId xmlns:p14="http://schemas.microsoft.com/office/powerpoint/2010/main" val="878710844"/>
              </p:ext>
            </p:extLst>
          </p:nvPr>
        </p:nvGraphicFramePr>
        <p:xfrm>
          <a:off x="150313" y="1314726"/>
          <a:ext cx="2249646" cy="3448246"/>
        </p:xfrm>
        <a:graphic>
          <a:graphicData uri="http://schemas.openxmlformats.org/drawingml/2006/table">
            <a:tbl>
              <a:tblPr>
                <a:tableStyleId>{5A111915-BE36-4E01-A7E5-04B1672EAD32}</a:tableStyleId>
              </a:tblPr>
              <a:tblGrid>
                <a:gridCol w="2249646">
                  <a:extLst>
                    <a:ext uri="{9D8B030D-6E8A-4147-A177-3AD203B41FA5}">
                      <a16:colId xmlns:a16="http://schemas.microsoft.com/office/drawing/2014/main" xmlns="" val="20000"/>
                    </a:ext>
                  </a:extLst>
                </a:gridCol>
              </a:tblGrid>
              <a:tr h="202838">
                <a:tc>
                  <a:txBody>
                    <a:bodyPr/>
                    <a:lstStyle/>
                    <a:p>
                      <a:pPr algn="r" fontAlgn="b"/>
                      <a:r>
                        <a:rPr lang="en-US" sz="1100" b="1" u="none" strike="noStrike" noProof="0" dirty="0">
                          <a:effectLst/>
                          <a:latin typeface="DM Sans" panose="020B0604020202020204" charset="0"/>
                        </a:rPr>
                        <a:t>Month</a:t>
                      </a:r>
                      <a:endParaRPr lang="en-US" sz="1100" b="1" i="0" u="none" strike="noStrike" noProof="0" dirty="0">
                        <a:solidFill>
                          <a:srgbClr val="000000"/>
                        </a:solidFill>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02838">
                <a:tc>
                  <a:txBody>
                    <a:bodyPr/>
                    <a:lstStyle/>
                    <a:p>
                      <a:pPr algn="r" fontAlgn="b"/>
                      <a:r>
                        <a:rPr lang="en-US" sz="1100" u="none" strike="noStrike" noProof="0" dirty="0">
                          <a:effectLst/>
                          <a:latin typeface="DM Sans" panose="020B0604020202020204" charset="0"/>
                        </a:rPr>
                        <a:t>Investment Received</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02838">
                <a:tc>
                  <a:txBody>
                    <a:bodyPr/>
                    <a:lstStyle/>
                    <a:p>
                      <a:pPr algn="r" fontAlgn="b"/>
                      <a:r>
                        <a:rPr lang="en-US" sz="1100" b="0" i="0" kern="1200" dirty="0">
                          <a:solidFill>
                            <a:schemeClr val="tx1"/>
                          </a:solidFill>
                          <a:effectLst/>
                          <a:latin typeface="DM Sans" panose="020B0604020202020204" charset="0"/>
                          <a:ea typeface="+mn-ea"/>
                          <a:cs typeface="+mn-cs"/>
                        </a:rPr>
                        <a:t>Government aids &amp; Soft Loans</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02838">
                <a:tc>
                  <a:txBody>
                    <a:bodyPr/>
                    <a:lstStyle/>
                    <a:p>
                      <a:pPr algn="r" fontAlgn="b"/>
                      <a:r>
                        <a:rPr lang="en-US" sz="1100" u="none" strike="noStrike" noProof="0" dirty="0">
                          <a:effectLst/>
                          <a:latin typeface="DM Sans" panose="020B0604020202020204" charset="0"/>
                        </a:rPr>
                        <a:t>Salaries (including Tax. &amp; SS)</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02838">
                <a:tc>
                  <a:txBody>
                    <a:bodyPr/>
                    <a:lstStyle/>
                    <a:p>
                      <a:pPr algn="r" fontAlgn="b"/>
                      <a:r>
                        <a:rPr lang="en-US" sz="1100" u="none" strike="noStrike" noProof="0" dirty="0">
                          <a:effectLst/>
                          <a:latin typeface="DM Sans" panose="020B0604020202020204" charset="0"/>
                        </a:rPr>
                        <a:t>Outsourced Services</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02838">
                <a:tc>
                  <a:txBody>
                    <a:bodyPr/>
                    <a:lstStyle/>
                    <a:p>
                      <a:pPr algn="r" fontAlgn="b"/>
                      <a:r>
                        <a:rPr lang="en-US" sz="1100" u="none" strike="noStrike" noProof="0" dirty="0">
                          <a:effectLst/>
                          <a:latin typeface="DM Sans" panose="020B0604020202020204" charset="0"/>
                        </a:rPr>
                        <a:t>Investments</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02838">
                <a:tc>
                  <a:txBody>
                    <a:bodyPr/>
                    <a:lstStyle/>
                    <a:p>
                      <a:pPr algn="r" fontAlgn="b"/>
                      <a:r>
                        <a:rPr lang="en-US" sz="1100" u="none" strike="noStrike" noProof="0" dirty="0">
                          <a:effectLst/>
                          <a:latin typeface="DM Sans" panose="020B0604020202020204" charset="0"/>
                        </a:rPr>
                        <a:t>Financial Interest &amp; Comm.</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02838">
                <a:tc>
                  <a:txBody>
                    <a:bodyPr/>
                    <a:lstStyle/>
                    <a:p>
                      <a:pPr algn="r" fontAlgn="b"/>
                      <a:r>
                        <a:rPr lang="en-US" sz="1100" u="none" strike="noStrike" noProof="0" dirty="0">
                          <a:effectLst/>
                          <a:latin typeface="DM Sans" panose="020B0604020202020204" charset="0"/>
                        </a:rPr>
                        <a:t>VAT</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02838">
                <a:tc>
                  <a:txBody>
                    <a:bodyPr/>
                    <a:lstStyle/>
                    <a:p>
                      <a:pPr algn="r" fontAlgn="b"/>
                      <a:r>
                        <a:rPr lang="en-US" sz="1100" u="none" strike="noStrike" noProof="0" dirty="0">
                          <a:effectLst/>
                          <a:latin typeface="DM Sans" panose="020B0604020202020204" charset="0"/>
                        </a:rPr>
                        <a:t>Deposits</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02838">
                <a:tc>
                  <a:txBody>
                    <a:bodyPr/>
                    <a:lstStyle/>
                    <a:p>
                      <a:pPr algn="r" fontAlgn="b"/>
                      <a:r>
                        <a:rPr lang="en-US" sz="1100" u="none" strike="noStrike" noProof="0" dirty="0">
                          <a:effectLst/>
                          <a:latin typeface="DM Sans" panose="020B0604020202020204" charset="0"/>
                        </a:rPr>
                        <a:t>Marketplace comm. (Income)</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02838">
                <a:tc>
                  <a:txBody>
                    <a:bodyPr/>
                    <a:lstStyle/>
                    <a:p>
                      <a:pPr algn="r" fontAlgn="b"/>
                      <a:r>
                        <a:rPr lang="en-US" sz="1100" u="none" strike="noStrike" noProof="0" dirty="0">
                          <a:effectLst/>
                          <a:latin typeface="DM Sans" panose="020B0604020202020204" charset="0"/>
                        </a:rPr>
                        <a:t>Remaining Cash</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02838">
                <a:tc>
                  <a:txBody>
                    <a:bodyPr/>
                    <a:lstStyle/>
                    <a:p>
                      <a:pPr algn="r" fontAlgn="b"/>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02838">
                <a:tc>
                  <a:txBody>
                    <a:bodyPr/>
                    <a:lstStyle/>
                    <a:p>
                      <a:pPr algn="r" fontAlgn="b"/>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202838">
                <a:tc>
                  <a:txBody>
                    <a:bodyPr/>
                    <a:lstStyle/>
                    <a:p>
                      <a:pPr algn="r" fontAlgn="b"/>
                      <a:r>
                        <a:rPr lang="en-US" sz="1100" u="none" strike="noStrike" noProof="0" dirty="0">
                          <a:effectLst/>
                          <a:latin typeface="DM Sans" panose="020B0604020202020204" charset="0"/>
                        </a:rPr>
                        <a:t>Cumulated Policies (end)</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02838">
                <a:tc>
                  <a:txBody>
                    <a:bodyPr/>
                    <a:lstStyle/>
                    <a:p>
                      <a:pPr algn="r" fontAlgn="b"/>
                      <a:r>
                        <a:rPr lang="en-US" sz="1100" u="none" strike="noStrike" noProof="0" dirty="0">
                          <a:effectLst/>
                          <a:latin typeface="DM Sans" panose="020B0604020202020204" charset="0"/>
                        </a:rPr>
                        <a:t>Market Share (end)</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202838">
                <a:tc>
                  <a:txBody>
                    <a:bodyPr/>
                    <a:lstStyle/>
                    <a:p>
                      <a:pPr algn="r" fontAlgn="b"/>
                      <a:r>
                        <a:rPr lang="en-US" sz="1100" u="none" strike="noStrike" noProof="0" dirty="0">
                          <a:effectLst/>
                          <a:latin typeface="DM Sans" panose="020B0604020202020204" charset="0"/>
                        </a:rPr>
                        <a:t>Cases (period)</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02838">
                <a:tc>
                  <a:txBody>
                    <a:bodyPr/>
                    <a:lstStyle/>
                    <a:p>
                      <a:pPr algn="r" fontAlgn="b"/>
                      <a:r>
                        <a:rPr lang="en-US" sz="1100" u="none" strike="noStrike" noProof="0" dirty="0">
                          <a:effectLst/>
                          <a:latin typeface="DM Sans" panose="020B0604020202020204" charset="0"/>
                        </a:rPr>
                        <a:t># </a:t>
                      </a:r>
                      <a:r>
                        <a:rPr lang="en-US" sz="1100" u="none" strike="noStrike" noProof="0" dirty="0" err="1">
                          <a:effectLst/>
                          <a:latin typeface="DM Sans" panose="020B0604020202020204" charset="0"/>
                        </a:rPr>
                        <a:t>Symplum’s</a:t>
                      </a:r>
                      <a:r>
                        <a:rPr lang="en-US" sz="1100" u="none" strike="noStrike" noProof="0" dirty="0">
                          <a:effectLst/>
                          <a:latin typeface="DM Sans" panose="020B0604020202020204" charset="0"/>
                        </a:rPr>
                        <a:t> Team Size (end)</a:t>
                      </a:r>
                      <a:endParaRPr lang="en-US" sz="1100" b="0" i="0" u="none" strike="noStrike" noProof="0" dirty="0">
                        <a:effectLst/>
                        <a:latin typeface="DM Sans" panose="020B0604020202020204" charset="0"/>
                      </a:endParaRPr>
                    </a:p>
                  </a:txBody>
                  <a:tcPr marL="0" marR="0" marT="0" marB="0" anchor="b">
                    <a:lnL w="6350" cap="flat" cmpd="sng" algn="ctr">
                      <a:noFill/>
                      <a:prstDash val="solid"/>
                      <a:miter lim="800000"/>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16"/>
                  </a:ext>
                </a:extLst>
              </a:tr>
            </a:tbl>
          </a:graphicData>
        </a:graphic>
      </p:graphicFrame>
      <p:sp>
        <p:nvSpPr>
          <p:cNvPr id="32" name="Rectangle 10">
            <a:extLst>
              <a:ext uri="{FF2B5EF4-FFF2-40B4-BE49-F238E27FC236}">
                <a16:creationId xmlns:a16="http://schemas.microsoft.com/office/drawing/2014/main" xmlns="" id="{15BE9721-E71B-DD3E-D119-459023A55068}"/>
              </a:ext>
            </a:extLst>
          </p:cNvPr>
          <p:cNvSpPr/>
          <p:nvPr/>
        </p:nvSpPr>
        <p:spPr>
          <a:xfrm>
            <a:off x="4872790" y="5203016"/>
            <a:ext cx="3376354" cy="1632844"/>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Rectangle 26">
            <a:extLst>
              <a:ext uri="{FF2B5EF4-FFF2-40B4-BE49-F238E27FC236}">
                <a16:creationId xmlns:a16="http://schemas.microsoft.com/office/drawing/2014/main" xmlns="" id="{5A7176BC-3B80-D384-5B35-FA3FF226EB5B}"/>
              </a:ext>
            </a:extLst>
          </p:cNvPr>
          <p:cNvSpPr/>
          <p:nvPr/>
        </p:nvSpPr>
        <p:spPr>
          <a:xfrm>
            <a:off x="4876800" y="5202234"/>
            <a:ext cx="3372344" cy="330705"/>
          </a:xfrm>
          <a:prstGeom prst="rect">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10">
            <a:extLst>
              <a:ext uri="{FF2B5EF4-FFF2-40B4-BE49-F238E27FC236}">
                <a16:creationId xmlns:a16="http://schemas.microsoft.com/office/drawing/2014/main" xmlns="" id="{15BE9721-E71B-DD3E-D119-459023A55068}"/>
              </a:ext>
            </a:extLst>
          </p:cNvPr>
          <p:cNvSpPr/>
          <p:nvPr/>
        </p:nvSpPr>
        <p:spPr>
          <a:xfrm>
            <a:off x="533400" y="5203016"/>
            <a:ext cx="3800475" cy="1632844"/>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xmlns="" id="{80B51B1E-CD70-AE57-654B-572E73F01244}"/>
              </a:ext>
            </a:extLst>
          </p:cNvPr>
          <p:cNvSpPr txBox="1"/>
          <p:nvPr/>
        </p:nvSpPr>
        <p:spPr>
          <a:xfrm>
            <a:off x="4064770" y="317707"/>
            <a:ext cx="2496196" cy="461665"/>
          </a:xfrm>
          <a:prstGeom prst="rect">
            <a:avLst/>
          </a:prstGeom>
          <a:noFill/>
        </p:spPr>
        <p:txBody>
          <a:bodyPr wrap="none" rtlCol="0">
            <a:spAutoFit/>
          </a:bodyPr>
          <a:lstStyle/>
          <a:p>
            <a:r>
              <a:rPr lang="en-US" sz="2400" b="1" spc="300" dirty="0">
                <a:solidFill>
                  <a:srgbClr val="1C2284"/>
                </a:solidFill>
                <a:latin typeface="DM Sans" pitchFamily="2" charset="77"/>
                <a:ea typeface="Euclid Circular A SemiBold" panose="020B0504000000000000" pitchFamily="34" charset="77"/>
              </a:rPr>
              <a:t>Money’s Use</a:t>
            </a:r>
          </a:p>
        </p:txBody>
      </p:sp>
      <p:sp>
        <p:nvSpPr>
          <p:cNvPr id="136" name="TextBox 17">
            <a:extLst>
              <a:ext uri="{FF2B5EF4-FFF2-40B4-BE49-F238E27FC236}">
                <a16:creationId xmlns:a16="http://schemas.microsoft.com/office/drawing/2014/main" xmlns="" id="{66E735EF-BA81-ABF1-F5A6-371E6D92B847}"/>
              </a:ext>
            </a:extLst>
          </p:cNvPr>
          <p:cNvSpPr txBox="1"/>
          <p:nvPr/>
        </p:nvSpPr>
        <p:spPr>
          <a:xfrm>
            <a:off x="533399" y="5530149"/>
            <a:ext cx="3800475" cy="1487587"/>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The service providers territory managers will grow till a maximum of 16 (out of this picture).</a:t>
            </a:r>
          </a:p>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We planned, before current hype, to use AI in Operations for the policies indexing and in some processes, which should mean fewer people than shown.</a:t>
            </a:r>
            <a:endParaRPr lang="en-GB"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endParaRPr lang="en-GB" sz="1200" dirty="0">
              <a:solidFill>
                <a:schemeClr val="bg1"/>
              </a:solidFill>
              <a:latin typeface="DM Sans" pitchFamily="2" charset="77"/>
              <a:cs typeface="Calibri" panose="020F0502020204030204" pitchFamily="34" charset="0"/>
            </a:endParaRPr>
          </a:p>
        </p:txBody>
      </p:sp>
      <p:sp>
        <p:nvSpPr>
          <p:cNvPr id="142" name="Rectangle 26">
            <a:extLst>
              <a:ext uri="{FF2B5EF4-FFF2-40B4-BE49-F238E27FC236}">
                <a16:creationId xmlns:a16="http://schemas.microsoft.com/office/drawing/2014/main" xmlns="" id="{5A7176BC-3B80-D384-5B35-FA3FF226EB5B}"/>
              </a:ext>
            </a:extLst>
          </p:cNvPr>
          <p:cNvSpPr/>
          <p:nvPr/>
        </p:nvSpPr>
        <p:spPr>
          <a:xfrm>
            <a:off x="9116290" y="377533"/>
            <a:ext cx="3075708" cy="6467471"/>
          </a:xfrm>
          <a:prstGeom prst="rect">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6" name="TextBox 17">
            <a:extLst>
              <a:ext uri="{FF2B5EF4-FFF2-40B4-BE49-F238E27FC236}">
                <a16:creationId xmlns:a16="http://schemas.microsoft.com/office/drawing/2014/main" xmlns="" id="{66E735EF-BA81-ABF1-F5A6-371E6D92B847}"/>
              </a:ext>
            </a:extLst>
          </p:cNvPr>
          <p:cNvSpPr txBox="1"/>
          <p:nvPr/>
        </p:nvSpPr>
        <p:spPr>
          <a:xfrm>
            <a:off x="9252039" y="1165759"/>
            <a:ext cx="2715491" cy="6801862"/>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General expenses like a </a:t>
            </a:r>
            <a:r>
              <a:rPr lang="en-US" sz="1200" dirty="0" err="1">
                <a:solidFill>
                  <a:schemeClr val="bg1"/>
                </a:solidFill>
                <a:latin typeface="DM Sans" pitchFamily="2" charset="77"/>
                <a:cs typeface="Calibri" panose="020F0502020204030204" pitchFamily="34" charset="0"/>
              </a:rPr>
              <a:t>coworking</a:t>
            </a:r>
            <a:r>
              <a:rPr lang="en-US" sz="1200" dirty="0">
                <a:solidFill>
                  <a:schemeClr val="bg1"/>
                </a:solidFill>
                <a:latin typeface="DM Sans" pitchFamily="2" charset="77"/>
                <a:cs typeface="Calibri" panose="020F0502020204030204" pitchFamily="34" charset="0"/>
              </a:rPr>
              <a:t>, car renting, travel expenses and internal IT cloud licenses.</a:t>
            </a:r>
          </a:p>
          <a:p>
            <a:pPr marL="171450" indent="-171450">
              <a:spcAft>
                <a:spcPts val="400"/>
              </a:spcAft>
              <a:buFont typeface="Arial" panose="020B0604020202020204" pitchFamily="34" charset="0"/>
              <a:buChar char="•"/>
            </a:pPr>
            <a:endParaRPr lang="en-US"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App &amp; Portals development  (outsourced to our sister company) which starts with 4 people and grows till 8 in about a year.</a:t>
            </a:r>
          </a:p>
          <a:p>
            <a:pPr marL="171450" indent="-171450">
              <a:spcAft>
                <a:spcPts val="400"/>
              </a:spcAft>
              <a:buFont typeface="Arial" panose="020B0604020202020204" pitchFamily="34" charset="0"/>
              <a:buChar char="•"/>
            </a:pPr>
            <a:endParaRPr lang="en-US"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Technology partner integration 6k€ initial fee (5 initially, and then 2 more every 2 months) plus Google Maps license</a:t>
            </a:r>
          </a:p>
          <a:p>
            <a:pPr marL="171450" indent="-171450">
              <a:spcAft>
                <a:spcPts val="400"/>
              </a:spcAft>
              <a:buFont typeface="Arial" panose="020B0604020202020204" pitchFamily="34" charset="0"/>
              <a:buChar char="•"/>
            </a:pPr>
            <a:endParaRPr lang="en-US"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r>
              <a:rPr lang="en-US" sz="1200" dirty="0" err="1">
                <a:solidFill>
                  <a:schemeClr val="bg1"/>
                </a:solidFill>
                <a:latin typeface="DM Sans" pitchFamily="2" charset="77"/>
                <a:cs typeface="Calibri" panose="020F0502020204030204" pitchFamily="34" charset="0"/>
              </a:rPr>
              <a:t>Blockchain</a:t>
            </a:r>
            <a:r>
              <a:rPr lang="en-US" sz="1200" dirty="0">
                <a:solidFill>
                  <a:schemeClr val="bg1"/>
                </a:solidFill>
                <a:latin typeface="DM Sans" pitchFamily="2" charset="77"/>
                <a:cs typeface="Calibri" panose="020F0502020204030204" pitchFamily="34" charset="0"/>
              </a:rPr>
              <a:t> development and its licenses (Oracle, BK Gas, and some others)</a:t>
            </a:r>
          </a:p>
          <a:p>
            <a:pPr marL="171450" indent="-171450">
              <a:spcAft>
                <a:spcPts val="400"/>
              </a:spcAft>
              <a:buFont typeface="Arial" panose="020B0604020202020204" pitchFamily="34" charset="0"/>
              <a:buChar char="•"/>
            </a:pPr>
            <a:endParaRPr lang="en-US"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Communication investment starts with 5k€ per month in PR &amp; Social Networks and about 10 months later  goes to 50k€ monthly. Eventually, in partnership with some carriers, we will invest about 250k€ monthly</a:t>
            </a:r>
            <a:endParaRPr lang="en-GB"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endParaRPr lang="en-GB"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endParaRPr lang="en-GB"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endParaRPr lang="en-GB" sz="1200" dirty="0">
              <a:solidFill>
                <a:schemeClr val="bg1"/>
              </a:solidFill>
              <a:latin typeface="DM Sans" pitchFamily="2" charset="77"/>
              <a:cs typeface="Calibri" panose="020F0502020204030204" pitchFamily="34" charset="0"/>
            </a:endParaRPr>
          </a:p>
          <a:p>
            <a:pPr marL="171450" indent="-171450">
              <a:spcAft>
                <a:spcPts val="400"/>
              </a:spcAft>
              <a:buFont typeface="Arial" panose="020B0604020202020204" pitchFamily="34" charset="0"/>
              <a:buChar char="•"/>
            </a:pPr>
            <a:endParaRPr lang="en-GB" sz="1200" dirty="0">
              <a:solidFill>
                <a:schemeClr val="bg1"/>
              </a:solidFill>
              <a:latin typeface="DM Sans" pitchFamily="2" charset="77"/>
              <a:cs typeface="Calibri" panose="020F0502020204030204" pitchFamily="34" charset="0"/>
            </a:endParaRPr>
          </a:p>
        </p:txBody>
      </p:sp>
      <p:sp>
        <p:nvSpPr>
          <p:cNvPr id="15" name="Rectangle 10">
            <a:extLst>
              <a:ext uri="{FF2B5EF4-FFF2-40B4-BE49-F238E27FC236}">
                <a16:creationId xmlns:a16="http://schemas.microsoft.com/office/drawing/2014/main" xmlns="" id="{15BE9721-E71B-DD3E-D119-459023A55068}"/>
              </a:ext>
            </a:extLst>
          </p:cNvPr>
          <p:cNvSpPr/>
          <p:nvPr/>
        </p:nvSpPr>
        <p:spPr>
          <a:xfrm>
            <a:off x="9111724" y="0"/>
            <a:ext cx="3080274" cy="1008885"/>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TextBox 17">
            <a:extLst>
              <a:ext uri="{FF2B5EF4-FFF2-40B4-BE49-F238E27FC236}">
                <a16:creationId xmlns:a16="http://schemas.microsoft.com/office/drawing/2014/main" xmlns="" id="{66E735EF-BA81-ABF1-F5A6-371E6D92B847}"/>
              </a:ext>
            </a:extLst>
          </p:cNvPr>
          <p:cNvSpPr txBox="1"/>
          <p:nvPr/>
        </p:nvSpPr>
        <p:spPr>
          <a:xfrm>
            <a:off x="9568297" y="534407"/>
            <a:ext cx="2167128" cy="338554"/>
          </a:xfrm>
          <a:prstGeom prst="rect">
            <a:avLst/>
          </a:prstGeom>
          <a:noFill/>
        </p:spPr>
        <p:txBody>
          <a:bodyPr wrap="square" rtlCol="0">
            <a:spAutoFit/>
          </a:bodyPr>
          <a:lstStyle/>
          <a:p>
            <a:pPr>
              <a:spcAft>
                <a:spcPts val="400"/>
              </a:spcAft>
            </a:pPr>
            <a:r>
              <a:rPr lang="en-US" sz="1600" dirty="0">
                <a:solidFill>
                  <a:schemeClr val="bg1"/>
                </a:solidFill>
                <a:latin typeface="DM Sans" pitchFamily="2" charset="77"/>
                <a:cs typeface="Calibri" panose="020F0502020204030204" pitchFamily="34" charset="0"/>
              </a:rPr>
              <a:t>Outsourced Services</a:t>
            </a:r>
            <a:endParaRPr lang="en-GB" sz="1600" dirty="0">
              <a:solidFill>
                <a:schemeClr val="bg1"/>
              </a:solidFill>
              <a:latin typeface="DM Sans" pitchFamily="2" charset="77"/>
              <a:cs typeface="Calibri" panose="020F0502020204030204" pitchFamily="34" charset="0"/>
            </a:endParaRPr>
          </a:p>
        </p:txBody>
      </p:sp>
      <p:cxnSp>
        <p:nvCxnSpPr>
          <p:cNvPr id="21" name="Straight Connector 122">
            <a:extLst>
              <a:ext uri="{FF2B5EF4-FFF2-40B4-BE49-F238E27FC236}">
                <a16:creationId xmlns:a16="http://schemas.microsoft.com/office/drawing/2014/main" xmlns="" id="{C3344107-603C-ACD8-5F2A-2827EDACFA1F}"/>
              </a:ext>
            </a:extLst>
          </p:cNvPr>
          <p:cNvCxnSpPr>
            <a:cxnSpLocks/>
          </p:cNvCxnSpPr>
          <p:nvPr/>
        </p:nvCxnSpPr>
        <p:spPr>
          <a:xfrm flipV="1">
            <a:off x="2419388" y="1895293"/>
            <a:ext cx="6180600" cy="35569"/>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22" name="Straight Connector 122">
            <a:extLst>
              <a:ext uri="{FF2B5EF4-FFF2-40B4-BE49-F238E27FC236}">
                <a16:creationId xmlns:a16="http://schemas.microsoft.com/office/drawing/2014/main" xmlns="" id="{C3344107-603C-ACD8-5F2A-2827EDACFA1F}"/>
              </a:ext>
            </a:extLst>
          </p:cNvPr>
          <p:cNvCxnSpPr>
            <a:cxnSpLocks/>
          </p:cNvCxnSpPr>
          <p:nvPr/>
        </p:nvCxnSpPr>
        <p:spPr>
          <a:xfrm>
            <a:off x="2412485" y="3367564"/>
            <a:ext cx="6174978" cy="15842"/>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cxnSp>
        <p:nvCxnSpPr>
          <p:cNvPr id="23" name="Straight Connector 122">
            <a:extLst>
              <a:ext uri="{FF2B5EF4-FFF2-40B4-BE49-F238E27FC236}">
                <a16:creationId xmlns:a16="http://schemas.microsoft.com/office/drawing/2014/main" xmlns="" id="{C3344107-603C-ACD8-5F2A-2827EDACFA1F}"/>
              </a:ext>
            </a:extLst>
          </p:cNvPr>
          <p:cNvCxnSpPr>
            <a:cxnSpLocks/>
          </p:cNvCxnSpPr>
          <p:nvPr/>
        </p:nvCxnSpPr>
        <p:spPr>
          <a:xfrm>
            <a:off x="2412485" y="3148110"/>
            <a:ext cx="6187503" cy="6054"/>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sp>
        <p:nvSpPr>
          <p:cNvPr id="24" name="Rectangle 26">
            <a:extLst>
              <a:ext uri="{FF2B5EF4-FFF2-40B4-BE49-F238E27FC236}">
                <a16:creationId xmlns:a16="http://schemas.microsoft.com/office/drawing/2014/main" xmlns="" id="{5A7176BC-3B80-D384-5B35-FA3FF226EB5B}"/>
              </a:ext>
            </a:extLst>
          </p:cNvPr>
          <p:cNvSpPr/>
          <p:nvPr/>
        </p:nvSpPr>
        <p:spPr>
          <a:xfrm>
            <a:off x="533399" y="5202234"/>
            <a:ext cx="3800475" cy="330705"/>
          </a:xfrm>
          <a:prstGeom prst="rect">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TextBox 17">
            <a:extLst>
              <a:ext uri="{FF2B5EF4-FFF2-40B4-BE49-F238E27FC236}">
                <a16:creationId xmlns:a16="http://schemas.microsoft.com/office/drawing/2014/main" xmlns="" id="{66E735EF-BA81-ABF1-F5A6-371E6D92B847}"/>
              </a:ext>
            </a:extLst>
          </p:cNvPr>
          <p:cNvSpPr txBox="1"/>
          <p:nvPr/>
        </p:nvSpPr>
        <p:spPr>
          <a:xfrm>
            <a:off x="533399" y="5193389"/>
            <a:ext cx="3800475" cy="338554"/>
          </a:xfrm>
          <a:prstGeom prst="rect">
            <a:avLst/>
          </a:prstGeom>
          <a:noFill/>
        </p:spPr>
        <p:txBody>
          <a:bodyPr wrap="square" rtlCol="0">
            <a:spAutoFit/>
          </a:bodyPr>
          <a:lstStyle/>
          <a:p>
            <a:pPr algn="ctr">
              <a:spcAft>
                <a:spcPts val="400"/>
              </a:spcAft>
            </a:pPr>
            <a:r>
              <a:rPr lang="en-US" sz="1600" dirty="0">
                <a:solidFill>
                  <a:schemeClr val="bg1"/>
                </a:solidFill>
                <a:latin typeface="DM Sans" pitchFamily="2" charset="77"/>
                <a:cs typeface="Calibri" panose="020F0502020204030204" pitchFamily="34" charset="0"/>
              </a:rPr>
              <a:t>Team</a:t>
            </a:r>
            <a:endParaRPr lang="en-GB" sz="1200" dirty="0">
              <a:solidFill>
                <a:schemeClr val="bg1"/>
              </a:solidFill>
              <a:latin typeface="DM Sans" pitchFamily="2" charset="77"/>
              <a:cs typeface="Calibri" panose="020F0502020204030204" pitchFamily="34" charset="0"/>
            </a:endParaRPr>
          </a:p>
        </p:txBody>
      </p:sp>
      <p:cxnSp>
        <p:nvCxnSpPr>
          <p:cNvPr id="31" name="Straight Connector 122">
            <a:extLst>
              <a:ext uri="{FF2B5EF4-FFF2-40B4-BE49-F238E27FC236}">
                <a16:creationId xmlns:a16="http://schemas.microsoft.com/office/drawing/2014/main" xmlns="" id="{C3344107-603C-ACD8-5F2A-2827EDACFA1F}"/>
              </a:ext>
            </a:extLst>
          </p:cNvPr>
          <p:cNvCxnSpPr>
            <a:cxnSpLocks/>
          </p:cNvCxnSpPr>
          <p:nvPr/>
        </p:nvCxnSpPr>
        <p:spPr>
          <a:xfrm>
            <a:off x="2412485" y="1510977"/>
            <a:ext cx="6174978" cy="20393"/>
          </a:xfrm>
          <a:prstGeom prst="line">
            <a:avLst/>
          </a:prstGeom>
          <a:ln>
            <a:solidFill>
              <a:srgbClr val="0762FF"/>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xmlns="" id="{66E735EF-BA81-ABF1-F5A6-371E6D92B847}"/>
              </a:ext>
            </a:extLst>
          </p:cNvPr>
          <p:cNvSpPr txBox="1"/>
          <p:nvPr/>
        </p:nvSpPr>
        <p:spPr>
          <a:xfrm>
            <a:off x="4872790" y="5540788"/>
            <a:ext cx="3376353" cy="98488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Team IT Equipment</a:t>
            </a:r>
          </a:p>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IT Implementation (BI)</a:t>
            </a:r>
          </a:p>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Support Contracts</a:t>
            </a:r>
          </a:p>
          <a:p>
            <a:pPr marL="171450" indent="-171450">
              <a:spcAft>
                <a:spcPts val="400"/>
              </a:spcAft>
              <a:buFont typeface="Arial" panose="020B0604020202020204" pitchFamily="34" charset="0"/>
              <a:buChar char="•"/>
            </a:pPr>
            <a:r>
              <a:rPr lang="en-US" sz="1200" dirty="0">
                <a:solidFill>
                  <a:schemeClr val="bg1"/>
                </a:solidFill>
                <a:latin typeface="DM Sans" pitchFamily="2" charset="77"/>
                <a:cs typeface="Calibri" panose="020F0502020204030204" pitchFamily="34" charset="0"/>
              </a:rPr>
              <a:t>Marketplace Legal Advice &amp; Assistance </a:t>
            </a:r>
          </a:p>
        </p:txBody>
      </p:sp>
      <p:sp>
        <p:nvSpPr>
          <p:cNvPr id="35" name="TextBox 17">
            <a:extLst>
              <a:ext uri="{FF2B5EF4-FFF2-40B4-BE49-F238E27FC236}">
                <a16:creationId xmlns:a16="http://schemas.microsoft.com/office/drawing/2014/main" xmlns="" id="{66E735EF-BA81-ABF1-F5A6-371E6D92B847}"/>
              </a:ext>
            </a:extLst>
          </p:cNvPr>
          <p:cNvSpPr txBox="1"/>
          <p:nvPr/>
        </p:nvSpPr>
        <p:spPr>
          <a:xfrm>
            <a:off x="4872790" y="5191594"/>
            <a:ext cx="3376354" cy="338554"/>
          </a:xfrm>
          <a:prstGeom prst="rect">
            <a:avLst/>
          </a:prstGeom>
          <a:noFill/>
        </p:spPr>
        <p:txBody>
          <a:bodyPr wrap="square" rtlCol="0">
            <a:spAutoFit/>
          </a:bodyPr>
          <a:lstStyle/>
          <a:p>
            <a:pPr algn="ctr">
              <a:spcAft>
                <a:spcPts val="400"/>
              </a:spcAft>
            </a:pPr>
            <a:r>
              <a:rPr lang="en-US" sz="1600" dirty="0">
                <a:solidFill>
                  <a:schemeClr val="bg1"/>
                </a:solidFill>
                <a:latin typeface="DM Sans" pitchFamily="2" charset="77"/>
                <a:cs typeface="Calibri" panose="020F0502020204030204" pitchFamily="34" charset="0"/>
              </a:rPr>
              <a:t>Investments</a:t>
            </a:r>
            <a:endParaRPr lang="en-GB" sz="1200" dirty="0">
              <a:solidFill>
                <a:schemeClr val="bg1"/>
              </a:solidFill>
              <a:latin typeface="DM Sans" pitchFamily="2" charset="77"/>
              <a:cs typeface="Calibri" panose="020F0502020204030204" pitchFamily="34" charset="0"/>
            </a:endParaRPr>
          </a:p>
        </p:txBody>
      </p:sp>
    </p:spTree>
    <p:extLst>
      <p:ext uri="{BB962C8B-B14F-4D97-AF65-F5344CB8AC3E}">
        <p14:creationId xmlns:p14="http://schemas.microsoft.com/office/powerpoint/2010/main" val="212317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EEDB8686-CC69-AA64-4A26-8B646374DB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181087" y="852590"/>
            <a:ext cx="3637727" cy="1932552"/>
          </a:xfrm>
          <a:prstGeom prst="rect">
            <a:avLst/>
          </a:prstGeom>
        </p:spPr>
      </p:pic>
      <p:sp>
        <p:nvSpPr>
          <p:cNvPr id="2" name="TextBox 1">
            <a:extLst>
              <a:ext uri="{FF2B5EF4-FFF2-40B4-BE49-F238E27FC236}">
                <a16:creationId xmlns:a16="http://schemas.microsoft.com/office/drawing/2014/main" xmlns="" id="{80B51B1E-CD70-AE57-654B-572E73F01244}"/>
              </a:ext>
            </a:extLst>
          </p:cNvPr>
          <p:cNvSpPr txBox="1"/>
          <p:nvPr/>
        </p:nvSpPr>
        <p:spPr>
          <a:xfrm>
            <a:off x="4451159" y="208856"/>
            <a:ext cx="3289683" cy="523220"/>
          </a:xfrm>
          <a:prstGeom prst="rect">
            <a:avLst/>
          </a:prstGeom>
          <a:noFill/>
        </p:spPr>
        <p:txBody>
          <a:bodyPr wrap="none" rtlCol="0">
            <a:spAutoFit/>
          </a:bodyPr>
          <a:lstStyle/>
          <a:p>
            <a:pPr algn="ctr"/>
            <a:r>
              <a:rPr lang="en-US" sz="2800" b="1" spc="300" dirty="0">
                <a:solidFill>
                  <a:srgbClr val="1C2284"/>
                </a:solidFill>
                <a:latin typeface="DM Sans" pitchFamily="2" charset="77"/>
                <a:ea typeface="Euclid Circular A SemiBold" panose="020B0504000000000000" pitchFamily="34" charset="77"/>
              </a:rPr>
              <a:t>THE FOUNDERS</a:t>
            </a:r>
          </a:p>
        </p:txBody>
      </p:sp>
      <p:grpSp>
        <p:nvGrpSpPr>
          <p:cNvPr id="11" name="Grupo 10"/>
          <p:cNvGrpSpPr/>
          <p:nvPr/>
        </p:nvGrpSpPr>
        <p:grpSpPr>
          <a:xfrm>
            <a:off x="6644188" y="3959732"/>
            <a:ext cx="4324865" cy="2277575"/>
            <a:chOff x="1251635" y="4016766"/>
            <a:chExt cx="4324865" cy="2277575"/>
          </a:xfrm>
        </p:grpSpPr>
        <p:sp>
          <p:nvSpPr>
            <p:cNvPr id="40" name="Rounded Rectangle 39">
              <a:extLst>
                <a:ext uri="{FF2B5EF4-FFF2-40B4-BE49-F238E27FC236}">
                  <a16:creationId xmlns:a16="http://schemas.microsoft.com/office/drawing/2014/main" xmlns="" id="{F1C269DD-50B7-F5B4-D04B-7A4F739D7272}"/>
                </a:ext>
              </a:extLst>
            </p:cNvPr>
            <p:cNvSpPr/>
            <p:nvPr/>
          </p:nvSpPr>
          <p:spPr>
            <a:xfrm>
              <a:off x="1470155" y="4016766"/>
              <a:ext cx="3842625" cy="689592"/>
            </a:xfrm>
            <a:prstGeom prst="roundRect">
              <a:avLst>
                <a:gd name="adj" fmla="val 11632"/>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ounded Rectangle 7">
              <a:extLst>
                <a:ext uri="{FF2B5EF4-FFF2-40B4-BE49-F238E27FC236}">
                  <a16:creationId xmlns:a16="http://schemas.microsoft.com/office/drawing/2014/main" xmlns="" id="{F0A60830-9990-968C-F39E-97976F78372C}"/>
                </a:ext>
              </a:extLst>
            </p:cNvPr>
            <p:cNvSpPr/>
            <p:nvPr/>
          </p:nvSpPr>
          <p:spPr>
            <a:xfrm>
              <a:off x="1251635" y="4131909"/>
              <a:ext cx="4324865" cy="2162432"/>
            </a:xfrm>
            <a:prstGeom prst="roundRect">
              <a:avLst>
                <a:gd name="adj" fmla="val 8096"/>
              </a:avLst>
            </a:prstGeom>
            <a:solidFill>
              <a:schemeClr val="bg1"/>
            </a:solidFill>
            <a:ln>
              <a:noFill/>
            </a:ln>
            <a:effectLst>
              <a:outerShdw blurRad="124201" dist="30474" dir="5400000" algn="ctr" rotWithShape="0">
                <a:srgbClr val="000000">
                  <a:alpha val="122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Rounded Rectangle 28">
              <a:extLst>
                <a:ext uri="{FF2B5EF4-FFF2-40B4-BE49-F238E27FC236}">
                  <a16:creationId xmlns:a16="http://schemas.microsoft.com/office/drawing/2014/main" xmlns="" id="{B77CB93F-6A63-725C-FBBA-1E6A2882833D}"/>
                </a:ext>
              </a:extLst>
            </p:cNvPr>
            <p:cNvSpPr/>
            <p:nvPr/>
          </p:nvSpPr>
          <p:spPr>
            <a:xfrm>
              <a:off x="1470155" y="4354438"/>
              <a:ext cx="1322173" cy="1725202"/>
            </a:xfrm>
            <a:prstGeom prst="roundRect">
              <a:avLst>
                <a:gd name="adj" fmla="val 9168"/>
              </a:avLst>
            </a:prstGeom>
            <a:solidFill>
              <a:srgbClr val="0762FF">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a:extLst>
                <a:ext uri="{FF2B5EF4-FFF2-40B4-BE49-F238E27FC236}">
                  <a16:creationId xmlns:a16="http://schemas.microsoft.com/office/drawing/2014/main" xmlns="" id="{ADCAFC41-8BAD-3571-1774-C7F113C4E77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76998" y="4437152"/>
              <a:ext cx="1310996" cy="1642488"/>
            </a:xfrm>
            <a:custGeom>
              <a:avLst/>
              <a:gdLst>
                <a:gd name="connsiteX0" fmla="*/ 0 w 1322173"/>
                <a:gd name="connsiteY0" fmla="*/ 0 h 1600140"/>
                <a:gd name="connsiteX1" fmla="*/ 1322173 w 1322173"/>
                <a:gd name="connsiteY1" fmla="*/ 0 h 1600140"/>
                <a:gd name="connsiteX2" fmla="*/ 1322173 w 1322173"/>
                <a:gd name="connsiteY2" fmla="*/ 1478923 h 1600140"/>
                <a:gd name="connsiteX3" fmla="*/ 1200956 w 1322173"/>
                <a:gd name="connsiteY3" fmla="*/ 1600140 h 1600140"/>
                <a:gd name="connsiteX4" fmla="*/ 121217 w 1322173"/>
                <a:gd name="connsiteY4" fmla="*/ 1600140 h 1600140"/>
                <a:gd name="connsiteX5" fmla="*/ 0 w 1322173"/>
                <a:gd name="connsiteY5" fmla="*/ 1478923 h 160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173" h="1600140">
                  <a:moveTo>
                    <a:pt x="0" y="0"/>
                  </a:moveTo>
                  <a:lnTo>
                    <a:pt x="1322173" y="0"/>
                  </a:lnTo>
                  <a:lnTo>
                    <a:pt x="1322173" y="1478923"/>
                  </a:lnTo>
                  <a:cubicBezTo>
                    <a:pt x="1322173" y="1545869"/>
                    <a:pt x="1267902" y="1600140"/>
                    <a:pt x="1200956" y="1600140"/>
                  </a:cubicBezTo>
                  <a:lnTo>
                    <a:pt x="121217" y="1600140"/>
                  </a:lnTo>
                  <a:cubicBezTo>
                    <a:pt x="54271" y="1600140"/>
                    <a:pt x="0" y="1545869"/>
                    <a:pt x="0" y="1478923"/>
                  </a:cubicBezTo>
                  <a:close/>
                </a:path>
              </a:pathLst>
            </a:custGeom>
          </p:spPr>
        </p:pic>
        <p:sp>
          <p:nvSpPr>
            <p:cNvPr id="7" name="Rounded Rectangle 6">
              <a:extLst>
                <a:ext uri="{FF2B5EF4-FFF2-40B4-BE49-F238E27FC236}">
                  <a16:creationId xmlns:a16="http://schemas.microsoft.com/office/drawing/2014/main" xmlns="" id="{6444FFF8-14A2-EA59-5DD4-7506AADED799}"/>
                </a:ext>
              </a:extLst>
            </p:cNvPr>
            <p:cNvSpPr/>
            <p:nvPr/>
          </p:nvSpPr>
          <p:spPr>
            <a:xfrm>
              <a:off x="3228921" y="4437152"/>
              <a:ext cx="1883885" cy="393695"/>
            </a:xfrm>
            <a:prstGeom prst="roundRect">
              <a:avLst>
                <a:gd name="adj" fmla="val 5000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DM Sans" pitchFamily="2" charset="77"/>
                </a:rPr>
                <a:t>Guy A. Reid</a:t>
              </a:r>
            </a:p>
          </p:txBody>
        </p:sp>
        <p:sp>
          <p:nvSpPr>
            <p:cNvPr id="15" name="TextBox 14">
              <a:extLst>
                <a:ext uri="{FF2B5EF4-FFF2-40B4-BE49-F238E27FC236}">
                  <a16:creationId xmlns:a16="http://schemas.microsoft.com/office/drawing/2014/main" xmlns="" id="{4F544F67-6980-7397-AB33-65A6066316B8}"/>
                </a:ext>
              </a:extLst>
            </p:cNvPr>
            <p:cNvSpPr txBox="1"/>
            <p:nvPr/>
          </p:nvSpPr>
          <p:spPr>
            <a:xfrm>
              <a:off x="2985566" y="5015000"/>
              <a:ext cx="2370594" cy="523220"/>
            </a:xfrm>
            <a:prstGeom prst="rect">
              <a:avLst/>
            </a:prstGeom>
            <a:noFill/>
          </p:spPr>
          <p:txBody>
            <a:bodyPr wrap="square" rtlCol="0">
              <a:spAutoFit/>
            </a:bodyPr>
            <a:lstStyle/>
            <a:p>
              <a:pPr algn="ctr"/>
              <a:r>
                <a:rPr lang="en-US" sz="1400" b="1" dirty="0">
                  <a:latin typeface="DM Sans" pitchFamily="2" charset="77"/>
                  <a:ea typeface="Euclid Circular A SemiBold" panose="020B0504000000000000" pitchFamily="34" charset="77"/>
                </a:rPr>
                <a:t>Founder and VP Strategic Relationships</a:t>
              </a:r>
            </a:p>
          </p:txBody>
        </p:sp>
        <p:sp>
          <p:nvSpPr>
            <p:cNvPr id="28" name="Rounded Rectangle 27">
              <a:extLst>
                <a:ext uri="{FF2B5EF4-FFF2-40B4-BE49-F238E27FC236}">
                  <a16:creationId xmlns:a16="http://schemas.microsoft.com/office/drawing/2014/main" xmlns="" id="{D33A2BD0-03A7-E7E2-97D3-EF80C0D282CE}"/>
                </a:ext>
              </a:extLst>
            </p:cNvPr>
            <p:cNvSpPr/>
            <p:nvPr/>
          </p:nvSpPr>
          <p:spPr>
            <a:xfrm>
              <a:off x="3396982" y="5688667"/>
              <a:ext cx="1605036" cy="3084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00" dirty="0">
                <a:solidFill>
                  <a:schemeClr val="tx1"/>
                </a:solidFill>
                <a:latin typeface="DM Sans" pitchFamily="2" charset="77"/>
              </a:endParaRPr>
            </a:p>
          </p:txBody>
        </p:sp>
        <p:pic>
          <p:nvPicPr>
            <p:cNvPr id="30" name="Graphic 29">
              <a:extLst>
                <a:ext uri="{FF2B5EF4-FFF2-40B4-BE49-F238E27FC236}">
                  <a16:creationId xmlns:a16="http://schemas.microsoft.com/office/drawing/2014/main" xmlns="" id="{C8D0629A-4271-C10E-7326-7451387AE8E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524399" y="5726976"/>
              <a:ext cx="203361" cy="203361"/>
            </a:xfrm>
            <a:prstGeom prst="rect">
              <a:avLst/>
            </a:prstGeom>
          </p:spPr>
        </p:pic>
        <p:sp>
          <p:nvSpPr>
            <p:cNvPr id="31" name="TextBox 30">
              <a:hlinkClick r:id="rId7"/>
              <a:extLst>
                <a:ext uri="{FF2B5EF4-FFF2-40B4-BE49-F238E27FC236}">
                  <a16:creationId xmlns:a16="http://schemas.microsoft.com/office/drawing/2014/main" xmlns="" id="{6075E7B1-7902-FC2B-CA6C-4B6B2DF0533C}"/>
                </a:ext>
              </a:extLst>
            </p:cNvPr>
            <p:cNvSpPr txBox="1"/>
            <p:nvPr/>
          </p:nvSpPr>
          <p:spPr>
            <a:xfrm>
              <a:off x="3727760" y="5653363"/>
              <a:ext cx="1515855" cy="430887"/>
            </a:xfrm>
            <a:prstGeom prst="rect">
              <a:avLst/>
            </a:prstGeom>
            <a:noFill/>
          </p:spPr>
          <p:txBody>
            <a:bodyPr wrap="square" rtlCol="0">
              <a:spAutoFit/>
            </a:bodyPr>
            <a:lstStyle/>
            <a:p>
              <a:pPr algn="ctr"/>
              <a:r>
                <a:rPr lang="en-US" sz="1100" u="sng" dirty="0">
                  <a:hlinkClick r:id="rId8"/>
                </a:rPr>
                <a:t>linkedin.com/in/</a:t>
              </a:r>
              <a:r>
                <a:rPr lang="en-US" sz="1100" u="sng" dirty="0" err="1">
                  <a:hlinkClick r:id="rId8"/>
                </a:rPr>
                <a:t>guyalexanderreid</a:t>
              </a:r>
              <a:endParaRPr lang="en-US" sz="1100" dirty="0">
                <a:latin typeface="DM Sans" pitchFamily="2" charset="77"/>
                <a:ea typeface="Euclid Circular A SemiBold" panose="020B0504000000000000" pitchFamily="34" charset="77"/>
              </a:endParaRPr>
            </a:p>
          </p:txBody>
        </p:sp>
        <p:pic>
          <p:nvPicPr>
            <p:cNvPr id="38" name="Graphic 37">
              <a:extLst>
                <a:ext uri="{FF2B5EF4-FFF2-40B4-BE49-F238E27FC236}">
                  <a16:creationId xmlns:a16="http://schemas.microsoft.com/office/drawing/2014/main" xmlns="" id="{9AEC5A06-F0CF-E202-5B4C-47B9739CF3D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rot="19959219">
              <a:off x="4875776" y="5854488"/>
              <a:ext cx="252482" cy="252482"/>
            </a:xfrm>
            <a:prstGeom prst="rect">
              <a:avLst/>
            </a:prstGeom>
          </p:spPr>
        </p:pic>
      </p:grpSp>
      <p:sp>
        <p:nvSpPr>
          <p:cNvPr id="43" name="Rounded Rectangle 42">
            <a:extLst>
              <a:ext uri="{FF2B5EF4-FFF2-40B4-BE49-F238E27FC236}">
                <a16:creationId xmlns:a16="http://schemas.microsoft.com/office/drawing/2014/main" xmlns="" id="{C38618DB-AFAB-CC45-1348-D3CE6457289E}"/>
              </a:ext>
            </a:extLst>
          </p:cNvPr>
          <p:cNvSpPr/>
          <p:nvPr/>
        </p:nvSpPr>
        <p:spPr>
          <a:xfrm>
            <a:off x="1273832" y="3959732"/>
            <a:ext cx="3842625" cy="689592"/>
          </a:xfrm>
          <a:prstGeom prst="roundRect">
            <a:avLst>
              <a:gd name="adj" fmla="val 11632"/>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xmlns="" id="{92EC3589-335C-7A5D-242F-014F8D69CF5E}"/>
              </a:ext>
            </a:extLst>
          </p:cNvPr>
          <p:cNvSpPr/>
          <p:nvPr/>
        </p:nvSpPr>
        <p:spPr>
          <a:xfrm>
            <a:off x="1017011" y="4085959"/>
            <a:ext cx="4324865" cy="2162432"/>
          </a:xfrm>
          <a:prstGeom prst="roundRect">
            <a:avLst>
              <a:gd name="adj" fmla="val 8096"/>
            </a:avLst>
          </a:prstGeom>
          <a:solidFill>
            <a:schemeClr val="bg1"/>
          </a:solidFill>
          <a:ln>
            <a:noFill/>
          </a:ln>
          <a:effectLst>
            <a:outerShdw blurRad="124201" dist="30474" dir="5400000" algn="ctr" rotWithShape="0">
              <a:srgbClr val="000000">
                <a:alpha val="122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ounded Rectangle 16">
            <a:extLst>
              <a:ext uri="{FF2B5EF4-FFF2-40B4-BE49-F238E27FC236}">
                <a16:creationId xmlns:a16="http://schemas.microsoft.com/office/drawing/2014/main" xmlns="" id="{EFE3D519-E6A5-E44D-9596-4D4A7EDF7739}"/>
              </a:ext>
            </a:extLst>
          </p:cNvPr>
          <p:cNvSpPr/>
          <p:nvPr/>
        </p:nvSpPr>
        <p:spPr>
          <a:xfrm>
            <a:off x="1235044" y="4301380"/>
            <a:ext cx="1322173" cy="1729946"/>
          </a:xfrm>
          <a:prstGeom prst="roundRect">
            <a:avLst>
              <a:gd name="adj" fmla="val 9168"/>
            </a:avLst>
          </a:prstGeom>
          <a:solidFill>
            <a:srgbClr val="0762FF">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ounded Rectangle 4">
            <a:extLst>
              <a:ext uri="{FF2B5EF4-FFF2-40B4-BE49-F238E27FC236}">
                <a16:creationId xmlns:a16="http://schemas.microsoft.com/office/drawing/2014/main" xmlns="" id="{E149F6B6-5656-6E61-26D4-9032BCAA825D}"/>
              </a:ext>
            </a:extLst>
          </p:cNvPr>
          <p:cNvSpPr/>
          <p:nvPr/>
        </p:nvSpPr>
        <p:spPr>
          <a:xfrm>
            <a:off x="3063199" y="4381856"/>
            <a:ext cx="1883885" cy="393695"/>
          </a:xfrm>
          <a:prstGeom prst="roundRect">
            <a:avLst>
              <a:gd name="adj" fmla="val 5000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DM Sans" pitchFamily="2" charset="77"/>
              </a:rPr>
              <a:t>Ismael Iglesias</a:t>
            </a:r>
          </a:p>
        </p:txBody>
      </p:sp>
      <p:sp>
        <p:nvSpPr>
          <p:cNvPr id="14" name="TextBox 13">
            <a:extLst>
              <a:ext uri="{FF2B5EF4-FFF2-40B4-BE49-F238E27FC236}">
                <a16:creationId xmlns:a16="http://schemas.microsoft.com/office/drawing/2014/main" xmlns="" id="{13C7C13C-63AF-C585-7D6E-EA1B5304F7A3}"/>
              </a:ext>
            </a:extLst>
          </p:cNvPr>
          <p:cNvSpPr txBox="1"/>
          <p:nvPr/>
        </p:nvSpPr>
        <p:spPr>
          <a:xfrm>
            <a:off x="3063198" y="4925220"/>
            <a:ext cx="1883885" cy="523220"/>
          </a:xfrm>
          <a:prstGeom prst="rect">
            <a:avLst/>
          </a:prstGeom>
          <a:noFill/>
        </p:spPr>
        <p:txBody>
          <a:bodyPr wrap="square" rtlCol="0">
            <a:spAutoFit/>
          </a:bodyPr>
          <a:lstStyle/>
          <a:p>
            <a:pPr algn="ctr"/>
            <a:r>
              <a:rPr lang="en-US" sz="1400" b="1" dirty="0">
                <a:latin typeface="DM Sans" pitchFamily="2" charset="77"/>
                <a:ea typeface="Euclid Circular A SemiBold" panose="020B0504000000000000" pitchFamily="34" charset="77"/>
              </a:rPr>
              <a:t>Founder and</a:t>
            </a:r>
          </a:p>
          <a:p>
            <a:pPr algn="ctr"/>
            <a:r>
              <a:rPr lang="en-US" sz="1400" b="1" dirty="0" smtClean="0">
                <a:latin typeface="DM Sans" pitchFamily="2" charset="77"/>
                <a:ea typeface="Euclid Circular A SemiBold" panose="020B0504000000000000" pitchFamily="34" charset="77"/>
              </a:rPr>
              <a:t>CPO/CTO</a:t>
            </a:r>
            <a:endParaRPr lang="en-US" sz="1400" b="1" dirty="0">
              <a:latin typeface="DM Sans" pitchFamily="2" charset="77"/>
              <a:ea typeface="Euclid Circular A SemiBold" panose="020B0504000000000000" pitchFamily="34" charset="77"/>
            </a:endParaRPr>
          </a:p>
        </p:txBody>
      </p:sp>
      <p:sp>
        <p:nvSpPr>
          <p:cNvPr id="33" name="Rounded Rectangle 32">
            <a:extLst>
              <a:ext uri="{FF2B5EF4-FFF2-40B4-BE49-F238E27FC236}">
                <a16:creationId xmlns:a16="http://schemas.microsoft.com/office/drawing/2014/main" xmlns="" id="{46A59A66-7EED-42F6-405B-6950AB74C3DF}"/>
              </a:ext>
            </a:extLst>
          </p:cNvPr>
          <p:cNvSpPr/>
          <p:nvPr/>
        </p:nvSpPr>
        <p:spPr>
          <a:xfrm>
            <a:off x="3253562" y="5581106"/>
            <a:ext cx="1605036" cy="3084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00" dirty="0">
              <a:solidFill>
                <a:schemeClr val="tx1"/>
              </a:solidFill>
              <a:latin typeface="DM Sans" pitchFamily="2" charset="77"/>
            </a:endParaRPr>
          </a:p>
        </p:txBody>
      </p:sp>
      <p:pic>
        <p:nvPicPr>
          <p:cNvPr id="34" name="Graphic 33">
            <a:extLst>
              <a:ext uri="{FF2B5EF4-FFF2-40B4-BE49-F238E27FC236}">
                <a16:creationId xmlns:a16="http://schemas.microsoft.com/office/drawing/2014/main" xmlns="" id="{770160A8-EFE2-9C8B-4B7C-73AB62D27E6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380979" y="5619415"/>
            <a:ext cx="203361" cy="203361"/>
          </a:xfrm>
          <a:prstGeom prst="rect">
            <a:avLst/>
          </a:prstGeom>
        </p:spPr>
      </p:pic>
      <p:sp>
        <p:nvSpPr>
          <p:cNvPr id="35" name="TextBox 34">
            <a:hlinkClick r:id="rId11"/>
            <a:extLst>
              <a:ext uri="{FF2B5EF4-FFF2-40B4-BE49-F238E27FC236}">
                <a16:creationId xmlns:a16="http://schemas.microsoft.com/office/drawing/2014/main" xmlns="" id="{9031238D-4912-648C-86E9-7B89AC13228C}"/>
              </a:ext>
            </a:extLst>
          </p:cNvPr>
          <p:cNvSpPr txBox="1"/>
          <p:nvPr/>
        </p:nvSpPr>
        <p:spPr>
          <a:xfrm>
            <a:off x="3596215" y="5538126"/>
            <a:ext cx="1350867" cy="430887"/>
          </a:xfrm>
          <a:prstGeom prst="rect">
            <a:avLst/>
          </a:prstGeom>
          <a:noFill/>
        </p:spPr>
        <p:txBody>
          <a:bodyPr wrap="square" rtlCol="0">
            <a:spAutoFit/>
          </a:bodyPr>
          <a:lstStyle/>
          <a:p>
            <a:pPr algn="ctr"/>
            <a:r>
              <a:rPr lang="en-US" sz="1100" u="sng" dirty="0">
                <a:hlinkClick r:id="rId12"/>
              </a:rPr>
              <a:t>linkedin.com/in/</a:t>
            </a:r>
            <a:r>
              <a:rPr lang="en-US" sz="1100" u="sng" dirty="0" err="1">
                <a:hlinkClick r:id="rId12"/>
              </a:rPr>
              <a:t>ismaeltx</a:t>
            </a:r>
            <a:endParaRPr lang="en-US" sz="1100" dirty="0">
              <a:latin typeface="DM Sans" pitchFamily="2" charset="77"/>
              <a:ea typeface="Euclid Circular A SemiBold" panose="020B0504000000000000" pitchFamily="34" charset="77"/>
            </a:endParaRPr>
          </a:p>
        </p:txBody>
      </p:sp>
      <p:pic>
        <p:nvPicPr>
          <p:cNvPr id="39" name="Graphic 38">
            <a:extLst>
              <a:ext uri="{FF2B5EF4-FFF2-40B4-BE49-F238E27FC236}">
                <a16:creationId xmlns:a16="http://schemas.microsoft.com/office/drawing/2014/main" xmlns="" id="{EA247F60-B5D9-A0A9-F61A-7C61AEC3BB4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rot="19959219">
            <a:off x="4751059" y="5770521"/>
            <a:ext cx="252482" cy="252482"/>
          </a:xfrm>
          <a:prstGeom prst="rect">
            <a:avLst/>
          </a:prstGeom>
        </p:spPr>
      </p:pic>
      <p:grpSp>
        <p:nvGrpSpPr>
          <p:cNvPr id="18" name="Grupo 17"/>
          <p:cNvGrpSpPr/>
          <p:nvPr/>
        </p:nvGrpSpPr>
        <p:grpSpPr>
          <a:xfrm>
            <a:off x="3860016" y="1267394"/>
            <a:ext cx="4324865" cy="2288659"/>
            <a:chOff x="1251636" y="1099440"/>
            <a:chExt cx="4324865" cy="2288659"/>
          </a:xfrm>
        </p:grpSpPr>
        <p:sp>
          <p:nvSpPr>
            <p:cNvPr id="42" name="Rounded Rectangle 41">
              <a:extLst>
                <a:ext uri="{FF2B5EF4-FFF2-40B4-BE49-F238E27FC236}">
                  <a16:creationId xmlns:a16="http://schemas.microsoft.com/office/drawing/2014/main" xmlns="" id="{629C8CAC-AFF3-2D32-D1DE-25EFAD2E8C54}"/>
                </a:ext>
              </a:extLst>
            </p:cNvPr>
            <p:cNvSpPr/>
            <p:nvPr/>
          </p:nvSpPr>
          <p:spPr>
            <a:xfrm>
              <a:off x="1470155" y="1099440"/>
              <a:ext cx="3842625" cy="689592"/>
            </a:xfrm>
            <a:prstGeom prst="roundRect">
              <a:avLst>
                <a:gd name="adj" fmla="val 11632"/>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ounded Rectangle 5">
              <a:extLst>
                <a:ext uri="{FF2B5EF4-FFF2-40B4-BE49-F238E27FC236}">
                  <a16:creationId xmlns:a16="http://schemas.microsoft.com/office/drawing/2014/main" xmlns="" id="{A2264BCD-BCF0-2461-57C5-67DB43CC8899}"/>
                </a:ext>
              </a:extLst>
            </p:cNvPr>
            <p:cNvSpPr/>
            <p:nvPr/>
          </p:nvSpPr>
          <p:spPr>
            <a:xfrm>
              <a:off x="1251636" y="1225667"/>
              <a:ext cx="4324865" cy="2162432"/>
            </a:xfrm>
            <a:prstGeom prst="roundRect">
              <a:avLst>
                <a:gd name="adj" fmla="val 8096"/>
              </a:avLst>
            </a:prstGeom>
            <a:solidFill>
              <a:schemeClr val="bg1"/>
            </a:solidFill>
            <a:ln>
              <a:noFill/>
            </a:ln>
            <a:effectLst>
              <a:outerShdw blurRad="124201" dist="30474" dir="5400000" algn="ctr" rotWithShape="0">
                <a:srgbClr val="000000">
                  <a:alpha val="122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ounded Rectangle 11">
              <a:extLst>
                <a:ext uri="{FF2B5EF4-FFF2-40B4-BE49-F238E27FC236}">
                  <a16:creationId xmlns:a16="http://schemas.microsoft.com/office/drawing/2014/main" xmlns="" id="{53AE1267-04CE-6301-65F4-C05C6A6C7F40}"/>
                </a:ext>
              </a:extLst>
            </p:cNvPr>
            <p:cNvSpPr/>
            <p:nvPr/>
          </p:nvSpPr>
          <p:spPr>
            <a:xfrm>
              <a:off x="1470155" y="1453965"/>
              <a:ext cx="1322173" cy="1729946"/>
            </a:xfrm>
            <a:prstGeom prst="roundRect">
              <a:avLst>
                <a:gd name="adj" fmla="val 9168"/>
              </a:avLst>
            </a:prstGeom>
            <a:solidFill>
              <a:srgbClr val="0762FF">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ounded Rectangle 3">
              <a:extLst>
                <a:ext uri="{FF2B5EF4-FFF2-40B4-BE49-F238E27FC236}">
                  <a16:creationId xmlns:a16="http://schemas.microsoft.com/office/drawing/2014/main" xmlns="" id="{8980B0E0-6A90-7747-0A51-AEFDABA76DD3}"/>
                </a:ext>
              </a:extLst>
            </p:cNvPr>
            <p:cNvSpPr/>
            <p:nvPr/>
          </p:nvSpPr>
          <p:spPr>
            <a:xfrm>
              <a:off x="3228921" y="1521564"/>
              <a:ext cx="1883885" cy="393695"/>
            </a:xfrm>
            <a:prstGeom prst="roundRect">
              <a:avLst>
                <a:gd name="adj" fmla="val 5000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DM Sans" pitchFamily="2" charset="77"/>
                </a:rPr>
                <a:t>Esteban Ribot</a:t>
              </a:r>
            </a:p>
          </p:txBody>
        </p:sp>
        <p:sp>
          <p:nvSpPr>
            <p:cNvPr id="13" name="TextBox 12">
              <a:extLst>
                <a:ext uri="{FF2B5EF4-FFF2-40B4-BE49-F238E27FC236}">
                  <a16:creationId xmlns:a16="http://schemas.microsoft.com/office/drawing/2014/main" xmlns="" id="{7CCEC982-01C7-7670-0DCF-965493E499D3}"/>
                </a:ext>
              </a:extLst>
            </p:cNvPr>
            <p:cNvSpPr txBox="1"/>
            <p:nvPr/>
          </p:nvSpPr>
          <p:spPr>
            <a:xfrm>
              <a:off x="3228921" y="2064928"/>
              <a:ext cx="1883885" cy="307777"/>
            </a:xfrm>
            <a:prstGeom prst="rect">
              <a:avLst/>
            </a:prstGeom>
            <a:noFill/>
            <a:ln>
              <a:noFill/>
            </a:ln>
          </p:spPr>
          <p:txBody>
            <a:bodyPr wrap="square" rtlCol="0">
              <a:spAutoFit/>
            </a:bodyPr>
            <a:lstStyle/>
            <a:p>
              <a:pPr algn="ctr"/>
              <a:r>
                <a:rPr lang="en-US" sz="1400" b="1" dirty="0">
                  <a:latin typeface="DM Sans" pitchFamily="2" charset="77"/>
                  <a:ea typeface="Euclid Circular A SemiBold" panose="020B0504000000000000" pitchFamily="34" charset="77"/>
                </a:rPr>
                <a:t>Founder and CEO</a:t>
              </a:r>
            </a:p>
          </p:txBody>
        </p:sp>
        <p:sp>
          <p:nvSpPr>
            <p:cNvPr id="22" name="Rounded Rectangle 21">
              <a:extLst>
                <a:ext uri="{FF2B5EF4-FFF2-40B4-BE49-F238E27FC236}">
                  <a16:creationId xmlns:a16="http://schemas.microsoft.com/office/drawing/2014/main" xmlns="" id="{BA42DAF7-52FC-C2AA-494C-4323DD6A31CA}"/>
                </a:ext>
              </a:extLst>
            </p:cNvPr>
            <p:cNvSpPr/>
            <p:nvPr/>
          </p:nvSpPr>
          <p:spPr>
            <a:xfrm>
              <a:off x="3418306" y="2730509"/>
              <a:ext cx="1605036" cy="3084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00" dirty="0">
                <a:solidFill>
                  <a:schemeClr val="tx1"/>
                </a:solidFill>
                <a:latin typeface="DM Sans" pitchFamily="2" charset="77"/>
              </a:endParaRPr>
            </a:p>
          </p:txBody>
        </p:sp>
        <p:pic>
          <p:nvPicPr>
            <p:cNvPr id="24" name="Graphic 23">
              <a:extLst>
                <a:ext uri="{FF2B5EF4-FFF2-40B4-BE49-F238E27FC236}">
                  <a16:creationId xmlns:a16="http://schemas.microsoft.com/office/drawing/2014/main" xmlns="" id="{7D6A3AB9-4B68-EDB0-C773-C3E16DBFBC7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545723" y="2768818"/>
              <a:ext cx="203361" cy="203361"/>
            </a:xfrm>
            <a:prstGeom prst="rect">
              <a:avLst/>
            </a:prstGeom>
            <a:ln>
              <a:noFill/>
            </a:ln>
          </p:spPr>
        </p:pic>
        <p:sp>
          <p:nvSpPr>
            <p:cNvPr id="25" name="TextBox 24">
              <a:hlinkClick r:id="rId13"/>
              <a:extLst>
                <a:ext uri="{FF2B5EF4-FFF2-40B4-BE49-F238E27FC236}">
                  <a16:creationId xmlns:a16="http://schemas.microsoft.com/office/drawing/2014/main" xmlns="" id="{8255DA33-5912-475E-3290-2DEEEF176A04}"/>
                </a:ext>
              </a:extLst>
            </p:cNvPr>
            <p:cNvSpPr txBox="1"/>
            <p:nvPr/>
          </p:nvSpPr>
          <p:spPr>
            <a:xfrm>
              <a:off x="3784721" y="2684841"/>
              <a:ext cx="1528059" cy="430887"/>
            </a:xfrm>
            <a:prstGeom prst="rect">
              <a:avLst/>
            </a:prstGeom>
            <a:noFill/>
            <a:ln>
              <a:noFill/>
            </a:ln>
          </p:spPr>
          <p:txBody>
            <a:bodyPr wrap="square" rtlCol="0">
              <a:spAutoFit/>
            </a:bodyPr>
            <a:lstStyle/>
            <a:p>
              <a:pPr algn="ctr"/>
              <a:r>
                <a:rPr lang="en-US" sz="1100" u="sng" dirty="0">
                  <a:hlinkClick r:id="rId14"/>
                </a:rPr>
                <a:t>linkedin.com/in/esteban-ribot-39472</a:t>
              </a:r>
              <a:endParaRPr lang="en-US" sz="1100" dirty="0">
                <a:latin typeface="DM Sans" pitchFamily="2" charset="77"/>
                <a:ea typeface="Euclid Circular A SemiBold" panose="020B0504000000000000" pitchFamily="34" charset="77"/>
              </a:endParaRPr>
            </a:p>
          </p:txBody>
        </p:sp>
        <p:pic>
          <p:nvPicPr>
            <p:cNvPr id="37" name="Graphic 36">
              <a:extLst>
                <a:ext uri="{FF2B5EF4-FFF2-40B4-BE49-F238E27FC236}">
                  <a16:creationId xmlns:a16="http://schemas.microsoft.com/office/drawing/2014/main" xmlns="" id="{FCB6076D-35D3-1AC0-EC27-BE3FB37B807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rot="19959219">
              <a:off x="4929208" y="2910229"/>
              <a:ext cx="252482" cy="252482"/>
            </a:xfrm>
            <a:prstGeom prst="rect">
              <a:avLst/>
            </a:prstGeom>
            <a:ln>
              <a:noFill/>
            </a:ln>
          </p:spPr>
        </p:pic>
        <p:pic>
          <p:nvPicPr>
            <p:cNvPr id="19" name="Picture 18">
              <a:extLst>
                <a:ext uri="{FF2B5EF4-FFF2-40B4-BE49-F238E27FC236}">
                  <a16:creationId xmlns:a16="http://schemas.microsoft.com/office/drawing/2014/main" xmlns="" id="{CE90DD90-1116-EC49-9F75-852C4D03C6A4}"/>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1472984" y="1631094"/>
              <a:ext cx="1319344" cy="1539941"/>
            </a:xfrm>
            <a:custGeom>
              <a:avLst/>
              <a:gdLst>
                <a:gd name="connsiteX0" fmla="*/ 0 w 1319344"/>
                <a:gd name="connsiteY0" fmla="*/ 0 h 1539941"/>
                <a:gd name="connsiteX1" fmla="*/ 1319344 w 1319344"/>
                <a:gd name="connsiteY1" fmla="*/ 0 h 1539941"/>
                <a:gd name="connsiteX2" fmla="*/ 1319344 w 1319344"/>
                <a:gd name="connsiteY2" fmla="*/ 1418724 h 1539941"/>
                <a:gd name="connsiteX3" fmla="*/ 1198127 w 1319344"/>
                <a:gd name="connsiteY3" fmla="*/ 1539941 h 1539941"/>
                <a:gd name="connsiteX4" fmla="*/ 118388 w 1319344"/>
                <a:gd name="connsiteY4" fmla="*/ 1539941 h 1539941"/>
                <a:gd name="connsiteX5" fmla="*/ 6697 w 1319344"/>
                <a:gd name="connsiteY5" fmla="*/ 1465907 h 1539941"/>
                <a:gd name="connsiteX6" fmla="*/ 0 w 1319344"/>
                <a:gd name="connsiteY6" fmla="*/ 1432737 h 153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344" h="1539941">
                  <a:moveTo>
                    <a:pt x="0" y="0"/>
                  </a:moveTo>
                  <a:lnTo>
                    <a:pt x="1319344" y="0"/>
                  </a:lnTo>
                  <a:lnTo>
                    <a:pt x="1319344" y="1418724"/>
                  </a:lnTo>
                  <a:cubicBezTo>
                    <a:pt x="1319344" y="1485670"/>
                    <a:pt x="1265073" y="1539941"/>
                    <a:pt x="1198127" y="1539941"/>
                  </a:cubicBezTo>
                  <a:lnTo>
                    <a:pt x="118388" y="1539941"/>
                  </a:lnTo>
                  <a:cubicBezTo>
                    <a:pt x="68179" y="1539941"/>
                    <a:pt x="25099" y="1509414"/>
                    <a:pt x="6697" y="1465907"/>
                  </a:cubicBezTo>
                  <a:lnTo>
                    <a:pt x="0" y="1432737"/>
                  </a:lnTo>
                  <a:close/>
                </a:path>
              </a:pathLst>
            </a:custGeom>
            <a:ln>
              <a:noFill/>
            </a:ln>
          </p:spPr>
        </p:pic>
      </p:grpSp>
      <p:pic>
        <p:nvPicPr>
          <p:cNvPr id="10" name="Imagen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07941" y="4257460"/>
            <a:ext cx="1349276" cy="1797687"/>
          </a:xfrm>
          <a:prstGeom prst="rect">
            <a:avLst/>
          </a:prstGeom>
        </p:spPr>
      </p:pic>
    </p:spTree>
    <p:extLst>
      <p:ext uri="{BB962C8B-B14F-4D97-AF65-F5344CB8AC3E}">
        <p14:creationId xmlns:p14="http://schemas.microsoft.com/office/powerpoint/2010/main" val="53514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49E89751-6E4B-9A0F-5497-200A22C4BA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181087" y="852590"/>
            <a:ext cx="3637727" cy="1932552"/>
          </a:xfrm>
          <a:prstGeom prst="rect">
            <a:avLst/>
          </a:prstGeom>
        </p:spPr>
      </p:pic>
      <p:sp>
        <p:nvSpPr>
          <p:cNvPr id="6" name="Rounded Rectangle 5">
            <a:extLst>
              <a:ext uri="{FF2B5EF4-FFF2-40B4-BE49-F238E27FC236}">
                <a16:creationId xmlns:a16="http://schemas.microsoft.com/office/drawing/2014/main" xmlns="" id="{2F047EBC-81CD-AFF9-B72A-4496061FA5F6}"/>
              </a:ext>
            </a:extLst>
          </p:cNvPr>
          <p:cNvSpPr/>
          <p:nvPr/>
        </p:nvSpPr>
        <p:spPr>
          <a:xfrm>
            <a:off x="6182811" y="895486"/>
            <a:ext cx="5081286" cy="3420335"/>
          </a:xfrm>
          <a:prstGeom prst="roundRect">
            <a:avLst>
              <a:gd name="adj" fmla="val 3926"/>
            </a:avLst>
          </a:prstGeom>
          <a:solidFill>
            <a:schemeClr val="bg1"/>
          </a:solidFill>
          <a:ln>
            <a:solidFill>
              <a:srgbClr val="0762FF"/>
            </a:solidFill>
          </a:ln>
          <a:effectLst>
            <a:outerShdw blurRad="132756" dir="5400000" algn="ctr" rotWithShape="0">
              <a:srgbClr val="000000">
                <a:alpha val="8673"/>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j</a:t>
            </a:r>
          </a:p>
        </p:txBody>
      </p:sp>
      <p:sp>
        <p:nvSpPr>
          <p:cNvPr id="35" name="Rounded Rectangle 34">
            <a:extLst>
              <a:ext uri="{FF2B5EF4-FFF2-40B4-BE49-F238E27FC236}">
                <a16:creationId xmlns:a16="http://schemas.microsoft.com/office/drawing/2014/main" xmlns="" id="{983CE96D-4F28-53DD-23B8-29D21C03EB1D}"/>
              </a:ext>
            </a:extLst>
          </p:cNvPr>
          <p:cNvSpPr/>
          <p:nvPr/>
        </p:nvSpPr>
        <p:spPr>
          <a:xfrm>
            <a:off x="6948443" y="1781480"/>
            <a:ext cx="3550022" cy="1047465"/>
          </a:xfrm>
          <a:prstGeom prst="roundRect">
            <a:avLst>
              <a:gd name="adj" fmla="val 9004"/>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Marcador de contenido 2">
            <a:extLst>
              <a:ext uri="{FF2B5EF4-FFF2-40B4-BE49-F238E27FC236}">
                <a16:creationId xmlns:a16="http://schemas.microsoft.com/office/drawing/2014/main" xmlns="" id="{376EAB87-A15C-4A5C-CC08-9D44337C3AA3}"/>
              </a:ext>
            </a:extLst>
          </p:cNvPr>
          <p:cNvSpPr txBox="1">
            <a:spLocks/>
          </p:cNvSpPr>
          <p:nvPr/>
        </p:nvSpPr>
        <p:spPr>
          <a:xfrm>
            <a:off x="7081390" y="1745352"/>
            <a:ext cx="3284128" cy="1049005"/>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500"/>
              </a:spcBef>
            </a:pPr>
            <a:r>
              <a:rPr lang="en-US" altLang="es-ES" sz="1700" dirty="0">
                <a:latin typeface="DM Sans" pitchFamily="2" charset="77"/>
              </a:rPr>
              <a:t>We request </a:t>
            </a:r>
            <a:r>
              <a:rPr lang="en-US" altLang="es-ES" sz="1700" dirty="0" smtClean="0">
                <a:latin typeface="DM Sans" pitchFamily="2" charset="77"/>
              </a:rPr>
              <a:t>a minimum Equity investment </a:t>
            </a:r>
            <a:r>
              <a:rPr lang="en-US" altLang="es-ES" sz="1700" dirty="0">
                <a:latin typeface="DM Sans" pitchFamily="2" charset="77"/>
              </a:rPr>
              <a:t>of</a:t>
            </a:r>
          </a:p>
          <a:p>
            <a:pPr>
              <a:lnSpc>
                <a:spcPct val="100000"/>
              </a:lnSpc>
              <a:spcBef>
                <a:spcPts val="500"/>
              </a:spcBef>
            </a:pPr>
            <a:r>
              <a:rPr lang="en-US" altLang="es-ES" b="1" dirty="0" smtClean="0">
                <a:solidFill>
                  <a:srgbClr val="FE717D"/>
                </a:solidFill>
                <a:latin typeface="DM Sans" pitchFamily="2" charset="77"/>
              </a:rPr>
              <a:t>€500k </a:t>
            </a:r>
            <a:r>
              <a:rPr lang="en-US" altLang="es-ES" b="1" dirty="0">
                <a:solidFill>
                  <a:srgbClr val="FE717D"/>
                </a:solidFill>
                <a:latin typeface="DM Sans" pitchFamily="2" charset="77"/>
              </a:rPr>
              <a:t>(€250k * </a:t>
            </a:r>
            <a:r>
              <a:rPr lang="en-US" altLang="es-ES" b="1" dirty="0" smtClean="0">
                <a:solidFill>
                  <a:srgbClr val="FE717D"/>
                </a:solidFill>
                <a:latin typeface="DM Sans" pitchFamily="2" charset="77"/>
              </a:rPr>
              <a:t>2)</a:t>
            </a:r>
            <a:endParaRPr lang="en-US" altLang="es-ES" b="1" dirty="0">
              <a:solidFill>
                <a:srgbClr val="FE717D"/>
              </a:solidFill>
              <a:latin typeface="DM Sans" pitchFamily="2" charset="77"/>
            </a:endParaRPr>
          </a:p>
        </p:txBody>
      </p:sp>
      <p:sp>
        <p:nvSpPr>
          <p:cNvPr id="2" name="TextBox 1">
            <a:extLst>
              <a:ext uri="{FF2B5EF4-FFF2-40B4-BE49-F238E27FC236}">
                <a16:creationId xmlns:a16="http://schemas.microsoft.com/office/drawing/2014/main" xmlns="" id="{80B51B1E-CD70-AE57-654B-572E73F01244}"/>
              </a:ext>
            </a:extLst>
          </p:cNvPr>
          <p:cNvSpPr txBox="1"/>
          <p:nvPr/>
        </p:nvSpPr>
        <p:spPr>
          <a:xfrm>
            <a:off x="4864733" y="208856"/>
            <a:ext cx="2462534" cy="523220"/>
          </a:xfrm>
          <a:prstGeom prst="rect">
            <a:avLst/>
          </a:prstGeom>
          <a:noFill/>
        </p:spPr>
        <p:txBody>
          <a:bodyPr wrap="none" rtlCol="0">
            <a:spAutoFit/>
          </a:bodyPr>
          <a:lstStyle/>
          <a:p>
            <a:pPr algn="ctr"/>
            <a:r>
              <a:rPr lang="x-none" sz="2800" b="1" spc="300" dirty="0">
                <a:solidFill>
                  <a:srgbClr val="1C2284"/>
                </a:solidFill>
                <a:latin typeface="DM Sans" pitchFamily="2" charset="77"/>
                <a:ea typeface="Euclid Circular A SemiBold" panose="020B0504000000000000" pitchFamily="34" charset="77"/>
              </a:rPr>
              <a:t>ASK &amp; EXIT</a:t>
            </a:r>
          </a:p>
        </p:txBody>
      </p:sp>
      <p:sp>
        <p:nvSpPr>
          <p:cNvPr id="3" name="Rounded Rectangle 2">
            <a:extLst>
              <a:ext uri="{FF2B5EF4-FFF2-40B4-BE49-F238E27FC236}">
                <a16:creationId xmlns:a16="http://schemas.microsoft.com/office/drawing/2014/main" xmlns="" id="{4B7B52D9-0445-8261-BB34-D18D1EF511B4}"/>
              </a:ext>
            </a:extLst>
          </p:cNvPr>
          <p:cNvSpPr/>
          <p:nvPr/>
        </p:nvSpPr>
        <p:spPr>
          <a:xfrm>
            <a:off x="821804" y="895486"/>
            <a:ext cx="5081286" cy="1838963"/>
          </a:xfrm>
          <a:prstGeom prst="roundRect">
            <a:avLst>
              <a:gd name="adj" fmla="val 8034"/>
            </a:avLst>
          </a:prstGeom>
          <a:solidFill>
            <a:schemeClr val="bg1"/>
          </a:solidFill>
          <a:ln>
            <a:solidFill>
              <a:srgbClr val="0762FF"/>
            </a:solidFill>
          </a:ln>
          <a:effectLst>
            <a:outerShdw blurRad="132756" dir="5400000" algn="ctr" rotWithShape="0">
              <a:srgbClr val="000000">
                <a:alpha val="8673"/>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ounded Rectangle 3">
            <a:extLst>
              <a:ext uri="{FF2B5EF4-FFF2-40B4-BE49-F238E27FC236}">
                <a16:creationId xmlns:a16="http://schemas.microsoft.com/office/drawing/2014/main" xmlns="" id="{0B022748-9B69-5A20-08F2-820FA3BFF3EF}"/>
              </a:ext>
            </a:extLst>
          </p:cNvPr>
          <p:cNvSpPr/>
          <p:nvPr/>
        </p:nvSpPr>
        <p:spPr>
          <a:xfrm>
            <a:off x="821804" y="2929759"/>
            <a:ext cx="5081286" cy="3439349"/>
          </a:xfrm>
          <a:prstGeom prst="roundRect">
            <a:avLst>
              <a:gd name="adj" fmla="val 3590"/>
            </a:avLst>
          </a:prstGeom>
          <a:solidFill>
            <a:schemeClr val="bg1"/>
          </a:solidFill>
          <a:ln>
            <a:solidFill>
              <a:srgbClr val="0762FF"/>
            </a:solidFill>
          </a:ln>
          <a:effectLst>
            <a:outerShdw blurRad="132756" dir="5400000" algn="ctr" rotWithShape="0">
              <a:srgbClr val="000000">
                <a:alpha val="8673"/>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ounded Rectangle 4">
            <a:extLst>
              <a:ext uri="{FF2B5EF4-FFF2-40B4-BE49-F238E27FC236}">
                <a16:creationId xmlns:a16="http://schemas.microsoft.com/office/drawing/2014/main" xmlns="" id="{5048540E-1A7B-F5F7-5D77-44487D7B1F7E}"/>
              </a:ext>
            </a:extLst>
          </p:cNvPr>
          <p:cNvSpPr/>
          <p:nvPr/>
        </p:nvSpPr>
        <p:spPr>
          <a:xfrm>
            <a:off x="6182811" y="4533864"/>
            <a:ext cx="5081286" cy="1835244"/>
          </a:xfrm>
          <a:prstGeom prst="roundRect">
            <a:avLst>
              <a:gd name="adj" fmla="val 6047"/>
            </a:avLst>
          </a:prstGeom>
          <a:solidFill>
            <a:schemeClr val="bg1"/>
          </a:solidFill>
          <a:ln>
            <a:solidFill>
              <a:srgbClr val="0762FF"/>
            </a:solidFill>
          </a:ln>
          <a:effectLst>
            <a:outerShdw blurRad="132756" dir="5400000" algn="ctr" rotWithShape="0">
              <a:srgbClr val="000000">
                <a:alpha val="8673"/>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2E212DAB-FD36-60D2-A232-D8D8713B3CB2}"/>
              </a:ext>
            </a:extLst>
          </p:cNvPr>
          <p:cNvSpPr txBox="1"/>
          <p:nvPr/>
        </p:nvSpPr>
        <p:spPr>
          <a:xfrm>
            <a:off x="2755431" y="1198054"/>
            <a:ext cx="2047355" cy="338554"/>
          </a:xfrm>
          <a:prstGeom prst="rect">
            <a:avLst/>
          </a:prstGeom>
          <a:noFill/>
        </p:spPr>
        <p:txBody>
          <a:bodyPr wrap="none" rtlCol="0">
            <a:spAutoFit/>
          </a:bodyPr>
          <a:lstStyle/>
          <a:p>
            <a:r>
              <a:rPr lang="x-none" sz="1600" b="1" spc="600" dirty="0">
                <a:latin typeface="DM Sans" pitchFamily="2" charset="77"/>
                <a:ea typeface="Euclid Circular A SemiBold" panose="020B0504000000000000" pitchFamily="34" charset="77"/>
              </a:rPr>
              <a:t>STRUCTURE</a:t>
            </a:r>
          </a:p>
        </p:txBody>
      </p:sp>
      <p:sp>
        <p:nvSpPr>
          <p:cNvPr id="8" name="TextBox 7">
            <a:extLst>
              <a:ext uri="{FF2B5EF4-FFF2-40B4-BE49-F238E27FC236}">
                <a16:creationId xmlns:a16="http://schemas.microsoft.com/office/drawing/2014/main" xmlns="" id="{B7A2857D-FE66-1F7A-585E-D8B41A473073}"/>
              </a:ext>
            </a:extLst>
          </p:cNvPr>
          <p:cNvSpPr txBox="1"/>
          <p:nvPr/>
        </p:nvSpPr>
        <p:spPr>
          <a:xfrm>
            <a:off x="2755431" y="3238577"/>
            <a:ext cx="1766830" cy="338554"/>
          </a:xfrm>
          <a:prstGeom prst="rect">
            <a:avLst/>
          </a:prstGeom>
          <a:noFill/>
        </p:spPr>
        <p:txBody>
          <a:bodyPr wrap="none" rtlCol="0">
            <a:spAutoFit/>
          </a:bodyPr>
          <a:lstStyle/>
          <a:p>
            <a:r>
              <a:rPr lang="x-none" sz="1600" b="1" spc="600" dirty="0">
                <a:latin typeface="DM Sans" pitchFamily="2" charset="77"/>
                <a:ea typeface="Euclid Circular A SemiBold" panose="020B0504000000000000" pitchFamily="34" charset="77"/>
              </a:rPr>
              <a:t>WHY NOW</a:t>
            </a:r>
          </a:p>
        </p:txBody>
      </p:sp>
      <p:sp>
        <p:nvSpPr>
          <p:cNvPr id="9" name="TextBox 8">
            <a:extLst>
              <a:ext uri="{FF2B5EF4-FFF2-40B4-BE49-F238E27FC236}">
                <a16:creationId xmlns:a16="http://schemas.microsoft.com/office/drawing/2014/main" xmlns="" id="{3B1803AB-823E-09D6-9D3E-BC9FE3400E0C}"/>
              </a:ext>
            </a:extLst>
          </p:cNvPr>
          <p:cNvSpPr txBox="1"/>
          <p:nvPr/>
        </p:nvSpPr>
        <p:spPr>
          <a:xfrm>
            <a:off x="8728718" y="1198054"/>
            <a:ext cx="813043" cy="338554"/>
          </a:xfrm>
          <a:prstGeom prst="rect">
            <a:avLst/>
          </a:prstGeom>
          <a:noFill/>
        </p:spPr>
        <p:txBody>
          <a:bodyPr wrap="none" rtlCol="0">
            <a:spAutoFit/>
          </a:bodyPr>
          <a:lstStyle/>
          <a:p>
            <a:r>
              <a:rPr lang="x-none" sz="1600" b="1" spc="600" dirty="0">
                <a:latin typeface="DM Sans" pitchFamily="2" charset="77"/>
                <a:ea typeface="Euclid Circular A SemiBold" panose="020B0504000000000000" pitchFamily="34" charset="77"/>
              </a:rPr>
              <a:t>ASK</a:t>
            </a:r>
          </a:p>
        </p:txBody>
      </p:sp>
      <p:sp>
        <p:nvSpPr>
          <p:cNvPr id="10" name="TextBox 9">
            <a:extLst>
              <a:ext uri="{FF2B5EF4-FFF2-40B4-BE49-F238E27FC236}">
                <a16:creationId xmlns:a16="http://schemas.microsoft.com/office/drawing/2014/main" xmlns="" id="{5F857AA2-C207-78B9-5EAF-48875A7A97D8}"/>
              </a:ext>
            </a:extLst>
          </p:cNvPr>
          <p:cNvSpPr txBox="1"/>
          <p:nvPr/>
        </p:nvSpPr>
        <p:spPr>
          <a:xfrm>
            <a:off x="8728718" y="4818292"/>
            <a:ext cx="1120820" cy="338554"/>
          </a:xfrm>
          <a:prstGeom prst="rect">
            <a:avLst/>
          </a:prstGeom>
          <a:noFill/>
        </p:spPr>
        <p:txBody>
          <a:bodyPr wrap="none" rtlCol="0">
            <a:spAutoFit/>
          </a:bodyPr>
          <a:lstStyle/>
          <a:p>
            <a:r>
              <a:rPr lang="x-none" sz="1600" b="1" spc="600" dirty="0">
                <a:latin typeface="DM Sans" pitchFamily="2" charset="77"/>
                <a:ea typeface="Euclid Circular A SemiBold" panose="020B0504000000000000" pitchFamily="34" charset="77"/>
              </a:rPr>
              <a:t>EXIT</a:t>
            </a:r>
            <a:r>
              <a:rPr lang="es-ES" sz="1600" b="1" spc="600" dirty="0">
                <a:latin typeface="DM Sans" pitchFamily="2" charset="77"/>
                <a:ea typeface="Euclid Circular A SemiBold" panose="020B0504000000000000" pitchFamily="34" charset="77"/>
              </a:rPr>
              <a:t>S</a:t>
            </a:r>
            <a:endParaRPr lang="x-none" sz="1600" b="1" spc="600" dirty="0">
              <a:latin typeface="DM Sans" pitchFamily="2" charset="77"/>
              <a:ea typeface="Euclid Circular A SemiBold" panose="020B0504000000000000" pitchFamily="34" charset="77"/>
            </a:endParaRPr>
          </a:p>
        </p:txBody>
      </p:sp>
      <p:sp>
        <p:nvSpPr>
          <p:cNvPr id="13" name="Marcador de contenido 2">
            <a:extLst>
              <a:ext uri="{FF2B5EF4-FFF2-40B4-BE49-F238E27FC236}">
                <a16:creationId xmlns:a16="http://schemas.microsoft.com/office/drawing/2014/main" xmlns="" id="{70F6A879-A278-61D0-8C2B-AA3BCA8A6725}"/>
              </a:ext>
            </a:extLst>
          </p:cNvPr>
          <p:cNvSpPr txBox="1">
            <a:spLocks/>
          </p:cNvSpPr>
          <p:nvPr/>
        </p:nvSpPr>
        <p:spPr>
          <a:xfrm>
            <a:off x="913876" y="1695612"/>
            <a:ext cx="4898784" cy="978729"/>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800"/>
              </a:spcBef>
            </a:pPr>
            <a:r>
              <a:rPr lang="en-US" altLang="es-ES" sz="1200" dirty="0" smtClean="0">
                <a:latin typeface="DM Sans" pitchFamily="2" charset="77"/>
              </a:rPr>
              <a:t>The plan</a:t>
            </a:r>
            <a:r>
              <a:rPr lang="en-US" altLang="es-ES" sz="1200" smtClean="0">
                <a:latin typeface="DM Sans" pitchFamily="2" charset="77"/>
              </a:rPr>
              <a:t>, </a:t>
            </a:r>
            <a:r>
              <a:rPr lang="en-US" altLang="es-ES" sz="1200" smtClean="0">
                <a:latin typeface="DM Sans" pitchFamily="2" charset="77"/>
              </a:rPr>
              <a:t>to be agreed </a:t>
            </a:r>
            <a:r>
              <a:rPr lang="en-US" altLang="es-ES" sz="1200" dirty="0" smtClean="0">
                <a:latin typeface="DM Sans" pitchFamily="2" charset="77"/>
              </a:rPr>
              <a:t>with the investor, is to migrate Symplum </a:t>
            </a:r>
            <a:r>
              <a:rPr lang="en-US" altLang="es-ES" sz="1200" dirty="0">
                <a:latin typeface="DM Sans" pitchFamily="2" charset="77"/>
              </a:rPr>
              <a:t>Technologies Holdings LLC (Delaware) </a:t>
            </a:r>
            <a:r>
              <a:rPr lang="en-US" altLang="es-ES" sz="1200" dirty="0" smtClean="0">
                <a:latin typeface="DM Sans" pitchFamily="2" charset="77"/>
              </a:rPr>
              <a:t>to a C. Corp and to fund  each </a:t>
            </a:r>
            <a:r>
              <a:rPr lang="en-US" altLang="es-ES" sz="1200" dirty="0">
                <a:latin typeface="DM Sans" pitchFamily="2" charset="77"/>
              </a:rPr>
              <a:t>new country's subsidiary as we plan to do with the Spanish entity to start the business.</a:t>
            </a:r>
          </a:p>
        </p:txBody>
      </p:sp>
      <p:sp>
        <p:nvSpPr>
          <p:cNvPr id="14" name="Marcador de contenido 2">
            <a:extLst>
              <a:ext uri="{FF2B5EF4-FFF2-40B4-BE49-F238E27FC236}">
                <a16:creationId xmlns:a16="http://schemas.microsoft.com/office/drawing/2014/main" xmlns="" id="{4670382D-64AD-E2FA-F997-06342F963D23}"/>
              </a:ext>
            </a:extLst>
          </p:cNvPr>
          <p:cNvSpPr txBox="1">
            <a:spLocks/>
          </p:cNvSpPr>
          <p:nvPr/>
        </p:nvSpPr>
        <p:spPr>
          <a:xfrm>
            <a:off x="1254420" y="3761681"/>
            <a:ext cx="4264253" cy="2408736"/>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1300"/>
              </a:spcBef>
            </a:pPr>
            <a:r>
              <a:rPr lang="en-US" altLang="es-ES" sz="1200" dirty="0">
                <a:latin typeface="DM Sans" pitchFamily="2" charset="77"/>
              </a:rPr>
              <a:t>In 2023 everybody expects to use digitally enabled claims and repairs, but the current insurance ecosystem, whether providing a service or reimbursement, can´t provide it. </a:t>
            </a:r>
          </a:p>
          <a:p>
            <a:pPr>
              <a:lnSpc>
                <a:spcPct val="120000"/>
              </a:lnSpc>
              <a:spcBef>
                <a:spcPts val="1300"/>
              </a:spcBef>
            </a:pPr>
            <a:r>
              <a:rPr lang="en-US" altLang="es-ES" sz="1200" dirty="0">
                <a:latin typeface="DM Sans" pitchFamily="2" charset="77"/>
              </a:rPr>
              <a:t>For how many more years do we need to wait? The same happened when calling a cab or looking for holiday apartments, yet we have them. </a:t>
            </a:r>
          </a:p>
          <a:p>
            <a:pPr>
              <a:lnSpc>
                <a:spcPct val="120000"/>
              </a:lnSpc>
              <a:spcBef>
                <a:spcPts val="1300"/>
              </a:spcBef>
            </a:pPr>
            <a:r>
              <a:rPr lang="en-US" altLang="es-ES" sz="1200" dirty="0">
                <a:latin typeface="DM Sans" pitchFamily="2" charset="77"/>
              </a:rPr>
              <a:t>Amongst other digital assets we have our must see POC at an advanced stage</a:t>
            </a:r>
          </a:p>
        </p:txBody>
      </p:sp>
      <p:sp>
        <p:nvSpPr>
          <p:cNvPr id="19" name="Marcador de contenido 2">
            <a:extLst>
              <a:ext uri="{FF2B5EF4-FFF2-40B4-BE49-F238E27FC236}">
                <a16:creationId xmlns:a16="http://schemas.microsoft.com/office/drawing/2014/main" xmlns="" id="{52E0E400-C5EE-4F58-26A7-DC536F685804}"/>
              </a:ext>
            </a:extLst>
          </p:cNvPr>
          <p:cNvSpPr txBox="1">
            <a:spLocks/>
          </p:cNvSpPr>
          <p:nvPr/>
        </p:nvSpPr>
        <p:spPr>
          <a:xfrm>
            <a:off x="6705311" y="5328566"/>
            <a:ext cx="4103023" cy="967316"/>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nSpc>
                <a:spcPct val="120000"/>
              </a:lnSpc>
              <a:spcBef>
                <a:spcPts val="0"/>
              </a:spcBef>
              <a:buFont typeface="Arial" panose="020B0604020202020204" pitchFamily="34" charset="0"/>
              <a:buChar char="•"/>
            </a:pPr>
            <a:r>
              <a:rPr lang="en-US" altLang="es-ES" sz="1200" dirty="0">
                <a:latin typeface="DM Sans" pitchFamily="2" charset="77"/>
              </a:rPr>
              <a:t>Dividends will be paid on profits after the 3</a:t>
            </a:r>
            <a:r>
              <a:rPr lang="en-US" altLang="es-ES" sz="1200" baseline="30000" dirty="0">
                <a:latin typeface="DM Sans" pitchFamily="2" charset="77"/>
              </a:rPr>
              <a:t>rd</a:t>
            </a:r>
            <a:r>
              <a:rPr lang="en-US" altLang="es-ES" sz="1200" dirty="0">
                <a:latin typeface="DM Sans" pitchFamily="2" charset="77"/>
              </a:rPr>
              <a:t> year</a:t>
            </a:r>
          </a:p>
          <a:p>
            <a:pPr marL="171450" indent="-171450">
              <a:lnSpc>
                <a:spcPct val="120000"/>
              </a:lnSpc>
              <a:spcBef>
                <a:spcPts val="0"/>
              </a:spcBef>
              <a:buFont typeface="Arial" panose="020B0604020202020204" pitchFamily="34" charset="0"/>
              <a:buChar char="•"/>
            </a:pPr>
            <a:r>
              <a:rPr lang="en-US" altLang="es-ES" sz="1200" dirty="0">
                <a:latin typeface="DM Sans" pitchFamily="2" charset="77"/>
              </a:rPr>
              <a:t>The management believes there is an opportunity to be acquired or a strategic merger with a potential public offering to maximize shareholder value. </a:t>
            </a:r>
          </a:p>
        </p:txBody>
      </p:sp>
      <p:sp>
        <p:nvSpPr>
          <p:cNvPr id="20" name="Rounded Rectangle 19">
            <a:extLst>
              <a:ext uri="{FF2B5EF4-FFF2-40B4-BE49-F238E27FC236}">
                <a16:creationId xmlns:a16="http://schemas.microsoft.com/office/drawing/2014/main" xmlns="" id="{1FEAD9A4-2A76-8BE1-331D-6B64E2373022}"/>
              </a:ext>
            </a:extLst>
          </p:cNvPr>
          <p:cNvSpPr/>
          <p:nvPr/>
        </p:nvSpPr>
        <p:spPr>
          <a:xfrm>
            <a:off x="2087004" y="1101353"/>
            <a:ext cx="531958" cy="531956"/>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ounded Rectangle 20">
            <a:extLst>
              <a:ext uri="{FF2B5EF4-FFF2-40B4-BE49-F238E27FC236}">
                <a16:creationId xmlns:a16="http://schemas.microsoft.com/office/drawing/2014/main" xmlns="" id="{22FE9010-4C14-A9E1-3CF2-D67E18154F9C}"/>
              </a:ext>
            </a:extLst>
          </p:cNvPr>
          <p:cNvSpPr/>
          <p:nvPr/>
        </p:nvSpPr>
        <p:spPr>
          <a:xfrm>
            <a:off x="2087004" y="3141876"/>
            <a:ext cx="531958" cy="531956"/>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Rounded Rectangle 21">
            <a:extLst>
              <a:ext uri="{FF2B5EF4-FFF2-40B4-BE49-F238E27FC236}">
                <a16:creationId xmlns:a16="http://schemas.microsoft.com/office/drawing/2014/main" xmlns="" id="{6E9D9972-4087-9191-C7F8-8CC122E29409}"/>
              </a:ext>
            </a:extLst>
          </p:cNvPr>
          <p:cNvSpPr/>
          <p:nvPr/>
        </p:nvSpPr>
        <p:spPr>
          <a:xfrm>
            <a:off x="7994500" y="1101353"/>
            <a:ext cx="531958" cy="531956"/>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ounded Rectangle 23">
            <a:extLst>
              <a:ext uri="{FF2B5EF4-FFF2-40B4-BE49-F238E27FC236}">
                <a16:creationId xmlns:a16="http://schemas.microsoft.com/office/drawing/2014/main" xmlns="" id="{921B6403-E588-3ED3-0DA3-86E3C45D4302}"/>
              </a:ext>
            </a:extLst>
          </p:cNvPr>
          <p:cNvSpPr/>
          <p:nvPr/>
        </p:nvSpPr>
        <p:spPr>
          <a:xfrm>
            <a:off x="7994500" y="4721591"/>
            <a:ext cx="531958" cy="531956"/>
          </a:xfrm>
          <a:prstGeom prst="round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Graphic 27">
            <a:extLst>
              <a:ext uri="{FF2B5EF4-FFF2-40B4-BE49-F238E27FC236}">
                <a16:creationId xmlns:a16="http://schemas.microsoft.com/office/drawing/2014/main" xmlns="" id="{0AFB186E-A5FC-56C3-F180-B668954E37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133286" y="1147636"/>
            <a:ext cx="439392" cy="439390"/>
          </a:xfrm>
          <a:prstGeom prst="rect">
            <a:avLst/>
          </a:prstGeom>
        </p:spPr>
      </p:pic>
      <p:pic>
        <p:nvPicPr>
          <p:cNvPr id="30" name="Graphic 29">
            <a:extLst>
              <a:ext uri="{FF2B5EF4-FFF2-40B4-BE49-F238E27FC236}">
                <a16:creationId xmlns:a16="http://schemas.microsoft.com/office/drawing/2014/main" xmlns="" id="{8392BE58-D4FF-6864-6C62-8336035C06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178681" y="3225848"/>
            <a:ext cx="364013" cy="364013"/>
          </a:xfrm>
          <a:prstGeom prst="rect">
            <a:avLst/>
          </a:prstGeom>
        </p:spPr>
      </p:pic>
      <p:pic>
        <p:nvPicPr>
          <p:cNvPr id="33" name="Graphic 32">
            <a:extLst>
              <a:ext uri="{FF2B5EF4-FFF2-40B4-BE49-F238E27FC236}">
                <a16:creationId xmlns:a16="http://schemas.microsoft.com/office/drawing/2014/main" xmlns="" id="{1F80FF7C-EB4F-E471-67B0-31E8CF0A3DA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8054181" y="1162749"/>
            <a:ext cx="409164" cy="409164"/>
          </a:xfrm>
          <a:prstGeom prst="rect">
            <a:avLst/>
          </a:prstGeom>
        </p:spPr>
      </p:pic>
      <p:pic>
        <p:nvPicPr>
          <p:cNvPr id="38" name="Graphic 37">
            <a:extLst>
              <a:ext uri="{FF2B5EF4-FFF2-40B4-BE49-F238E27FC236}">
                <a16:creationId xmlns:a16="http://schemas.microsoft.com/office/drawing/2014/main" xmlns="" id="{E48F3834-06DD-2DA9-ADC3-FCCB597088F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8116600" y="4829050"/>
            <a:ext cx="333487" cy="333487"/>
          </a:xfrm>
          <a:prstGeom prst="rect">
            <a:avLst/>
          </a:prstGeom>
        </p:spPr>
      </p:pic>
      <p:sp>
        <p:nvSpPr>
          <p:cNvPr id="11" name="Marcador de contenido 2">
            <a:extLst>
              <a:ext uri="{FF2B5EF4-FFF2-40B4-BE49-F238E27FC236}">
                <a16:creationId xmlns:a16="http://schemas.microsoft.com/office/drawing/2014/main" xmlns="" id="{504024CD-CB86-FCEE-7EAD-21A30198F1B1}"/>
              </a:ext>
            </a:extLst>
          </p:cNvPr>
          <p:cNvSpPr txBox="1">
            <a:spLocks/>
          </p:cNvSpPr>
          <p:nvPr/>
        </p:nvSpPr>
        <p:spPr>
          <a:xfrm>
            <a:off x="6571488" y="3093747"/>
            <a:ext cx="4474464" cy="1015663"/>
          </a:xfrm>
          <a:prstGeom prst="rect">
            <a:avLst/>
          </a:prstGeom>
        </p:spPr>
        <p:txBody>
          <a:bodyPr vert="horz" wrap="square" lIns="9000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300"/>
              </a:spcBef>
            </a:pPr>
            <a:r>
              <a:rPr lang="en-US" sz="1200" dirty="0">
                <a:latin typeface="DM Sans" panose="020B0604020202020204" charset="0"/>
              </a:rPr>
              <a:t>We believe the rest of the cash </a:t>
            </a:r>
            <a:r>
              <a:rPr lang="en-US" sz="1200" dirty="0" smtClean="0">
                <a:latin typeface="DM Sans" panose="020B0604020202020204" charset="0"/>
              </a:rPr>
              <a:t>needs, </a:t>
            </a:r>
            <a:r>
              <a:rPr lang="en-US" sz="1200" dirty="0">
                <a:latin typeface="DM Sans" panose="020B0604020202020204" charset="0"/>
              </a:rPr>
              <a:t>as shown on page #</a:t>
            </a:r>
            <a:r>
              <a:rPr lang="en-US" sz="1200" dirty="0" smtClean="0">
                <a:latin typeface="DM Sans" panose="020B0604020202020204" charset="0"/>
              </a:rPr>
              <a:t>14, </a:t>
            </a:r>
            <a:r>
              <a:rPr lang="en-US" sz="1200" dirty="0">
                <a:latin typeface="DM Sans" panose="020B0604020202020204" charset="0"/>
              </a:rPr>
              <a:t>can be filled with </a:t>
            </a:r>
            <a:r>
              <a:rPr lang="en-US" sz="1200" dirty="0" smtClean="0">
                <a:latin typeface="DM Sans" panose="020B0604020202020204" charset="0"/>
              </a:rPr>
              <a:t>24 months of debt</a:t>
            </a:r>
            <a:r>
              <a:rPr lang="en-US" sz="1200" dirty="0">
                <a:latin typeface="DM Sans" panose="020B0604020202020204" charset="0"/>
              </a:rPr>
              <a:t>, including about €250-500k in government aid, but we are open to discussing any financing plan that will allow us to achieve positive cash flow by the 12th month.</a:t>
            </a:r>
            <a:endParaRPr lang="en-US" altLang="es-ES" sz="1200" dirty="0">
              <a:latin typeface="DM Sans" panose="020B0604020202020204" charset="0"/>
            </a:endParaRPr>
          </a:p>
        </p:txBody>
      </p:sp>
    </p:spTree>
    <p:extLst>
      <p:ext uri="{BB962C8B-B14F-4D97-AF65-F5344CB8AC3E}">
        <p14:creationId xmlns:p14="http://schemas.microsoft.com/office/powerpoint/2010/main" val="326210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9AB9371-59A8-9305-3211-87942F3DE8D2}"/>
              </a:ext>
            </a:extLst>
          </p:cNvPr>
          <p:cNvSpPr/>
          <p:nvPr/>
        </p:nvSpPr>
        <p:spPr>
          <a:xfrm>
            <a:off x="7873340" y="0"/>
            <a:ext cx="4318660" cy="6858000"/>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a:extLst>
              <a:ext uri="{FF2B5EF4-FFF2-40B4-BE49-F238E27FC236}">
                <a16:creationId xmlns:a16="http://schemas.microsoft.com/office/drawing/2014/main" xmlns="" id="{63809AA0-534C-EF4F-5B5F-41D7FFD4CCAB}"/>
              </a:ext>
            </a:extLst>
          </p:cNvPr>
          <p:cNvSpPr/>
          <p:nvPr/>
        </p:nvSpPr>
        <p:spPr>
          <a:xfrm>
            <a:off x="0" y="5042263"/>
            <a:ext cx="7873339" cy="1815736"/>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ectangle 16">
            <a:extLst>
              <a:ext uri="{FF2B5EF4-FFF2-40B4-BE49-F238E27FC236}">
                <a16:creationId xmlns:a16="http://schemas.microsoft.com/office/drawing/2014/main" xmlns="" id="{3F1441C6-6662-5DA0-7764-3E8E211E3C0B}"/>
              </a:ext>
            </a:extLst>
          </p:cNvPr>
          <p:cNvSpPr/>
          <p:nvPr/>
        </p:nvSpPr>
        <p:spPr>
          <a:xfrm>
            <a:off x="1" y="5042264"/>
            <a:ext cx="2244436" cy="1815736"/>
          </a:xfrm>
          <a:prstGeom prst="rect">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Rounded Rectangle 21">
            <a:extLst>
              <a:ext uri="{FF2B5EF4-FFF2-40B4-BE49-F238E27FC236}">
                <a16:creationId xmlns:a16="http://schemas.microsoft.com/office/drawing/2014/main" xmlns="" id="{62228467-B6A2-E2ED-8916-10DBBCA3CEEC}"/>
              </a:ext>
            </a:extLst>
          </p:cNvPr>
          <p:cNvSpPr/>
          <p:nvPr/>
        </p:nvSpPr>
        <p:spPr>
          <a:xfrm>
            <a:off x="8868859" y="1350863"/>
            <a:ext cx="2327623" cy="444313"/>
          </a:xfrm>
          <a:prstGeom prst="roundRect">
            <a:avLst>
              <a:gd name="adj" fmla="val 50000"/>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DM Sans" pitchFamily="2" charset="77"/>
              </a:rPr>
              <a:t>Esteban Ribot</a:t>
            </a:r>
          </a:p>
        </p:txBody>
      </p:sp>
      <p:pic>
        <p:nvPicPr>
          <p:cNvPr id="24" name="Graphic 23">
            <a:extLst>
              <a:ext uri="{FF2B5EF4-FFF2-40B4-BE49-F238E27FC236}">
                <a16:creationId xmlns:a16="http://schemas.microsoft.com/office/drawing/2014/main" xmlns="" id="{77C69608-F09D-EF8E-DDAD-A1770B5588B5}"/>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829806" y="2058543"/>
            <a:ext cx="405728" cy="405728"/>
          </a:xfrm>
          <a:prstGeom prst="rect">
            <a:avLst/>
          </a:prstGeom>
        </p:spPr>
      </p:pic>
      <p:sp>
        <p:nvSpPr>
          <p:cNvPr id="28" name="TextBox 27">
            <a:extLst>
              <a:ext uri="{FF2B5EF4-FFF2-40B4-BE49-F238E27FC236}">
                <a16:creationId xmlns:a16="http://schemas.microsoft.com/office/drawing/2014/main" xmlns="" id="{194EF733-3AB1-70E9-B971-58C00A4ADFEA}"/>
              </a:ext>
            </a:extLst>
          </p:cNvPr>
          <p:cNvSpPr txBox="1"/>
          <p:nvPr/>
        </p:nvSpPr>
        <p:spPr>
          <a:xfrm>
            <a:off x="8451148" y="2541849"/>
            <a:ext cx="3163045" cy="317138"/>
          </a:xfrm>
          <a:prstGeom prst="rect">
            <a:avLst/>
          </a:prstGeom>
          <a:noFill/>
        </p:spPr>
        <p:txBody>
          <a:bodyPr wrap="none" rtlCol="0">
            <a:spAutoFit/>
          </a:bodyPr>
          <a:lstStyle/>
          <a:p>
            <a:pPr algn="ctr">
              <a:lnSpc>
                <a:spcPct val="90000"/>
              </a:lnSpc>
              <a:spcBef>
                <a:spcPct val="0"/>
              </a:spcBef>
            </a:pPr>
            <a:r>
              <a:rPr lang="en-US" sz="1600" b="1" dirty="0" err="1">
                <a:solidFill>
                  <a:schemeClr val="bg1"/>
                </a:solidFill>
                <a:latin typeface="DM Sans" pitchFamily="2" charset="77"/>
              </a:rPr>
              <a:t>esteban.ribot@symplum.com</a:t>
            </a:r>
            <a:endParaRPr lang="en-US" sz="1600" b="1" dirty="0">
              <a:solidFill>
                <a:schemeClr val="bg1"/>
              </a:solidFill>
              <a:latin typeface="DM Sans" pitchFamily="2" charset="77"/>
            </a:endParaRPr>
          </a:p>
        </p:txBody>
      </p:sp>
      <p:pic>
        <p:nvPicPr>
          <p:cNvPr id="30" name="Graphic 29">
            <a:extLst>
              <a:ext uri="{FF2B5EF4-FFF2-40B4-BE49-F238E27FC236}">
                <a16:creationId xmlns:a16="http://schemas.microsoft.com/office/drawing/2014/main" xmlns="" id="{3B7ADEEC-00AA-98D6-789D-548388CB7F43}"/>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827762" y="3116573"/>
            <a:ext cx="409816" cy="409816"/>
          </a:xfrm>
          <a:prstGeom prst="rect">
            <a:avLst/>
          </a:prstGeom>
        </p:spPr>
      </p:pic>
      <p:sp>
        <p:nvSpPr>
          <p:cNvPr id="31" name="TextBox 30">
            <a:extLst>
              <a:ext uri="{FF2B5EF4-FFF2-40B4-BE49-F238E27FC236}">
                <a16:creationId xmlns:a16="http://schemas.microsoft.com/office/drawing/2014/main" xmlns="" id="{04520351-3FF9-6FF3-B84B-816C32879C6F}"/>
              </a:ext>
            </a:extLst>
          </p:cNvPr>
          <p:cNvSpPr txBox="1"/>
          <p:nvPr/>
        </p:nvSpPr>
        <p:spPr>
          <a:xfrm>
            <a:off x="8480808" y="3703817"/>
            <a:ext cx="3103735" cy="313932"/>
          </a:xfrm>
          <a:prstGeom prst="rect">
            <a:avLst/>
          </a:prstGeom>
          <a:noFill/>
        </p:spPr>
        <p:txBody>
          <a:bodyPr wrap="none" rtlCol="0">
            <a:spAutoFit/>
          </a:bodyPr>
          <a:lstStyle/>
          <a:p>
            <a:pPr algn="ctr">
              <a:lnSpc>
                <a:spcPct val="90000"/>
              </a:lnSpc>
              <a:spcBef>
                <a:spcPct val="0"/>
              </a:spcBef>
            </a:pPr>
            <a:r>
              <a:rPr lang="en-US" sz="1600" b="1" dirty="0">
                <a:solidFill>
                  <a:schemeClr val="bg1"/>
                </a:solidFill>
                <a:latin typeface="DM Sans" pitchFamily="2" charset="77"/>
              </a:rPr>
              <a:t>+34 616 647 790 (WhatsApp)</a:t>
            </a:r>
          </a:p>
        </p:txBody>
      </p:sp>
      <p:sp>
        <p:nvSpPr>
          <p:cNvPr id="33" name="Rectangle 32">
            <a:extLst>
              <a:ext uri="{FF2B5EF4-FFF2-40B4-BE49-F238E27FC236}">
                <a16:creationId xmlns:a16="http://schemas.microsoft.com/office/drawing/2014/main" xmlns="" id="{91B6B90A-3849-6714-9111-82DC650BEBCA}"/>
              </a:ext>
            </a:extLst>
          </p:cNvPr>
          <p:cNvSpPr/>
          <p:nvPr/>
        </p:nvSpPr>
        <p:spPr>
          <a:xfrm>
            <a:off x="1684746" y="2000580"/>
            <a:ext cx="4310743" cy="21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Rectangle 34">
            <a:extLst>
              <a:ext uri="{FF2B5EF4-FFF2-40B4-BE49-F238E27FC236}">
                <a16:creationId xmlns:a16="http://schemas.microsoft.com/office/drawing/2014/main" xmlns="" id="{6CF40328-7901-B2D7-41C1-E60E2FB283ED}"/>
              </a:ext>
            </a:extLst>
          </p:cNvPr>
          <p:cNvSpPr/>
          <p:nvPr/>
        </p:nvSpPr>
        <p:spPr>
          <a:xfrm>
            <a:off x="1419925" y="3260653"/>
            <a:ext cx="4836821" cy="21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3765494F-231B-EC3D-D6E2-B670924D216B}"/>
              </a:ext>
            </a:extLst>
          </p:cNvPr>
          <p:cNvSpPr txBox="1"/>
          <p:nvPr/>
        </p:nvSpPr>
        <p:spPr>
          <a:xfrm>
            <a:off x="1091633" y="1166778"/>
            <a:ext cx="5490606" cy="2529923"/>
          </a:xfrm>
          <a:prstGeom prst="rect">
            <a:avLst/>
          </a:prstGeom>
          <a:noFill/>
        </p:spPr>
        <p:txBody>
          <a:bodyPr wrap="none" rtlCol="0">
            <a:spAutoFit/>
          </a:bodyPr>
          <a:lstStyle/>
          <a:p>
            <a:pPr algn="ctr">
              <a:lnSpc>
                <a:spcPct val="120000"/>
              </a:lnSpc>
            </a:pPr>
            <a:r>
              <a:rPr lang="en-US" sz="6600" b="1" dirty="0">
                <a:solidFill>
                  <a:srgbClr val="1C2284"/>
                </a:solidFill>
                <a:latin typeface="DM Sans" pitchFamily="2" charset="77"/>
                <a:ea typeface="Euclid Circular A SemiBold" panose="020B0504000000000000" pitchFamily="34" charset="77"/>
              </a:rPr>
              <a:t>Thank You</a:t>
            </a:r>
          </a:p>
          <a:p>
            <a:pPr algn="ctr">
              <a:lnSpc>
                <a:spcPct val="120000"/>
              </a:lnSpc>
            </a:pPr>
            <a:r>
              <a:rPr lang="en-US" sz="6600" b="1" dirty="0">
                <a:solidFill>
                  <a:srgbClr val="1C2284"/>
                </a:solidFill>
                <a:latin typeface="DM Sans" pitchFamily="2" charset="77"/>
                <a:ea typeface="Euclid Circular A SemiBold" panose="020B0504000000000000" pitchFamily="34" charset="77"/>
              </a:rPr>
              <a:t>for your time</a:t>
            </a:r>
          </a:p>
        </p:txBody>
      </p:sp>
      <p:sp>
        <p:nvSpPr>
          <p:cNvPr id="38" name="TextBox 37">
            <a:extLst>
              <a:ext uri="{FF2B5EF4-FFF2-40B4-BE49-F238E27FC236}">
                <a16:creationId xmlns:a16="http://schemas.microsoft.com/office/drawing/2014/main" xmlns="" id="{B5C66D60-0BE3-ECB8-2463-875E4393787A}"/>
              </a:ext>
            </a:extLst>
          </p:cNvPr>
          <p:cNvSpPr txBox="1"/>
          <p:nvPr/>
        </p:nvSpPr>
        <p:spPr>
          <a:xfrm>
            <a:off x="3732875" y="5727739"/>
            <a:ext cx="3015569" cy="542008"/>
          </a:xfrm>
          <a:prstGeom prst="rect">
            <a:avLst/>
          </a:prstGeom>
          <a:noFill/>
        </p:spPr>
        <p:txBody>
          <a:bodyPr wrap="none" rtlCol="0">
            <a:spAutoFit/>
          </a:bodyPr>
          <a:lstStyle/>
          <a:p>
            <a:pPr algn="ctr">
              <a:lnSpc>
                <a:spcPct val="90000"/>
              </a:lnSpc>
              <a:spcBef>
                <a:spcPct val="0"/>
              </a:spcBef>
            </a:pPr>
            <a:r>
              <a:rPr lang="en-US" sz="3200" b="1" dirty="0">
                <a:solidFill>
                  <a:schemeClr val="bg1"/>
                </a:solidFill>
                <a:latin typeface="DM Sans" pitchFamily="2" charset="77"/>
              </a:rPr>
              <a:t>symplum.com</a:t>
            </a:r>
          </a:p>
        </p:txBody>
      </p:sp>
      <p:pic>
        <p:nvPicPr>
          <p:cNvPr id="61" name="Picture 60">
            <a:extLst>
              <a:ext uri="{FF2B5EF4-FFF2-40B4-BE49-F238E27FC236}">
                <a16:creationId xmlns:a16="http://schemas.microsoft.com/office/drawing/2014/main" xmlns="" id="{60A42236-0AA9-A819-AB2E-6E9A65053FC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629971" y="-318085"/>
            <a:ext cx="1296379" cy="1932552"/>
          </a:xfrm>
          <a:prstGeom prst="rect">
            <a:avLst/>
          </a:prstGeom>
        </p:spPr>
      </p:pic>
      <p:pic>
        <p:nvPicPr>
          <p:cNvPr id="62" name="Picture 61">
            <a:extLst>
              <a:ext uri="{FF2B5EF4-FFF2-40B4-BE49-F238E27FC236}">
                <a16:creationId xmlns:a16="http://schemas.microsoft.com/office/drawing/2014/main" xmlns="" id="{DE914C0F-6290-4DC2-5209-D44125F27E5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5912367" y="3427797"/>
            <a:ext cx="1296379" cy="1932552"/>
          </a:xfrm>
          <a:prstGeom prst="rect">
            <a:avLst/>
          </a:prstGeom>
        </p:spPr>
      </p:pic>
      <p:sp>
        <p:nvSpPr>
          <p:cNvPr id="18" name="TextBox 27">
            <a:extLst>
              <a:ext uri="{FF2B5EF4-FFF2-40B4-BE49-F238E27FC236}">
                <a16:creationId xmlns:a16="http://schemas.microsoft.com/office/drawing/2014/main" xmlns="" id="{194EF733-3AB1-70E9-B971-58C00A4ADFEA}"/>
              </a:ext>
            </a:extLst>
          </p:cNvPr>
          <p:cNvSpPr txBox="1"/>
          <p:nvPr/>
        </p:nvSpPr>
        <p:spPr>
          <a:xfrm>
            <a:off x="8219846" y="5405465"/>
            <a:ext cx="3692036" cy="260969"/>
          </a:xfrm>
          <a:prstGeom prst="rect">
            <a:avLst/>
          </a:prstGeom>
          <a:noFill/>
        </p:spPr>
        <p:txBody>
          <a:bodyPr wrap="none" rtlCol="0">
            <a:spAutoFit/>
          </a:bodyPr>
          <a:lstStyle/>
          <a:p>
            <a:pPr algn="ctr">
              <a:lnSpc>
                <a:spcPct val="90000"/>
              </a:lnSpc>
              <a:spcBef>
                <a:spcPct val="0"/>
              </a:spcBef>
            </a:pPr>
            <a:r>
              <a:rPr lang="en-US" sz="1200" b="1" dirty="0">
                <a:solidFill>
                  <a:schemeClr val="bg1"/>
                </a:solidFill>
                <a:latin typeface="DM Sans" pitchFamily="2" charset="77"/>
                <a:hlinkClick r:id="rId8"/>
              </a:rPr>
              <a:t>https://calendly.com/esteban-ribot-reuniones</a:t>
            </a:r>
            <a:endParaRPr lang="en-US" sz="1600" b="1" dirty="0">
              <a:solidFill>
                <a:schemeClr val="bg1"/>
              </a:solidFill>
              <a:latin typeface="DM Sans" pitchFamily="2" charset="77"/>
            </a:endParaRPr>
          </a:p>
        </p:txBody>
      </p:sp>
      <p:pic>
        <p:nvPicPr>
          <p:cNvPr id="1026" name="Picture 2" descr="Calendl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0135" y="4499840"/>
            <a:ext cx="548640" cy="54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55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15B3DF34-4FD2-806D-F6BA-FFABB9FEC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181087" y="852590"/>
            <a:ext cx="3637727" cy="1932552"/>
          </a:xfrm>
          <a:prstGeom prst="rect">
            <a:avLst/>
          </a:prstGeom>
        </p:spPr>
      </p:pic>
      <p:sp>
        <p:nvSpPr>
          <p:cNvPr id="6" name="Rectangle 5">
            <a:extLst>
              <a:ext uri="{FF2B5EF4-FFF2-40B4-BE49-F238E27FC236}">
                <a16:creationId xmlns:a16="http://schemas.microsoft.com/office/drawing/2014/main" xmlns="" id="{D6331B06-C680-DEBB-342B-A0542755EEDD}"/>
              </a:ext>
            </a:extLst>
          </p:cNvPr>
          <p:cNvSpPr/>
          <p:nvPr/>
        </p:nvSpPr>
        <p:spPr>
          <a:xfrm>
            <a:off x="0" y="4995538"/>
            <a:ext cx="12192000" cy="1892300"/>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5AD3853C-3936-0DE4-10AD-4F05E35A1FF4}"/>
              </a:ext>
            </a:extLst>
          </p:cNvPr>
          <p:cNvSpPr txBox="1"/>
          <p:nvPr/>
        </p:nvSpPr>
        <p:spPr>
          <a:xfrm>
            <a:off x="3799538" y="387274"/>
            <a:ext cx="4592924" cy="523220"/>
          </a:xfrm>
          <a:prstGeom prst="rect">
            <a:avLst/>
          </a:prstGeom>
          <a:noFill/>
        </p:spPr>
        <p:txBody>
          <a:bodyPr wrap="none" rtlCol="0">
            <a:spAutoFit/>
          </a:bodyPr>
          <a:lstStyle/>
          <a:p>
            <a:pPr algn="ctr"/>
            <a:r>
              <a:rPr lang="x-none" sz="2800" b="1" spc="300" dirty="0">
                <a:solidFill>
                  <a:srgbClr val="1C2284"/>
                </a:solidFill>
                <a:latin typeface="DM Sans" pitchFamily="2" charset="77"/>
                <a:ea typeface="Euclid Circular A SemiBold" panose="020B0504000000000000" pitchFamily="34" charset="77"/>
              </a:rPr>
              <a:t>PROBLEM DEFINITION</a:t>
            </a:r>
          </a:p>
        </p:txBody>
      </p:sp>
      <p:sp>
        <p:nvSpPr>
          <p:cNvPr id="2" name="Rounded Rectangle 1">
            <a:extLst>
              <a:ext uri="{FF2B5EF4-FFF2-40B4-BE49-F238E27FC236}">
                <a16:creationId xmlns:a16="http://schemas.microsoft.com/office/drawing/2014/main" xmlns="" id="{BFA15AA0-FBC2-982B-425D-F52062234606}"/>
              </a:ext>
            </a:extLst>
          </p:cNvPr>
          <p:cNvSpPr/>
          <p:nvPr/>
        </p:nvSpPr>
        <p:spPr>
          <a:xfrm>
            <a:off x="717177" y="1326320"/>
            <a:ext cx="10757647" cy="2858805"/>
          </a:xfrm>
          <a:prstGeom prst="roundRect">
            <a:avLst>
              <a:gd name="adj" fmla="val 4524"/>
            </a:avLst>
          </a:prstGeom>
          <a:solidFill>
            <a:schemeClr val="bg1"/>
          </a:solidFill>
          <a:ln>
            <a:noFill/>
          </a:ln>
          <a:effectLst>
            <a:outerShdw blurRad="165711" dir="5400000" algn="ctr" rotWithShape="0">
              <a:srgbClr val="000000">
                <a:alpha val="109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Freeform 2">
            <a:extLst>
              <a:ext uri="{FF2B5EF4-FFF2-40B4-BE49-F238E27FC236}">
                <a16:creationId xmlns:a16="http://schemas.microsoft.com/office/drawing/2014/main" xmlns="" id="{CB2F504F-2F4F-BE25-A5CD-56ADE5E40A79}"/>
              </a:ext>
            </a:extLst>
          </p:cNvPr>
          <p:cNvSpPr/>
          <p:nvPr/>
        </p:nvSpPr>
        <p:spPr>
          <a:xfrm>
            <a:off x="717177" y="1326320"/>
            <a:ext cx="2897392" cy="2858805"/>
          </a:xfrm>
          <a:custGeom>
            <a:avLst/>
            <a:gdLst>
              <a:gd name="connsiteX0" fmla="*/ 129332 w 2897392"/>
              <a:gd name="connsiteY0" fmla="*/ 0 h 2858805"/>
              <a:gd name="connsiteX1" fmla="*/ 2897392 w 2897392"/>
              <a:gd name="connsiteY1" fmla="*/ 0 h 2858805"/>
              <a:gd name="connsiteX2" fmla="*/ 2897392 w 2897392"/>
              <a:gd name="connsiteY2" fmla="*/ 2858805 h 2858805"/>
              <a:gd name="connsiteX3" fmla="*/ 129332 w 2897392"/>
              <a:gd name="connsiteY3" fmla="*/ 2858805 h 2858805"/>
              <a:gd name="connsiteX4" fmla="*/ 0 w 2897392"/>
              <a:gd name="connsiteY4" fmla="*/ 2729473 h 2858805"/>
              <a:gd name="connsiteX5" fmla="*/ 0 w 2897392"/>
              <a:gd name="connsiteY5" fmla="*/ 129332 h 2858805"/>
              <a:gd name="connsiteX6" fmla="*/ 129332 w 2897392"/>
              <a:gd name="connsiteY6" fmla="*/ 0 h 285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7392" h="2858805">
                <a:moveTo>
                  <a:pt x="129332" y="0"/>
                </a:moveTo>
                <a:lnTo>
                  <a:pt x="2897392" y="0"/>
                </a:lnTo>
                <a:lnTo>
                  <a:pt x="2897392" y="2858805"/>
                </a:lnTo>
                <a:lnTo>
                  <a:pt x="129332" y="2858805"/>
                </a:lnTo>
                <a:cubicBezTo>
                  <a:pt x="57904" y="2858805"/>
                  <a:pt x="0" y="2800901"/>
                  <a:pt x="0" y="2729473"/>
                </a:cubicBezTo>
                <a:lnTo>
                  <a:pt x="0" y="129332"/>
                </a:lnTo>
                <a:cubicBezTo>
                  <a:pt x="0" y="57904"/>
                  <a:pt x="57904" y="0"/>
                  <a:pt x="129332" y="0"/>
                </a:cubicBezTo>
                <a:close/>
              </a:path>
            </a:pathLst>
          </a:cu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pic>
        <p:nvPicPr>
          <p:cNvPr id="8" name="Graphic 7">
            <a:extLst>
              <a:ext uri="{FF2B5EF4-FFF2-40B4-BE49-F238E27FC236}">
                <a16:creationId xmlns:a16="http://schemas.microsoft.com/office/drawing/2014/main" xmlns="" id="{6E22B620-88C6-90D0-4903-DD69EC92FD8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865607">
            <a:off x="2322344" y="1581773"/>
            <a:ext cx="382230" cy="382230"/>
          </a:xfrm>
          <a:prstGeom prst="rect">
            <a:avLst/>
          </a:prstGeom>
        </p:spPr>
      </p:pic>
      <p:pic>
        <p:nvPicPr>
          <p:cNvPr id="9" name="Graphic 8">
            <a:extLst>
              <a:ext uri="{FF2B5EF4-FFF2-40B4-BE49-F238E27FC236}">
                <a16:creationId xmlns:a16="http://schemas.microsoft.com/office/drawing/2014/main" xmlns="" id="{4A660492-5464-E934-ECB2-AA034494CC6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480944">
            <a:off x="2621462" y="1854374"/>
            <a:ext cx="382230" cy="382230"/>
          </a:xfrm>
          <a:prstGeom prst="rect">
            <a:avLst/>
          </a:prstGeom>
        </p:spPr>
      </p:pic>
      <p:sp>
        <p:nvSpPr>
          <p:cNvPr id="11" name="TextBox 10">
            <a:extLst>
              <a:ext uri="{FF2B5EF4-FFF2-40B4-BE49-F238E27FC236}">
                <a16:creationId xmlns:a16="http://schemas.microsoft.com/office/drawing/2014/main" xmlns="" id="{74E78A6F-C7E2-9D41-9CD7-C50050D26BF2}"/>
              </a:ext>
            </a:extLst>
          </p:cNvPr>
          <p:cNvSpPr txBox="1"/>
          <p:nvPr/>
        </p:nvSpPr>
        <p:spPr>
          <a:xfrm>
            <a:off x="4190047" y="1736949"/>
            <a:ext cx="6885006" cy="790473"/>
          </a:xfrm>
          <a:prstGeom prst="rect">
            <a:avLst/>
          </a:prstGeom>
          <a:noFill/>
        </p:spPr>
        <p:txBody>
          <a:bodyPr wrap="square" rtlCol="0">
            <a:spAutoFit/>
          </a:bodyPr>
          <a:lstStyle/>
          <a:p>
            <a:pPr algn="ctr">
              <a:lnSpc>
                <a:spcPct val="130000"/>
              </a:lnSpc>
            </a:pPr>
            <a:r>
              <a:rPr lang="en-GB" sz="1800" dirty="0">
                <a:latin typeface="DM Sans" pitchFamily="2" charset="77"/>
                <a:cs typeface="Calibri" panose="020F0502020204030204" pitchFamily="34" charset="0"/>
              </a:rPr>
              <a:t>When you have an accident, with the car or at home, covered by your Insurance policy, you have 2 problems</a:t>
            </a:r>
            <a:endParaRPr lang="x-none" dirty="0">
              <a:latin typeface="DM Sans" pitchFamily="2" charset="77"/>
            </a:endParaRPr>
          </a:p>
        </p:txBody>
      </p:sp>
      <p:sp>
        <p:nvSpPr>
          <p:cNvPr id="14" name="TextBox 13">
            <a:extLst>
              <a:ext uri="{FF2B5EF4-FFF2-40B4-BE49-F238E27FC236}">
                <a16:creationId xmlns:a16="http://schemas.microsoft.com/office/drawing/2014/main" xmlns="" id="{539D22AC-3428-1F70-B546-A78F96C0DC19}"/>
              </a:ext>
            </a:extLst>
          </p:cNvPr>
          <p:cNvSpPr txBox="1"/>
          <p:nvPr/>
        </p:nvSpPr>
        <p:spPr>
          <a:xfrm>
            <a:off x="4986461" y="2890473"/>
            <a:ext cx="2670617" cy="749821"/>
          </a:xfrm>
          <a:prstGeom prst="rect">
            <a:avLst/>
          </a:prstGeom>
          <a:noFill/>
        </p:spPr>
        <p:txBody>
          <a:bodyPr wrap="square" rtlCol="0">
            <a:spAutoFit/>
          </a:bodyPr>
          <a:lstStyle/>
          <a:p>
            <a:pPr algn="ctr">
              <a:lnSpc>
                <a:spcPct val="130000"/>
              </a:lnSpc>
            </a:pPr>
            <a:r>
              <a:rPr lang="en-GB" sz="1700" dirty="0">
                <a:latin typeface="DM Sans" pitchFamily="2" charset="77"/>
                <a:cs typeface="Calibri" panose="020F0502020204030204" pitchFamily="34" charset="0"/>
              </a:rPr>
              <a:t>To manage the claim through your insurer</a:t>
            </a:r>
          </a:p>
        </p:txBody>
      </p:sp>
      <p:sp>
        <p:nvSpPr>
          <p:cNvPr id="21" name="TextBox 20">
            <a:extLst>
              <a:ext uri="{FF2B5EF4-FFF2-40B4-BE49-F238E27FC236}">
                <a16:creationId xmlns:a16="http://schemas.microsoft.com/office/drawing/2014/main" xmlns="" id="{A2AA73BA-D2AC-7BB2-B438-583658670A47}"/>
              </a:ext>
            </a:extLst>
          </p:cNvPr>
          <p:cNvSpPr txBox="1"/>
          <p:nvPr/>
        </p:nvSpPr>
        <p:spPr>
          <a:xfrm>
            <a:off x="9152040" y="2890473"/>
            <a:ext cx="1648641" cy="932563"/>
          </a:xfrm>
          <a:prstGeom prst="rect">
            <a:avLst/>
          </a:prstGeom>
          <a:noFill/>
        </p:spPr>
        <p:txBody>
          <a:bodyPr wrap="square" rtlCol="0">
            <a:spAutoFit/>
          </a:bodyPr>
          <a:lstStyle/>
          <a:p>
            <a:pPr algn="ctr">
              <a:lnSpc>
                <a:spcPct val="130000"/>
              </a:lnSpc>
            </a:pPr>
            <a:r>
              <a:rPr lang="en-GB" sz="1400">
                <a:latin typeface="DM Sans" pitchFamily="2" charset="77"/>
                <a:cs typeface="Calibri" panose="020F0502020204030204" pitchFamily="34" charset="0"/>
              </a:rPr>
              <a:t>To organize </a:t>
            </a:r>
            <a:r>
              <a:rPr lang="en-GB" sz="1400" dirty="0">
                <a:latin typeface="DM Sans" pitchFamily="2" charset="77"/>
                <a:cs typeface="Calibri" panose="020F0502020204030204" pitchFamily="34" charset="0"/>
              </a:rPr>
              <a:t>the repair with the service provider​</a:t>
            </a:r>
          </a:p>
        </p:txBody>
      </p:sp>
      <p:sp>
        <p:nvSpPr>
          <p:cNvPr id="7" name="Rounded Rectangle 6">
            <a:extLst>
              <a:ext uri="{FF2B5EF4-FFF2-40B4-BE49-F238E27FC236}">
                <a16:creationId xmlns:a16="http://schemas.microsoft.com/office/drawing/2014/main" xmlns="" id="{EADB39EE-BF33-F474-754B-0E5DFC19841F}"/>
              </a:ext>
            </a:extLst>
          </p:cNvPr>
          <p:cNvSpPr/>
          <p:nvPr/>
        </p:nvSpPr>
        <p:spPr>
          <a:xfrm>
            <a:off x="4110306" y="2857320"/>
            <a:ext cx="887992" cy="887992"/>
          </a:xfrm>
          <a:prstGeom prst="round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6" name="Graphic 25">
            <a:extLst>
              <a:ext uri="{FF2B5EF4-FFF2-40B4-BE49-F238E27FC236}">
                <a16:creationId xmlns:a16="http://schemas.microsoft.com/office/drawing/2014/main" xmlns="" id="{2D92D1E6-549B-AC03-122B-94426E9AC13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258167" y="3012512"/>
            <a:ext cx="577608" cy="577608"/>
          </a:xfrm>
          <a:prstGeom prst="rect">
            <a:avLst/>
          </a:prstGeom>
        </p:spPr>
      </p:pic>
      <p:sp>
        <p:nvSpPr>
          <p:cNvPr id="13" name="Rounded Rectangle 12">
            <a:extLst>
              <a:ext uri="{FF2B5EF4-FFF2-40B4-BE49-F238E27FC236}">
                <a16:creationId xmlns:a16="http://schemas.microsoft.com/office/drawing/2014/main" xmlns="" id="{061435B7-B440-8511-9A39-12222D5A615D}"/>
              </a:ext>
            </a:extLst>
          </p:cNvPr>
          <p:cNvSpPr/>
          <p:nvPr/>
        </p:nvSpPr>
        <p:spPr>
          <a:xfrm>
            <a:off x="8153336" y="2857320"/>
            <a:ext cx="887992" cy="887992"/>
          </a:xfrm>
          <a:prstGeom prst="roundRect">
            <a:avLst/>
          </a:prstGeom>
          <a:solidFill>
            <a:srgbClr val="F9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4" name="Graphic 23">
            <a:extLst>
              <a:ext uri="{FF2B5EF4-FFF2-40B4-BE49-F238E27FC236}">
                <a16:creationId xmlns:a16="http://schemas.microsoft.com/office/drawing/2014/main" xmlns="" id="{09C329EB-EF3B-D779-2AD9-BB073B5709E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8341121" y="3045105"/>
            <a:ext cx="512423" cy="512423"/>
          </a:xfrm>
          <a:prstGeom prst="rect">
            <a:avLst/>
          </a:prstGeom>
        </p:spPr>
      </p:pic>
      <p:sp>
        <p:nvSpPr>
          <p:cNvPr id="16" name="TextBox 15">
            <a:extLst>
              <a:ext uri="{FF2B5EF4-FFF2-40B4-BE49-F238E27FC236}">
                <a16:creationId xmlns:a16="http://schemas.microsoft.com/office/drawing/2014/main" xmlns="" id="{0D856D5B-0865-A14B-5E6B-F5B0E9D8BCF2}"/>
              </a:ext>
            </a:extLst>
          </p:cNvPr>
          <p:cNvSpPr txBox="1"/>
          <p:nvPr/>
        </p:nvSpPr>
        <p:spPr>
          <a:xfrm>
            <a:off x="2029002" y="5626964"/>
            <a:ext cx="3838160" cy="633763"/>
          </a:xfrm>
          <a:prstGeom prst="rect">
            <a:avLst/>
          </a:prstGeom>
          <a:noFill/>
        </p:spPr>
        <p:txBody>
          <a:bodyPr wrap="square" rtlCol="0">
            <a:spAutoFit/>
          </a:bodyPr>
          <a:lstStyle/>
          <a:p>
            <a:pPr>
              <a:lnSpc>
                <a:spcPct val="130000"/>
              </a:lnSpc>
            </a:pPr>
            <a:r>
              <a:rPr lang="en-GB" sz="1400" dirty="0">
                <a:solidFill>
                  <a:schemeClr val="bg1"/>
                </a:solidFill>
                <a:latin typeface="DM Sans" pitchFamily="2" charset="77"/>
                <a:cs typeface="Calibri" panose="020F0502020204030204" pitchFamily="34" charset="0"/>
              </a:rPr>
              <a:t>Insurance Co. Apps have low adoption rates due to limited functionality</a:t>
            </a:r>
          </a:p>
        </p:txBody>
      </p:sp>
      <p:grpSp>
        <p:nvGrpSpPr>
          <p:cNvPr id="5" name="Group 4">
            <a:extLst>
              <a:ext uri="{FF2B5EF4-FFF2-40B4-BE49-F238E27FC236}">
                <a16:creationId xmlns:a16="http://schemas.microsoft.com/office/drawing/2014/main" xmlns="" id="{D096755F-E85F-953F-6723-3E161D36A721}"/>
              </a:ext>
            </a:extLst>
          </p:cNvPr>
          <p:cNvGrpSpPr/>
          <p:nvPr/>
        </p:nvGrpSpPr>
        <p:grpSpPr>
          <a:xfrm>
            <a:off x="906742" y="5467854"/>
            <a:ext cx="887992" cy="887992"/>
            <a:chOff x="1625467" y="5549147"/>
            <a:chExt cx="887992" cy="887992"/>
          </a:xfrm>
        </p:grpSpPr>
        <p:sp>
          <p:nvSpPr>
            <p:cNvPr id="15" name="Rounded Rectangle 14">
              <a:extLst>
                <a:ext uri="{FF2B5EF4-FFF2-40B4-BE49-F238E27FC236}">
                  <a16:creationId xmlns:a16="http://schemas.microsoft.com/office/drawing/2014/main" xmlns="" id="{95C2294C-7058-C065-EC5A-BAF10AD6389F}"/>
                </a:ext>
              </a:extLst>
            </p:cNvPr>
            <p:cNvSpPr/>
            <p:nvPr/>
          </p:nvSpPr>
          <p:spPr>
            <a:xfrm>
              <a:off x="1625467" y="5549147"/>
              <a:ext cx="887992" cy="887992"/>
            </a:xfrm>
            <a:prstGeom prst="roundRect">
              <a:avLst/>
            </a:prstGeom>
            <a:solidFill>
              <a:schemeClr val="bg1">
                <a:alpha val="299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Graphic 27">
              <a:extLst>
                <a:ext uri="{FF2B5EF4-FFF2-40B4-BE49-F238E27FC236}">
                  <a16:creationId xmlns:a16="http://schemas.microsoft.com/office/drawing/2014/main" xmlns="" id="{841E3DFF-6ECF-A3BF-D51B-9607A4DD797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843110" y="5780828"/>
              <a:ext cx="452706" cy="452706"/>
            </a:xfrm>
            <a:prstGeom prst="rect">
              <a:avLst/>
            </a:prstGeom>
          </p:spPr>
        </p:pic>
      </p:grpSp>
      <p:pic>
        <p:nvPicPr>
          <p:cNvPr id="12" name="Picture 11">
            <a:extLst>
              <a:ext uri="{FF2B5EF4-FFF2-40B4-BE49-F238E27FC236}">
                <a16:creationId xmlns:a16="http://schemas.microsoft.com/office/drawing/2014/main" xmlns="" id="{DD0B1F07-C592-C910-3A88-59CDEB4E5E70}"/>
              </a:ext>
            </a:extLst>
          </p:cNvPr>
          <p:cNvPicPr>
            <a:picLocks noChangeAspect="1"/>
          </p:cNvPicPr>
          <p:nvPr/>
        </p:nvPicPr>
        <p:blipFill>
          <a:blip r:embed="rId12" cstate="screen">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flipH="1">
            <a:off x="717176" y="1872210"/>
            <a:ext cx="2155116" cy="2155116"/>
          </a:xfrm>
          <a:prstGeom prst="rect">
            <a:avLst/>
          </a:prstGeom>
        </p:spPr>
      </p:pic>
      <p:sp>
        <p:nvSpPr>
          <p:cNvPr id="20" name="TextBox 19">
            <a:extLst>
              <a:ext uri="{FF2B5EF4-FFF2-40B4-BE49-F238E27FC236}">
                <a16:creationId xmlns:a16="http://schemas.microsoft.com/office/drawing/2014/main" xmlns="" id="{69BD38BD-ACFF-5AB9-C074-080FC5570B5F}"/>
              </a:ext>
            </a:extLst>
          </p:cNvPr>
          <p:cNvSpPr txBox="1"/>
          <p:nvPr/>
        </p:nvSpPr>
        <p:spPr>
          <a:xfrm>
            <a:off x="8227112" y="5577089"/>
            <a:ext cx="3058146" cy="633763"/>
          </a:xfrm>
          <a:prstGeom prst="rect">
            <a:avLst/>
          </a:prstGeom>
          <a:noFill/>
        </p:spPr>
        <p:txBody>
          <a:bodyPr wrap="square" rtlCol="0">
            <a:spAutoFit/>
          </a:bodyPr>
          <a:lstStyle/>
          <a:p>
            <a:pPr>
              <a:lnSpc>
                <a:spcPct val="130000"/>
              </a:lnSpc>
            </a:pPr>
            <a:r>
              <a:rPr lang="en-GB" sz="1400" dirty="0">
                <a:solidFill>
                  <a:schemeClr val="bg1"/>
                </a:solidFill>
                <a:latin typeface="DM Sans" pitchFamily="2" charset="77"/>
                <a:cs typeface="Calibri" panose="020F0502020204030204" pitchFamily="34" charset="0"/>
              </a:rPr>
              <a:t>Insurance Co. contract out expensive call centre services</a:t>
            </a:r>
          </a:p>
        </p:txBody>
      </p:sp>
      <p:grpSp>
        <p:nvGrpSpPr>
          <p:cNvPr id="25" name="Group 24">
            <a:extLst>
              <a:ext uri="{FF2B5EF4-FFF2-40B4-BE49-F238E27FC236}">
                <a16:creationId xmlns:a16="http://schemas.microsoft.com/office/drawing/2014/main" xmlns="" id="{DFE23C3D-91E8-D8FD-3B7E-7F2B33B707ED}"/>
              </a:ext>
            </a:extLst>
          </p:cNvPr>
          <p:cNvGrpSpPr/>
          <p:nvPr/>
        </p:nvGrpSpPr>
        <p:grpSpPr>
          <a:xfrm>
            <a:off x="7063441" y="5449974"/>
            <a:ext cx="887992" cy="887992"/>
            <a:chOff x="6090746" y="5552562"/>
            <a:chExt cx="887992" cy="887992"/>
          </a:xfrm>
        </p:grpSpPr>
        <p:sp>
          <p:nvSpPr>
            <p:cNvPr id="27" name="Rounded Rectangle 16">
              <a:extLst>
                <a:ext uri="{FF2B5EF4-FFF2-40B4-BE49-F238E27FC236}">
                  <a16:creationId xmlns:a16="http://schemas.microsoft.com/office/drawing/2014/main" xmlns="" id="{87CCBBE8-F635-A18B-2720-7089210189D4}"/>
                </a:ext>
              </a:extLst>
            </p:cNvPr>
            <p:cNvSpPr/>
            <p:nvPr/>
          </p:nvSpPr>
          <p:spPr>
            <a:xfrm>
              <a:off x="6090746" y="5552562"/>
              <a:ext cx="887992" cy="887992"/>
            </a:xfrm>
            <a:prstGeom prst="roundRect">
              <a:avLst/>
            </a:prstGeom>
            <a:solidFill>
              <a:schemeClr val="bg1">
                <a:alpha val="2995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9" name="Graphic 28">
              <a:extLst>
                <a:ext uri="{FF2B5EF4-FFF2-40B4-BE49-F238E27FC236}">
                  <a16:creationId xmlns:a16="http://schemas.microsoft.com/office/drawing/2014/main" xmlns="" id="{C683D744-0E57-3B4D-5806-2A473845402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6253527" y="5711928"/>
              <a:ext cx="576990" cy="576990"/>
            </a:xfrm>
            <a:prstGeom prst="rect">
              <a:avLst/>
            </a:prstGeom>
          </p:spPr>
        </p:pic>
      </p:grpSp>
      <p:sp>
        <p:nvSpPr>
          <p:cNvPr id="17" name="Rounded Rectangle 16">
            <a:extLst>
              <a:ext uri="{FF2B5EF4-FFF2-40B4-BE49-F238E27FC236}">
                <a16:creationId xmlns:a16="http://schemas.microsoft.com/office/drawing/2014/main" xmlns="" id="{6F7D2DAA-0AF9-A194-711D-AE187CA11EA8}"/>
              </a:ext>
            </a:extLst>
          </p:cNvPr>
          <p:cNvSpPr/>
          <p:nvPr/>
        </p:nvSpPr>
        <p:spPr>
          <a:xfrm>
            <a:off x="4786304" y="1129099"/>
            <a:ext cx="2619392" cy="405288"/>
          </a:xfrm>
          <a:prstGeom prst="roundRect">
            <a:avLst>
              <a:gd name="adj" fmla="val 50000"/>
            </a:avLst>
          </a:prstGeom>
          <a:solidFill>
            <a:srgbClr val="1C2284"/>
          </a:solidFill>
          <a:ln>
            <a:noFill/>
          </a:ln>
          <a:effectLst>
            <a:outerShdw blurRad="50800" dist="25400" dir="5400000" algn="ctr" rotWithShape="0">
              <a:srgbClr val="000000">
                <a:alpha val="20089"/>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pc="300" dirty="0">
                <a:latin typeface="DM Sans" pitchFamily="2" charset="77"/>
              </a:rPr>
              <a:t>POLICY HOLDER</a:t>
            </a:r>
            <a:endParaRPr lang="x-none" spc="300" dirty="0">
              <a:latin typeface="DM Sans" pitchFamily="2" charset="77"/>
            </a:endParaRPr>
          </a:p>
        </p:txBody>
      </p:sp>
      <p:sp>
        <p:nvSpPr>
          <p:cNvPr id="19" name="Rounded Rectangle 18">
            <a:extLst>
              <a:ext uri="{FF2B5EF4-FFF2-40B4-BE49-F238E27FC236}">
                <a16:creationId xmlns:a16="http://schemas.microsoft.com/office/drawing/2014/main" xmlns="" id="{4D55704C-40DC-9D70-37C4-28F7A0FDC9ED}"/>
              </a:ext>
            </a:extLst>
          </p:cNvPr>
          <p:cNvSpPr/>
          <p:nvPr/>
        </p:nvSpPr>
        <p:spPr>
          <a:xfrm>
            <a:off x="4786304" y="4779585"/>
            <a:ext cx="2619392" cy="405288"/>
          </a:xfrm>
          <a:prstGeom prst="roundRect">
            <a:avLst>
              <a:gd name="adj" fmla="val 50000"/>
            </a:avLst>
          </a:prstGeom>
          <a:solidFill>
            <a:srgbClr val="1C2284"/>
          </a:solidFill>
          <a:ln>
            <a:noFill/>
          </a:ln>
          <a:effectLst>
            <a:outerShdw blurRad="50800" dist="25400" dir="5400000" algn="ctr" rotWithShape="0">
              <a:srgbClr val="000000">
                <a:alpha val="20089"/>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pc="300" dirty="0">
                <a:latin typeface="DM Sans" pitchFamily="2" charset="77"/>
              </a:rPr>
              <a:t>INSURER</a:t>
            </a:r>
          </a:p>
        </p:txBody>
      </p:sp>
    </p:spTree>
    <p:extLst>
      <p:ext uri="{BB962C8B-B14F-4D97-AF65-F5344CB8AC3E}">
        <p14:creationId xmlns:p14="http://schemas.microsoft.com/office/powerpoint/2010/main" val="3944194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41F9607-B7F6-59D1-297C-8B7A4ED68866}"/>
              </a:ext>
            </a:extLst>
          </p:cNvPr>
          <p:cNvSpPr/>
          <p:nvPr/>
        </p:nvSpPr>
        <p:spPr>
          <a:xfrm>
            <a:off x="0" y="4695568"/>
            <a:ext cx="12192000" cy="2192270"/>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xmlns="" id="{1B8AE943-FB87-6B9D-EF80-5CD3D8ADE44A}"/>
              </a:ext>
            </a:extLst>
          </p:cNvPr>
          <p:cNvSpPr/>
          <p:nvPr/>
        </p:nvSpPr>
        <p:spPr>
          <a:xfrm>
            <a:off x="756852" y="543698"/>
            <a:ext cx="10678297" cy="5770605"/>
          </a:xfrm>
          <a:prstGeom prst="roundRect">
            <a:avLst>
              <a:gd name="adj" fmla="val 2349"/>
            </a:avLst>
          </a:prstGeom>
          <a:solidFill>
            <a:schemeClr val="bg1"/>
          </a:solidFill>
          <a:ln>
            <a:noFill/>
          </a:ln>
          <a:effectLst>
            <a:outerShdw blurRad="133414" dist="48394"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Content Placeholder 2">
            <a:extLst>
              <a:ext uri="{FF2B5EF4-FFF2-40B4-BE49-F238E27FC236}">
                <a16:creationId xmlns:a16="http://schemas.microsoft.com/office/drawing/2014/main" xmlns="" id="{8650DC39-F638-86EB-8868-BB41E9BEC80D}"/>
              </a:ext>
            </a:extLst>
          </p:cNvPr>
          <p:cNvSpPr>
            <a:spLocks noGrp="1"/>
          </p:cNvSpPr>
          <p:nvPr>
            <p:ph idx="1"/>
          </p:nvPr>
        </p:nvSpPr>
        <p:spPr>
          <a:xfrm>
            <a:off x="1307757" y="1539189"/>
            <a:ext cx="6147292" cy="3240110"/>
          </a:xfrm>
        </p:spPr>
        <p:txBody>
          <a:bodyPr>
            <a:normAutofit/>
          </a:bodyPr>
          <a:lstStyle/>
          <a:p>
            <a:pPr marL="0" indent="0">
              <a:lnSpc>
                <a:spcPct val="110000"/>
              </a:lnSpc>
              <a:buNone/>
            </a:pPr>
            <a:r>
              <a:rPr lang="en-GB" sz="1350" dirty="0">
                <a:latin typeface="DM Sans" pitchFamily="2" charset="77"/>
              </a:rPr>
              <a:t>My windshield developed a stone-chip which became a crack over time.</a:t>
            </a:r>
          </a:p>
          <a:p>
            <a:pPr marL="0" indent="0">
              <a:lnSpc>
                <a:spcPct val="110000"/>
              </a:lnSpc>
              <a:buNone/>
            </a:pPr>
            <a:r>
              <a:rPr lang="en-GB" sz="1350" dirty="0">
                <a:latin typeface="DM Sans" pitchFamily="2" charset="77"/>
              </a:rPr>
              <a:t>I called the insurance company to confirm coverage</a:t>
            </a:r>
          </a:p>
          <a:p>
            <a:pPr marL="0" indent="0">
              <a:lnSpc>
                <a:spcPct val="110000"/>
              </a:lnSpc>
              <a:buNone/>
            </a:pPr>
            <a:r>
              <a:rPr lang="en-GB" sz="1350" dirty="0">
                <a:latin typeface="DM Sans" pitchFamily="2" charset="77"/>
              </a:rPr>
              <a:t>I phone and I went to the windshield repair company to arrange replacement.</a:t>
            </a:r>
          </a:p>
          <a:p>
            <a:pPr marL="0" indent="0">
              <a:lnSpc>
                <a:spcPct val="110000"/>
              </a:lnSpc>
              <a:buNone/>
            </a:pPr>
            <a:r>
              <a:rPr lang="en-GB" sz="1350" dirty="0">
                <a:latin typeface="DM Sans" pitchFamily="2" charset="77"/>
              </a:rPr>
              <a:t>They replaced the new windshield but something was wrong with the built in sensors!</a:t>
            </a:r>
          </a:p>
          <a:p>
            <a:pPr marL="0" indent="0">
              <a:lnSpc>
                <a:spcPct val="110000"/>
              </a:lnSpc>
              <a:buNone/>
            </a:pPr>
            <a:r>
              <a:rPr lang="en-GB" sz="1350" dirty="0">
                <a:latin typeface="DM Sans" pitchFamily="2" charset="77"/>
              </a:rPr>
              <a:t>I took the car to the dealer who confirmed the wrong windshield had been installed and the repair was actually out of warranty.</a:t>
            </a:r>
          </a:p>
          <a:p>
            <a:pPr marL="0" indent="0">
              <a:lnSpc>
                <a:spcPct val="110000"/>
              </a:lnSpc>
              <a:buNone/>
            </a:pPr>
            <a:r>
              <a:rPr lang="en-GB" sz="1350" dirty="0">
                <a:latin typeface="DM Sans" pitchFamily="2" charset="77"/>
              </a:rPr>
              <a:t>I called the insurance company – again, then the windshield repair company to get it right the second time around.</a:t>
            </a:r>
          </a:p>
        </p:txBody>
      </p:sp>
      <p:sp>
        <p:nvSpPr>
          <p:cNvPr id="18" name="Freeform 17">
            <a:extLst>
              <a:ext uri="{FF2B5EF4-FFF2-40B4-BE49-F238E27FC236}">
                <a16:creationId xmlns:a16="http://schemas.microsoft.com/office/drawing/2014/main" xmlns="" id="{CC7AD995-3666-D459-AF52-69BD5F51F594}"/>
              </a:ext>
            </a:extLst>
          </p:cNvPr>
          <p:cNvSpPr/>
          <p:nvPr/>
        </p:nvSpPr>
        <p:spPr>
          <a:xfrm>
            <a:off x="756852" y="543698"/>
            <a:ext cx="10678297" cy="691978"/>
          </a:xfrm>
          <a:custGeom>
            <a:avLst/>
            <a:gdLst>
              <a:gd name="connsiteX0" fmla="*/ 135552 w 10678297"/>
              <a:gd name="connsiteY0" fmla="*/ 0 h 691978"/>
              <a:gd name="connsiteX1" fmla="*/ 10542745 w 10678297"/>
              <a:gd name="connsiteY1" fmla="*/ 0 h 691978"/>
              <a:gd name="connsiteX2" fmla="*/ 10678297 w 10678297"/>
              <a:gd name="connsiteY2" fmla="*/ 135552 h 691978"/>
              <a:gd name="connsiteX3" fmla="*/ 10678297 w 10678297"/>
              <a:gd name="connsiteY3" fmla="*/ 691978 h 691978"/>
              <a:gd name="connsiteX4" fmla="*/ 0 w 10678297"/>
              <a:gd name="connsiteY4" fmla="*/ 691978 h 691978"/>
              <a:gd name="connsiteX5" fmla="*/ 0 w 10678297"/>
              <a:gd name="connsiteY5" fmla="*/ 135552 h 691978"/>
              <a:gd name="connsiteX6" fmla="*/ 135552 w 10678297"/>
              <a:gd name="connsiteY6" fmla="*/ 0 h 6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8297" h="691978">
                <a:moveTo>
                  <a:pt x="135552" y="0"/>
                </a:moveTo>
                <a:lnTo>
                  <a:pt x="10542745" y="0"/>
                </a:lnTo>
                <a:cubicBezTo>
                  <a:pt x="10617608" y="0"/>
                  <a:pt x="10678297" y="60689"/>
                  <a:pt x="10678297" y="135552"/>
                </a:cubicBezTo>
                <a:lnTo>
                  <a:pt x="10678297" y="691978"/>
                </a:lnTo>
                <a:lnTo>
                  <a:pt x="0" y="691978"/>
                </a:lnTo>
                <a:lnTo>
                  <a:pt x="0" y="135552"/>
                </a:lnTo>
                <a:cubicBezTo>
                  <a:pt x="0" y="60689"/>
                  <a:pt x="60689" y="0"/>
                  <a:pt x="135552" y="0"/>
                </a:cubicBezTo>
                <a:close/>
              </a:path>
            </a:pathLst>
          </a:cu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DM Sans" pitchFamily="2" charset="77"/>
              </a:rPr>
              <a:t>Use Case 1 – Windshield Claim</a:t>
            </a:r>
            <a:endParaRPr lang="x-none" sz="2400" b="1" dirty="0">
              <a:latin typeface="DM Sans" pitchFamily="2" charset="77"/>
            </a:endParaRPr>
          </a:p>
        </p:txBody>
      </p:sp>
      <p:sp>
        <p:nvSpPr>
          <p:cNvPr id="20" name="Rounded Rectangle 19">
            <a:extLst>
              <a:ext uri="{FF2B5EF4-FFF2-40B4-BE49-F238E27FC236}">
                <a16:creationId xmlns:a16="http://schemas.microsoft.com/office/drawing/2014/main" xmlns="" id="{0D31B7AF-4827-F505-7A91-C9CC0DE56B1B}"/>
              </a:ext>
            </a:extLst>
          </p:cNvPr>
          <p:cNvSpPr/>
          <p:nvPr/>
        </p:nvSpPr>
        <p:spPr>
          <a:xfrm>
            <a:off x="1980172" y="4998914"/>
            <a:ext cx="5474878" cy="1125887"/>
          </a:xfrm>
          <a:prstGeom prst="roundRect">
            <a:avLst>
              <a:gd name="adj" fmla="val 9350"/>
            </a:avLst>
          </a:prstGeom>
          <a:solidFill>
            <a:srgbClr val="DF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Content Placeholder 2">
            <a:extLst>
              <a:ext uri="{FF2B5EF4-FFF2-40B4-BE49-F238E27FC236}">
                <a16:creationId xmlns:a16="http://schemas.microsoft.com/office/drawing/2014/main" xmlns="" id="{DCAFE94B-420E-8112-DD60-AEC805FA6690}"/>
              </a:ext>
            </a:extLst>
          </p:cNvPr>
          <p:cNvSpPr txBox="1">
            <a:spLocks/>
          </p:cNvSpPr>
          <p:nvPr/>
        </p:nvSpPr>
        <p:spPr>
          <a:xfrm>
            <a:off x="2587116" y="5202969"/>
            <a:ext cx="4740965" cy="83099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buNone/>
            </a:pPr>
            <a:r>
              <a:rPr lang="en-GB" sz="1600" b="1" dirty="0">
                <a:latin typeface="DM Sans" pitchFamily="2" charset="77"/>
              </a:rPr>
              <a:t>I need an intelligent claims app to give me clear lines of communication with the right information every time.</a:t>
            </a:r>
          </a:p>
        </p:txBody>
      </p:sp>
      <p:grpSp>
        <p:nvGrpSpPr>
          <p:cNvPr id="21" name="Group 20">
            <a:extLst>
              <a:ext uri="{FF2B5EF4-FFF2-40B4-BE49-F238E27FC236}">
                <a16:creationId xmlns:a16="http://schemas.microsoft.com/office/drawing/2014/main" xmlns="" id="{94F049CF-3C55-4004-A674-912039044E18}"/>
              </a:ext>
            </a:extLst>
          </p:cNvPr>
          <p:cNvGrpSpPr/>
          <p:nvPr/>
        </p:nvGrpSpPr>
        <p:grpSpPr>
          <a:xfrm>
            <a:off x="1223320" y="4905632"/>
            <a:ext cx="1236828" cy="1982206"/>
            <a:chOff x="954750" y="1305250"/>
            <a:chExt cx="2282996" cy="3643452"/>
          </a:xfrm>
        </p:grpSpPr>
        <p:pic>
          <p:nvPicPr>
            <p:cNvPr id="22" name="Picture 21">
              <a:extLst>
                <a:ext uri="{FF2B5EF4-FFF2-40B4-BE49-F238E27FC236}">
                  <a16:creationId xmlns:a16="http://schemas.microsoft.com/office/drawing/2014/main" xmlns="" id="{6522FEA7-CA09-AC7B-26DD-47E624C3F4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4750" y="1305250"/>
              <a:ext cx="2282996" cy="3643452"/>
            </a:xfrm>
            <a:prstGeom prst="rect">
              <a:avLst/>
            </a:prstGeom>
          </p:spPr>
        </p:pic>
        <p:grpSp>
          <p:nvGrpSpPr>
            <p:cNvPr id="23" name="Group 22">
              <a:extLst>
                <a:ext uri="{FF2B5EF4-FFF2-40B4-BE49-F238E27FC236}">
                  <a16:creationId xmlns:a16="http://schemas.microsoft.com/office/drawing/2014/main" xmlns="" id="{73707AD9-B221-535D-555A-58447C278475}"/>
                </a:ext>
              </a:extLst>
            </p:cNvPr>
            <p:cNvGrpSpPr/>
            <p:nvPr/>
          </p:nvGrpSpPr>
          <p:grpSpPr>
            <a:xfrm>
              <a:off x="1029816" y="2768543"/>
              <a:ext cx="2207930" cy="1537662"/>
              <a:chOff x="1029816" y="2768543"/>
              <a:chExt cx="2207930" cy="1537662"/>
            </a:xfrm>
          </p:grpSpPr>
          <p:pic>
            <p:nvPicPr>
              <p:cNvPr id="24" name="Picture 23">
                <a:extLst>
                  <a:ext uri="{FF2B5EF4-FFF2-40B4-BE49-F238E27FC236}">
                    <a16:creationId xmlns:a16="http://schemas.microsoft.com/office/drawing/2014/main" xmlns="" id="{B9F66351-C1B7-BB66-386D-3DC9BFA57F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6820" y="2768543"/>
                <a:ext cx="698857" cy="715942"/>
              </a:xfrm>
              <a:prstGeom prst="rect">
                <a:avLst/>
              </a:prstGeom>
            </p:spPr>
          </p:pic>
          <p:sp>
            <p:nvSpPr>
              <p:cNvPr id="25" name="TextBox 24">
                <a:extLst>
                  <a:ext uri="{FF2B5EF4-FFF2-40B4-BE49-F238E27FC236}">
                    <a16:creationId xmlns:a16="http://schemas.microsoft.com/office/drawing/2014/main" xmlns="" id="{0B59C5E9-5965-364E-87FA-6F198860B348}"/>
                  </a:ext>
                </a:extLst>
              </p:cNvPr>
              <p:cNvSpPr txBox="1"/>
              <p:nvPr/>
            </p:nvSpPr>
            <p:spPr>
              <a:xfrm>
                <a:off x="1029816" y="3797059"/>
                <a:ext cx="2207930" cy="509146"/>
              </a:xfrm>
              <a:prstGeom prst="rect">
                <a:avLst/>
              </a:prstGeom>
              <a:noFill/>
            </p:spPr>
            <p:txBody>
              <a:bodyPr wrap="none" rtlCol="0">
                <a:spAutoFit/>
              </a:bodyPr>
              <a:lstStyle/>
              <a:p>
                <a:r>
                  <a:rPr lang="x-none" sz="1200" b="1" spc="300" dirty="0">
                    <a:solidFill>
                      <a:schemeClr val="bg1"/>
                    </a:solidFill>
                    <a:latin typeface="DM Sans" pitchFamily="2" charset="77"/>
                    <a:ea typeface="Euclid Circular A SemiBold" panose="020B0504000000000000" pitchFamily="34" charset="77"/>
                  </a:rPr>
                  <a:t>SYMPLUM</a:t>
                </a:r>
              </a:p>
            </p:txBody>
          </p:sp>
        </p:grpSp>
      </p:grpSp>
      <p:pic>
        <p:nvPicPr>
          <p:cNvPr id="29" name="Picture 28">
            <a:extLst>
              <a:ext uri="{FF2B5EF4-FFF2-40B4-BE49-F238E27FC236}">
                <a16:creationId xmlns:a16="http://schemas.microsoft.com/office/drawing/2014/main" xmlns="" id="{9786BB97-027D-8CFB-D36C-8CC62F2447B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927375" y="1507524"/>
            <a:ext cx="3218420" cy="4529780"/>
          </a:xfrm>
          <a:custGeom>
            <a:avLst/>
            <a:gdLst>
              <a:gd name="connsiteX0" fmla="*/ 190434 w 3218420"/>
              <a:gd name="connsiteY0" fmla="*/ 0 h 4529780"/>
              <a:gd name="connsiteX1" fmla="*/ 3027986 w 3218420"/>
              <a:gd name="connsiteY1" fmla="*/ 0 h 4529780"/>
              <a:gd name="connsiteX2" fmla="*/ 3218420 w 3218420"/>
              <a:gd name="connsiteY2" fmla="*/ 190434 h 4529780"/>
              <a:gd name="connsiteX3" fmla="*/ 3218420 w 3218420"/>
              <a:gd name="connsiteY3" fmla="*/ 4339346 h 4529780"/>
              <a:gd name="connsiteX4" fmla="*/ 3027986 w 3218420"/>
              <a:gd name="connsiteY4" fmla="*/ 4529780 h 4529780"/>
              <a:gd name="connsiteX5" fmla="*/ 190434 w 3218420"/>
              <a:gd name="connsiteY5" fmla="*/ 4529780 h 4529780"/>
              <a:gd name="connsiteX6" fmla="*/ 0 w 3218420"/>
              <a:gd name="connsiteY6" fmla="*/ 4339346 h 4529780"/>
              <a:gd name="connsiteX7" fmla="*/ 0 w 3218420"/>
              <a:gd name="connsiteY7" fmla="*/ 190434 h 4529780"/>
              <a:gd name="connsiteX8" fmla="*/ 190434 w 3218420"/>
              <a:gd name="connsiteY8" fmla="*/ 0 h 45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8420" h="4529780">
                <a:moveTo>
                  <a:pt x="190434" y="0"/>
                </a:moveTo>
                <a:lnTo>
                  <a:pt x="3027986" y="0"/>
                </a:lnTo>
                <a:cubicBezTo>
                  <a:pt x="3133160" y="0"/>
                  <a:pt x="3218420" y="85260"/>
                  <a:pt x="3218420" y="190434"/>
                </a:cubicBezTo>
                <a:lnTo>
                  <a:pt x="3218420" y="4339346"/>
                </a:lnTo>
                <a:cubicBezTo>
                  <a:pt x="3218420" y="4444520"/>
                  <a:pt x="3133160" y="4529780"/>
                  <a:pt x="3027986" y="4529780"/>
                </a:cubicBezTo>
                <a:lnTo>
                  <a:pt x="190434" y="4529780"/>
                </a:lnTo>
                <a:cubicBezTo>
                  <a:pt x="85260" y="4529780"/>
                  <a:pt x="0" y="4444520"/>
                  <a:pt x="0" y="4339346"/>
                </a:cubicBezTo>
                <a:lnTo>
                  <a:pt x="0" y="190434"/>
                </a:lnTo>
                <a:cubicBezTo>
                  <a:pt x="0" y="85260"/>
                  <a:pt x="85260" y="0"/>
                  <a:pt x="190434" y="0"/>
                </a:cubicBezTo>
                <a:close/>
              </a:path>
            </a:pathLst>
          </a:custGeom>
        </p:spPr>
      </p:pic>
    </p:spTree>
    <p:extLst>
      <p:ext uri="{BB962C8B-B14F-4D97-AF65-F5344CB8AC3E}">
        <p14:creationId xmlns:p14="http://schemas.microsoft.com/office/powerpoint/2010/main" val="1489170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41F9607-B7F6-59D1-297C-8B7A4ED68866}"/>
              </a:ext>
            </a:extLst>
          </p:cNvPr>
          <p:cNvSpPr/>
          <p:nvPr/>
        </p:nvSpPr>
        <p:spPr>
          <a:xfrm>
            <a:off x="0" y="4695568"/>
            <a:ext cx="12192000" cy="2192270"/>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xmlns="" id="{1B8AE943-FB87-6B9D-EF80-5CD3D8ADE44A}"/>
              </a:ext>
            </a:extLst>
          </p:cNvPr>
          <p:cNvSpPr/>
          <p:nvPr/>
        </p:nvSpPr>
        <p:spPr>
          <a:xfrm>
            <a:off x="756852" y="543698"/>
            <a:ext cx="10678297" cy="5770605"/>
          </a:xfrm>
          <a:prstGeom prst="roundRect">
            <a:avLst>
              <a:gd name="adj" fmla="val 2349"/>
            </a:avLst>
          </a:prstGeom>
          <a:solidFill>
            <a:schemeClr val="bg1"/>
          </a:solidFill>
          <a:ln>
            <a:noFill/>
          </a:ln>
          <a:effectLst>
            <a:outerShdw blurRad="133414" dist="48394"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descr="A picture containing outdoor, building, sky, water&#10;&#10;Description automatically generated">
            <a:extLst>
              <a:ext uri="{FF2B5EF4-FFF2-40B4-BE49-F238E27FC236}">
                <a16:creationId xmlns:a16="http://schemas.microsoft.com/office/drawing/2014/main" xmlns="" id="{1FFCB73C-871D-E99D-26F0-5DD40FB5A3F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a:fillRect/>
          </a:stretch>
        </p:blipFill>
        <p:spPr>
          <a:xfrm>
            <a:off x="7927375" y="1507524"/>
            <a:ext cx="3218420" cy="4529780"/>
          </a:xfrm>
          <a:custGeom>
            <a:avLst/>
            <a:gdLst>
              <a:gd name="connsiteX0" fmla="*/ 227510 w 3218420"/>
              <a:gd name="connsiteY0" fmla="*/ 0 h 4529780"/>
              <a:gd name="connsiteX1" fmla="*/ 2990910 w 3218420"/>
              <a:gd name="connsiteY1" fmla="*/ 0 h 4529780"/>
              <a:gd name="connsiteX2" fmla="*/ 3218420 w 3218420"/>
              <a:gd name="connsiteY2" fmla="*/ 227510 h 4529780"/>
              <a:gd name="connsiteX3" fmla="*/ 3218420 w 3218420"/>
              <a:gd name="connsiteY3" fmla="*/ 4302270 h 4529780"/>
              <a:gd name="connsiteX4" fmla="*/ 2990910 w 3218420"/>
              <a:gd name="connsiteY4" fmla="*/ 4529780 h 4529780"/>
              <a:gd name="connsiteX5" fmla="*/ 227510 w 3218420"/>
              <a:gd name="connsiteY5" fmla="*/ 4529780 h 4529780"/>
              <a:gd name="connsiteX6" fmla="*/ 0 w 3218420"/>
              <a:gd name="connsiteY6" fmla="*/ 4302270 h 4529780"/>
              <a:gd name="connsiteX7" fmla="*/ 0 w 3218420"/>
              <a:gd name="connsiteY7" fmla="*/ 227510 h 4529780"/>
              <a:gd name="connsiteX8" fmla="*/ 227510 w 3218420"/>
              <a:gd name="connsiteY8" fmla="*/ 0 h 452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8420" h="4529780">
                <a:moveTo>
                  <a:pt x="227510" y="0"/>
                </a:moveTo>
                <a:lnTo>
                  <a:pt x="2990910" y="0"/>
                </a:lnTo>
                <a:cubicBezTo>
                  <a:pt x="3116560" y="0"/>
                  <a:pt x="3218420" y="101860"/>
                  <a:pt x="3218420" y="227510"/>
                </a:cubicBezTo>
                <a:lnTo>
                  <a:pt x="3218420" y="4302270"/>
                </a:lnTo>
                <a:cubicBezTo>
                  <a:pt x="3218420" y="4427920"/>
                  <a:pt x="3116560" y="4529780"/>
                  <a:pt x="2990910" y="4529780"/>
                </a:cubicBezTo>
                <a:lnTo>
                  <a:pt x="227510" y="4529780"/>
                </a:lnTo>
                <a:cubicBezTo>
                  <a:pt x="101860" y="4529780"/>
                  <a:pt x="0" y="4427920"/>
                  <a:pt x="0" y="4302270"/>
                </a:cubicBezTo>
                <a:lnTo>
                  <a:pt x="0" y="227510"/>
                </a:lnTo>
                <a:cubicBezTo>
                  <a:pt x="0" y="101860"/>
                  <a:pt x="101860" y="0"/>
                  <a:pt x="227510" y="0"/>
                </a:cubicBezTo>
                <a:close/>
              </a:path>
            </a:pathLst>
          </a:custGeom>
        </p:spPr>
      </p:pic>
      <p:sp>
        <p:nvSpPr>
          <p:cNvPr id="17" name="Content Placeholder 2">
            <a:extLst>
              <a:ext uri="{FF2B5EF4-FFF2-40B4-BE49-F238E27FC236}">
                <a16:creationId xmlns:a16="http://schemas.microsoft.com/office/drawing/2014/main" xmlns="" id="{8650DC39-F638-86EB-8868-BB41E9BEC80D}"/>
              </a:ext>
            </a:extLst>
          </p:cNvPr>
          <p:cNvSpPr>
            <a:spLocks noGrp="1"/>
          </p:cNvSpPr>
          <p:nvPr>
            <p:ph idx="1"/>
          </p:nvPr>
        </p:nvSpPr>
        <p:spPr>
          <a:xfrm>
            <a:off x="1307757" y="1511712"/>
            <a:ext cx="6179565" cy="3240110"/>
          </a:xfrm>
        </p:spPr>
        <p:txBody>
          <a:bodyPr>
            <a:normAutofit/>
          </a:bodyPr>
          <a:lstStyle/>
          <a:p>
            <a:pPr marL="0" indent="0">
              <a:lnSpc>
                <a:spcPct val="130000"/>
              </a:lnSpc>
              <a:spcBef>
                <a:spcPts val="0"/>
              </a:spcBef>
              <a:spcAft>
                <a:spcPts val="1500"/>
              </a:spcAft>
              <a:buNone/>
            </a:pPr>
            <a:r>
              <a:rPr lang="en-GB" sz="1350" dirty="0">
                <a:latin typeface="DM Sans" pitchFamily="2" charset="77"/>
              </a:rPr>
              <a:t>As a landlord in Miami I own 80 apartments across the state</a:t>
            </a:r>
          </a:p>
          <a:p>
            <a:pPr marL="0" indent="0">
              <a:lnSpc>
                <a:spcPct val="130000"/>
              </a:lnSpc>
              <a:spcBef>
                <a:spcPts val="0"/>
              </a:spcBef>
              <a:spcAft>
                <a:spcPts val="1500"/>
              </a:spcAft>
              <a:buNone/>
            </a:pPr>
            <a:r>
              <a:rPr lang="en-GB" sz="1350" dirty="0">
                <a:latin typeface="DM Sans" pitchFamily="2" charset="77"/>
              </a:rPr>
              <a:t>I have various buildings and contacted several insurance providers to find the best coverage</a:t>
            </a:r>
          </a:p>
          <a:p>
            <a:pPr marL="0" indent="0">
              <a:lnSpc>
                <a:spcPct val="130000"/>
              </a:lnSpc>
              <a:spcBef>
                <a:spcPts val="0"/>
              </a:spcBef>
              <a:spcAft>
                <a:spcPts val="1500"/>
              </a:spcAft>
              <a:buNone/>
            </a:pPr>
            <a:r>
              <a:rPr lang="en-GB" sz="1350" dirty="0">
                <a:latin typeface="DM Sans" pitchFamily="2" charset="77"/>
              </a:rPr>
              <a:t>The problem is the coverage is different for each property now we need to track each level of coverage to cover to the actual repair/claim at each property</a:t>
            </a:r>
          </a:p>
          <a:p>
            <a:pPr marL="0" indent="0">
              <a:lnSpc>
                <a:spcPct val="130000"/>
              </a:lnSpc>
              <a:spcBef>
                <a:spcPts val="0"/>
              </a:spcBef>
              <a:spcAft>
                <a:spcPts val="1500"/>
              </a:spcAft>
              <a:buNone/>
            </a:pPr>
            <a:r>
              <a:rPr lang="en-GB" sz="1350" dirty="0">
                <a:latin typeface="DM Sans" pitchFamily="2" charset="77"/>
              </a:rPr>
              <a:t>This results in multiple calls to the insurance company, repairs provider and the tenant to arrange for the repair and time. Trying to coordinate all this activity with phone calls, text and email has become unmanageable</a:t>
            </a:r>
          </a:p>
        </p:txBody>
      </p:sp>
      <p:sp>
        <p:nvSpPr>
          <p:cNvPr id="18" name="Freeform 17">
            <a:extLst>
              <a:ext uri="{FF2B5EF4-FFF2-40B4-BE49-F238E27FC236}">
                <a16:creationId xmlns:a16="http://schemas.microsoft.com/office/drawing/2014/main" xmlns="" id="{CC7AD995-3666-D459-AF52-69BD5F51F594}"/>
              </a:ext>
            </a:extLst>
          </p:cNvPr>
          <p:cNvSpPr/>
          <p:nvPr/>
        </p:nvSpPr>
        <p:spPr>
          <a:xfrm>
            <a:off x="756852" y="543698"/>
            <a:ext cx="10678297" cy="691978"/>
          </a:xfrm>
          <a:custGeom>
            <a:avLst/>
            <a:gdLst>
              <a:gd name="connsiteX0" fmla="*/ 135552 w 10678297"/>
              <a:gd name="connsiteY0" fmla="*/ 0 h 691978"/>
              <a:gd name="connsiteX1" fmla="*/ 10542745 w 10678297"/>
              <a:gd name="connsiteY1" fmla="*/ 0 h 691978"/>
              <a:gd name="connsiteX2" fmla="*/ 10678297 w 10678297"/>
              <a:gd name="connsiteY2" fmla="*/ 135552 h 691978"/>
              <a:gd name="connsiteX3" fmla="*/ 10678297 w 10678297"/>
              <a:gd name="connsiteY3" fmla="*/ 691978 h 691978"/>
              <a:gd name="connsiteX4" fmla="*/ 0 w 10678297"/>
              <a:gd name="connsiteY4" fmla="*/ 691978 h 691978"/>
              <a:gd name="connsiteX5" fmla="*/ 0 w 10678297"/>
              <a:gd name="connsiteY5" fmla="*/ 135552 h 691978"/>
              <a:gd name="connsiteX6" fmla="*/ 135552 w 10678297"/>
              <a:gd name="connsiteY6" fmla="*/ 0 h 6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8297" h="691978">
                <a:moveTo>
                  <a:pt x="135552" y="0"/>
                </a:moveTo>
                <a:lnTo>
                  <a:pt x="10542745" y="0"/>
                </a:lnTo>
                <a:cubicBezTo>
                  <a:pt x="10617608" y="0"/>
                  <a:pt x="10678297" y="60689"/>
                  <a:pt x="10678297" y="135552"/>
                </a:cubicBezTo>
                <a:lnTo>
                  <a:pt x="10678297" y="691978"/>
                </a:lnTo>
                <a:lnTo>
                  <a:pt x="0" y="691978"/>
                </a:lnTo>
                <a:lnTo>
                  <a:pt x="0" y="135552"/>
                </a:lnTo>
                <a:cubicBezTo>
                  <a:pt x="0" y="60689"/>
                  <a:pt x="60689" y="0"/>
                  <a:pt x="135552" y="0"/>
                </a:cubicBezTo>
                <a:close/>
              </a:path>
            </a:pathLst>
          </a:cu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DM Sans" pitchFamily="2" charset="77"/>
              </a:rPr>
              <a:t>Use Case 2 – Landlord’s Repairs</a:t>
            </a:r>
            <a:endParaRPr lang="x-none" sz="2400" b="1" dirty="0">
              <a:latin typeface="DM Sans" pitchFamily="2" charset="77"/>
            </a:endParaRPr>
          </a:p>
        </p:txBody>
      </p:sp>
      <p:sp>
        <p:nvSpPr>
          <p:cNvPr id="20" name="Rounded Rectangle 19">
            <a:extLst>
              <a:ext uri="{FF2B5EF4-FFF2-40B4-BE49-F238E27FC236}">
                <a16:creationId xmlns:a16="http://schemas.microsoft.com/office/drawing/2014/main" xmlns="" id="{0D31B7AF-4827-F505-7A91-C9CC0DE56B1B}"/>
              </a:ext>
            </a:extLst>
          </p:cNvPr>
          <p:cNvSpPr/>
          <p:nvPr/>
        </p:nvSpPr>
        <p:spPr>
          <a:xfrm>
            <a:off x="1980171" y="4998914"/>
            <a:ext cx="5594521" cy="1125887"/>
          </a:xfrm>
          <a:prstGeom prst="roundRect">
            <a:avLst>
              <a:gd name="adj" fmla="val 9350"/>
            </a:avLst>
          </a:prstGeom>
          <a:solidFill>
            <a:srgbClr val="DF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1" name="Group 20">
            <a:extLst>
              <a:ext uri="{FF2B5EF4-FFF2-40B4-BE49-F238E27FC236}">
                <a16:creationId xmlns:a16="http://schemas.microsoft.com/office/drawing/2014/main" xmlns="" id="{94F049CF-3C55-4004-A674-912039044E18}"/>
              </a:ext>
            </a:extLst>
          </p:cNvPr>
          <p:cNvGrpSpPr/>
          <p:nvPr/>
        </p:nvGrpSpPr>
        <p:grpSpPr>
          <a:xfrm>
            <a:off x="1223320" y="4905632"/>
            <a:ext cx="1236828" cy="1982206"/>
            <a:chOff x="954750" y="1305250"/>
            <a:chExt cx="2282996" cy="3643452"/>
          </a:xfrm>
        </p:grpSpPr>
        <p:pic>
          <p:nvPicPr>
            <p:cNvPr id="22" name="Picture 21">
              <a:extLst>
                <a:ext uri="{FF2B5EF4-FFF2-40B4-BE49-F238E27FC236}">
                  <a16:creationId xmlns:a16="http://schemas.microsoft.com/office/drawing/2014/main" xmlns="" id="{6522FEA7-CA09-AC7B-26DD-47E624C3F4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4750" y="1305250"/>
              <a:ext cx="2282996" cy="3643452"/>
            </a:xfrm>
            <a:prstGeom prst="rect">
              <a:avLst/>
            </a:prstGeom>
          </p:spPr>
        </p:pic>
        <p:grpSp>
          <p:nvGrpSpPr>
            <p:cNvPr id="23" name="Group 22">
              <a:extLst>
                <a:ext uri="{FF2B5EF4-FFF2-40B4-BE49-F238E27FC236}">
                  <a16:creationId xmlns:a16="http://schemas.microsoft.com/office/drawing/2014/main" xmlns="" id="{73707AD9-B221-535D-555A-58447C278475}"/>
                </a:ext>
              </a:extLst>
            </p:cNvPr>
            <p:cNvGrpSpPr/>
            <p:nvPr/>
          </p:nvGrpSpPr>
          <p:grpSpPr>
            <a:xfrm>
              <a:off x="1029816" y="2768543"/>
              <a:ext cx="2207930" cy="1537662"/>
              <a:chOff x="1029816" y="2768543"/>
              <a:chExt cx="2207930" cy="1537662"/>
            </a:xfrm>
          </p:grpSpPr>
          <p:pic>
            <p:nvPicPr>
              <p:cNvPr id="24" name="Picture 23">
                <a:extLst>
                  <a:ext uri="{FF2B5EF4-FFF2-40B4-BE49-F238E27FC236}">
                    <a16:creationId xmlns:a16="http://schemas.microsoft.com/office/drawing/2014/main" xmlns="" id="{B9F66351-C1B7-BB66-386D-3DC9BFA57F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6820" y="2768543"/>
                <a:ext cx="698857" cy="715942"/>
              </a:xfrm>
              <a:prstGeom prst="rect">
                <a:avLst/>
              </a:prstGeom>
            </p:spPr>
          </p:pic>
          <p:sp>
            <p:nvSpPr>
              <p:cNvPr id="25" name="TextBox 24">
                <a:extLst>
                  <a:ext uri="{FF2B5EF4-FFF2-40B4-BE49-F238E27FC236}">
                    <a16:creationId xmlns:a16="http://schemas.microsoft.com/office/drawing/2014/main" xmlns="" id="{0B59C5E9-5965-364E-87FA-6F198860B348}"/>
                  </a:ext>
                </a:extLst>
              </p:cNvPr>
              <p:cNvSpPr txBox="1"/>
              <p:nvPr/>
            </p:nvSpPr>
            <p:spPr>
              <a:xfrm>
                <a:off x="1029816" y="3797059"/>
                <a:ext cx="2207930" cy="509146"/>
              </a:xfrm>
              <a:prstGeom prst="rect">
                <a:avLst/>
              </a:prstGeom>
              <a:noFill/>
            </p:spPr>
            <p:txBody>
              <a:bodyPr wrap="none" rtlCol="0">
                <a:spAutoFit/>
              </a:bodyPr>
              <a:lstStyle/>
              <a:p>
                <a:r>
                  <a:rPr lang="x-none" sz="1200" b="1" spc="300" dirty="0">
                    <a:solidFill>
                      <a:schemeClr val="bg1"/>
                    </a:solidFill>
                    <a:latin typeface="DM Sans" pitchFamily="2" charset="77"/>
                    <a:ea typeface="Euclid Circular A SemiBold" panose="020B0504000000000000" pitchFamily="34" charset="77"/>
                  </a:rPr>
                  <a:t>SYMPLUM</a:t>
                </a:r>
              </a:p>
            </p:txBody>
          </p:sp>
        </p:grpSp>
      </p:grpSp>
      <p:sp>
        <p:nvSpPr>
          <p:cNvPr id="16" name="Content Placeholder 2">
            <a:extLst>
              <a:ext uri="{FF2B5EF4-FFF2-40B4-BE49-F238E27FC236}">
                <a16:creationId xmlns:a16="http://schemas.microsoft.com/office/drawing/2014/main" xmlns="" id="{DCAFE94B-420E-8112-DD60-AEC805FA6690}"/>
              </a:ext>
            </a:extLst>
          </p:cNvPr>
          <p:cNvSpPr txBox="1">
            <a:spLocks/>
          </p:cNvSpPr>
          <p:nvPr/>
        </p:nvSpPr>
        <p:spPr>
          <a:xfrm>
            <a:off x="2587116" y="5219594"/>
            <a:ext cx="4740965" cy="75418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None/>
            </a:pPr>
            <a:r>
              <a:rPr lang="en-GB" sz="1600" b="1" dirty="0">
                <a:latin typeface="DM Sans" pitchFamily="2" charset="77"/>
              </a:rPr>
              <a:t>I need an intelligent claims App to streamline the process.</a:t>
            </a:r>
          </a:p>
        </p:txBody>
      </p:sp>
    </p:spTree>
    <p:extLst>
      <p:ext uri="{BB962C8B-B14F-4D97-AF65-F5344CB8AC3E}">
        <p14:creationId xmlns:p14="http://schemas.microsoft.com/office/powerpoint/2010/main" val="3533231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E10ADEDD-8510-1915-6164-8A97C0BB78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181087" y="852590"/>
            <a:ext cx="3637727" cy="1932552"/>
          </a:xfrm>
          <a:prstGeom prst="rect">
            <a:avLst/>
          </a:prstGeom>
        </p:spPr>
      </p:pic>
      <p:sp>
        <p:nvSpPr>
          <p:cNvPr id="4" name="TextBox 3">
            <a:extLst>
              <a:ext uri="{FF2B5EF4-FFF2-40B4-BE49-F238E27FC236}">
                <a16:creationId xmlns:a16="http://schemas.microsoft.com/office/drawing/2014/main" xmlns="" id="{5AD3853C-3936-0DE4-10AD-4F05E35A1FF4}"/>
              </a:ext>
            </a:extLst>
          </p:cNvPr>
          <p:cNvSpPr txBox="1"/>
          <p:nvPr/>
        </p:nvSpPr>
        <p:spPr>
          <a:xfrm>
            <a:off x="527655" y="203071"/>
            <a:ext cx="3036409" cy="523220"/>
          </a:xfrm>
          <a:prstGeom prst="rect">
            <a:avLst/>
          </a:prstGeom>
          <a:noFill/>
        </p:spPr>
        <p:txBody>
          <a:bodyPr wrap="none" rtlCol="0">
            <a:spAutoFit/>
          </a:bodyPr>
          <a:lstStyle/>
          <a:p>
            <a:pPr algn="ctr"/>
            <a:r>
              <a:rPr lang="en-GB" sz="2800" b="1" spc="300" dirty="0">
                <a:solidFill>
                  <a:srgbClr val="1C2284"/>
                </a:solidFill>
                <a:latin typeface="DM Sans" pitchFamily="2" charset="77"/>
                <a:ea typeface="Euclid Circular A SemiBold" panose="020B0504000000000000" pitchFamily="34" charset="77"/>
              </a:rPr>
              <a:t>FOUNDATION</a:t>
            </a:r>
            <a:r>
              <a:rPr lang="es-ES" sz="2800" b="1" spc="300" dirty="0">
                <a:solidFill>
                  <a:srgbClr val="1C2284"/>
                </a:solidFill>
                <a:latin typeface="DM Sans" pitchFamily="2" charset="77"/>
                <a:ea typeface="Euclid Circular A SemiBold" panose="020B0504000000000000" pitchFamily="34" charset="77"/>
              </a:rPr>
              <a:t>:</a:t>
            </a:r>
            <a:endParaRPr lang="x-none" sz="2800" b="1" spc="300" dirty="0">
              <a:solidFill>
                <a:srgbClr val="1C2284"/>
              </a:solidFill>
              <a:latin typeface="DM Sans" pitchFamily="2" charset="77"/>
              <a:ea typeface="Euclid Circular A SemiBold" panose="020B0504000000000000" pitchFamily="34" charset="77"/>
            </a:endParaRPr>
          </a:p>
        </p:txBody>
      </p:sp>
      <p:sp>
        <p:nvSpPr>
          <p:cNvPr id="13" name="TextBox 31">
            <a:extLst>
              <a:ext uri="{FF2B5EF4-FFF2-40B4-BE49-F238E27FC236}">
                <a16:creationId xmlns:a16="http://schemas.microsoft.com/office/drawing/2014/main" xmlns="" id="{3F2D440B-75E4-D322-E613-86E39558C0CC}"/>
              </a:ext>
            </a:extLst>
          </p:cNvPr>
          <p:cNvSpPr txBox="1"/>
          <p:nvPr/>
        </p:nvSpPr>
        <p:spPr>
          <a:xfrm>
            <a:off x="2839314" y="1479882"/>
            <a:ext cx="6885006" cy="469937"/>
          </a:xfrm>
          <a:prstGeom prst="rect">
            <a:avLst/>
          </a:prstGeom>
          <a:noFill/>
        </p:spPr>
        <p:txBody>
          <a:bodyPr wrap="square" rtlCol="0">
            <a:spAutoFit/>
          </a:bodyPr>
          <a:lstStyle/>
          <a:p>
            <a:pPr algn="ctr">
              <a:lnSpc>
                <a:spcPct val="150000"/>
              </a:lnSpc>
            </a:pPr>
            <a:r>
              <a:rPr lang="en-US" dirty="0" smtClean="0">
                <a:solidFill>
                  <a:srgbClr val="FF0000"/>
                </a:solidFill>
                <a:latin typeface="DM Sans" pitchFamily="2" charset="77"/>
                <a:cs typeface="Calibri" panose="020F0502020204030204" pitchFamily="34" charset="0"/>
              </a:rPr>
              <a:t>The </a:t>
            </a:r>
            <a:r>
              <a:rPr lang="en-US" dirty="0">
                <a:solidFill>
                  <a:srgbClr val="FF0000"/>
                </a:solidFill>
                <a:latin typeface="DM Sans" pitchFamily="2" charset="77"/>
                <a:cs typeface="Calibri" panose="020F0502020204030204" pitchFamily="34" charset="0"/>
              </a:rPr>
              <a:t>Two </a:t>
            </a:r>
            <a:r>
              <a:rPr lang="en-US" dirty="0" smtClean="0">
                <a:solidFill>
                  <a:srgbClr val="FF0000"/>
                </a:solidFill>
                <a:latin typeface="DM Sans" pitchFamily="2" charset="77"/>
                <a:cs typeface="Calibri" panose="020F0502020204030204" pitchFamily="34" charset="0"/>
              </a:rPr>
              <a:t>Pillar Concept</a:t>
            </a:r>
            <a:endParaRPr lang="en-US" dirty="0">
              <a:solidFill>
                <a:srgbClr val="FF0000"/>
              </a:solidFill>
              <a:latin typeface="DM Sans" pitchFamily="2" charset="77"/>
              <a:cs typeface="Calibri" panose="020F0502020204030204" pitchFamily="34" charset="0"/>
            </a:endParaRPr>
          </a:p>
        </p:txBody>
      </p:sp>
      <p:sp>
        <p:nvSpPr>
          <p:cNvPr id="15" name="Rounded Rectangle 30">
            <a:extLst>
              <a:ext uri="{FF2B5EF4-FFF2-40B4-BE49-F238E27FC236}">
                <a16:creationId xmlns:a16="http://schemas.microsoft.com/office/drawing/2014/main" xmlns="" id="{8CAF5AFC-DB65-66EC-E454-13C69DF75A9B}"/>
              </a:ext>
            </a:extLst>
          </p:cNvPr>
          <p:cNvSpPr/>
          <p:nvPr/>
        </p:nvSpPr>
        <p:spPr>
          <a:xfrm>
            <a:off x="6768088" y="215989"/>
            <a:ext cx="4984811" cy="554270"/>
          </a:xfrm>
          <a:prstGeom prst="roundRect">
            <a:avLst>
              <a:gd name="adj" fmla="val 5000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DM Sans" pitchFamily="2" charset="77"/>
              </a:rPr>
              <a:t>Symplum</a:t>
            </a:r>
            <a:r>
              <a:rPr lang="en-US" sz="2000" b="1" dirty="0">
                <a:solidFill>
                  <a:schemeClr val="bg1"/>
                </a:solidFill>
                <a:latin typeface="DM Sans" pitchFamily="2" charset="77"/>
              </a:rPr>
              <a:t> the Universal Claims App</a:t>
            </a:r>
          </a:p>
        </p:txBody>
      </p:sp>
      <p:sp>
        <p:nvSpPr>
          <p:cNvPr id="2" name="Rectangle 1">
            <a:extLst>
              <a:ext uri="{FF2B5EF4-FFF2-40B4-BE49-F238E27FC236}">
                <a16:creationId xmlns:a16="http://schemas.microsoft.com/office/drawing/2014/main" xmlns="" id="{E9EFCF22-95D3-E25F-984D-385CE1F3EC3A}"/>
              </a:ext>
            </a:extLst>
          </p:cNvPr>
          <p:cNvSpPr/>
          <p:nvPr/>
        </p:nvSpPr>
        <p:spPr>
          <a:xfrm>
            <a:off x="0" y="4695568"/>
            <a:ext cx="12192000" cy="2192270"/>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xmlns="" id="{DAB08947-A0C4-97F0-D2A7-C9E9929F79B5}"/>
              </a:ext>
            </a:extLst>
          </p:cNvPr>
          <p:cNvSpPr/>
          <p:nvPr/>
        </p:nvSpPr>
        <p:spPr>
          <a:xfrm>
            <a:off x="465343" y="2157490"/>
            <a:ext cx="11368819" cy="3346718"/>
          </a:xfrm>
          <a:prstGeom prst="roundRect">
            <a:avLst>
              <a:gd name="adj" fmla="val 4428"/>
            </a:avLst>
          </a:prstGeom>
          <a:solidFill>
            <a:schemeClr val="bg1"/>
          </a:solidFill>
          <a:ln>
            <a:noFill/>
          </a:ln>
          <a:effectLst>
            <a:outerShdw blurRad="169585" dir="5400000" algn="ctr" rotWithShape="0">
              <a:srgbClr val="000000">
                <a:alpha val="605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extBox 31">
            <a:extLst>
              <a:ext uri="{FF2B5EF4-FFF2-40B4-BE49-F238E27FC236}">
                <a16:creationId xmlns:a16="http://schemas.microsoft.com/office/drawing/2014/main" xmlns="" id="{3F2D440B-75E4-D322-E613-86E39558C0CC}"/>
              </a:ext>
            </a:extLst>
          </p:cNvPr>
          <p:cNvSpPr txBox="1"/>
          <p:nvPr/>
        </p:nvSpPr>
        <p:spPr>
          <a:xfrm>
            <a:off x="527655" y="2745936"/>
            <a:ext cx="11225244" cy="2585323"/>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US" dirty="0">
                <a:solidFill>
                  <a:srgbClr val="FF0000"/>
                </a:solidFill>
                <a:latin typeface="DM Sans" pitchFamily="2" charset="77"/>
                <a:cs typeface="Calibri" panose="020F0502020204030204" pitchFamily="34" charset="0"/>
              </a:rPr>
              <a:t>Claims </a:t>
            </a:r>
            <a:r>
              <a:rPr lang="en-US" dirty="0" smtClean="0">
                <a:solidFill>
                  <a:srgbClr val="FF0000"/>
                </a:solidFill>
                <a:latin typeface="DM Sans" pitchFamily="2" charset="77"/>
                <a:cs typeface="Calibri" panose="020F0502020204030204" pitchFamily="34" charset="0"/>
              </a:rPr>
              <a:t>Frequency *</a:t>
            </a:r>
            <a:r>
              <a:rPr lang="en-US" dirty="0" smtClean="0">
                <a:latin typeface="DM Sans" pitchFamily="2" charset="77"/>
                <a:cs typeface="Calibri" panose="020F0502020204030204" pitchFamily="34" charset="0"/>
              </a:rPr>
              <a:t>: </a:t>
            </a:r>
            <a:r>
              <a:rPr lang="en-US" dirty="0">
                <a:latin typeface="DM Sans" pitchFamily="2" charset="77"/>
                <a:cs typeface="Calibri" panose="020F0502020204030204" pitchFamily="34" charset="0"/>
              </a:rPr>
              <a:t>this insurance industry ratio will tell you how many claims you will have in the following 12 months for a Policy Portfolio.</a:t>
            </a:r>
          </a:p>
          <a:p>
            <a:pPr marL="285750" indent="-285750" algn="ctr">
              <a:lnSpc>
                <a:spcPct val="150000"/>
              </a:lnSpc>
              <a:buFont typeface="Arial" panose="020B0604020202020204" pitchFamily="34" charset="0"/>
              <a:buChar char="•"/>
            </a:pPr>
            <a:r>
              <a:rPr lang="en-US" dirty="0">
                <a:solidFill>
                  <a:srgbClr val="FF0000"/>
                </a:solidFill>
                <a:latin typeface="DM Sans" pitchFamily="2" charset="77"/>
                <a:cs typeface="Calibri" panose="020F0502020204030204" pitchFamily="34" charset="0"/>
              </a:rPr>
              <a:t>The Law</a:t>
            </a:r>
            <a:r>
              <a:rPr lang="en-US" dirty="0">
                <a:latin typeface="DM Sans" pitchFamily="2" charset="77"/>
                <a:cs typeface="Calibri" panose="020F0502020204030204" pitchFamily="34" charset="0"/>
              </a:rPr>
              <a:t>: any insured consumer has the right to assign their claim reimbursement to any intermediary, in our case </a:t>
            </a:r>
            <a:r>
              <a:rPr lang="en-US" dirty="0" err="1">
                <a:latin typeface="DM Sans" pitchFamily="2" charset="77"/>
                <a:cs typeface="Calibri" panose="020F0502020204030204" pitchFamily="34" charset="0"/>
              </a:rPr>
              <a:t>Symplum’s</a:t>
            </a:r>
            <a:r>
              <a:rPr lang="en-US" dirty="0">
                <a:latin typeface="DM Sans" pitchFamily="2" charset="77"/>
                <a:cs typeface="Calibri" panose="020F0502020204030204" pitchFamily="34" charset="0"/>
              </a:rPr>
              <a:t> Marketplace.</a:t>
            </a:r>
          </a:p>
          <a:p>
            <a:pPr algn="ctr">
              <a:lnSpc>
                <a:spcPct val="150000"/>
              </a:lnSpc>
            </a:pPr>
            <a:endParaRPr lang="en-US" dirty="0">
              <a:latin typeface="DM Sans" pitchFamily="2" charset="77"/>
              <a:cs typeface="Calibri" panose="020F0502020204030204" pitchFamily="34" charset="0"/>
            </a:endParaRPr>
          </a:p>
          <a:p>
            <a:pPr algn="ctr">
              <a:lnSpc>
                <a:spcPct val="150000"/>
              </a:lnSpc>
            </a:pPr>
            <a:r>
              <a:rPr lang="en-US" dirty="0" smtClean="0">
                <a:latin typeface="DM Sans" pitchFamily="2" charset="77"/>
                <a:cs typeface="Calibri" panose="020F0502020204030204" pitchFamily="34" charset="0"/>
              </a:rPr>
              <a:t>We </a:t>
            </a:r>
            <a:r>
              <a:rPr lang="en-US" dirty="0">
                <a:latin typeface="DM Sans" pitchFamily="2" charset="77"/>
                <a:cs typeface="Calibri" panose="020F0502020204030204" pitchFamily="34" charset="0"/>
              </a:rPr>
              <a:t>apply these cornerstone concepts to have foreseeable incomes </a:t>
            </a:r>
            <a:r>
              <a:rPr lang="en-US" dirty="0" smtClean="0">
                <a:latin typeface="DM Sans" pitchFamily="2" charset="77"/>
                <a:cs typeface="Calibri" panose="020F0502020204030204" pitchFamily="34" charset="0"/>
              </a:rPr>
              <a:t>from </a:t>
            </a:r>
            <a:r>
              <a:rPr lang="en-US" dirty="0">
                <a:latin typeface="DM Sans" pitchFamily="2" charset="77"/>
                <a:cs typeface="Calibri" panose="020F0502020204030204" pitchFamily="34" charset="0"/>
              </a:rPr>
              <a:t>the free subscriber user base.</a:t>
            </a:r>
            <a:endParaRPr lang="en-GB" dirty="0">
              <a:latin typeface="DM Sans" pitchFamily="2" charset="77"/>
              <a:cs typeface="Calibri" panose="020F0502020204030204" pitchFamily="34" charset="0"/>
            </a:endParaRPr>
          </a:p>
        </p:txBody>
      </p:sp>
      <p:sp>
        <p:nvSpPr>
          <p:cNvPr id="3" name="CuadroTexto 2"/>
          <p:cNvSpPr txBox="1"/>
          <p:nvPr/>
        </p:nvSpPr>
        <p:spPr>
          <a:xfrm>
            <a:off x="6364224" y="5703113"/>
            <a:ext cx="5469938" cy="861774"/>
          </a:xfrm>
          <a:prstGeom prst="rect">
            <a:avLst/>
          </a:prstGeom>
          <a:noFill/>
        </p:spPr>
        <p:txBody>
          <a:bodyPr wrap="square" rtlCol="0">
            <a:spAutoFit/>
          </a:bodyPr>
          <a:lstStyle/>
          <a:p>
            <a:r>
              <a:rPr lang="es-ES" sz="1600" dirty="0" smtClean="0">
                <a:solidFill>
                  <a:schemeClr val="bg1"/>
                </a:solidFill>
                <a:latin typeface="DM Sans" panose="020B0604020202020204" charset="0"/>
              </a:rPr>
              <a:t>*  </a:t>
            </a:r>
            <a:r>
              <a:rPr lang="en-US" sz="1600" dirty="0" smtClean="0">
                <a:solidFill>
                  <a:schemeClr val="bg1"/>
                </a:solidFill>
                <a:latin typeface="DM Sans" panose="020B0604020202020204" charset="0"/>
              </a:rPr>
              <a:t>To </a:t>
            </a:r>
            <a:r>
              <a:rPr lang="en-US" sz="1600" dirty="0">
                <a:solidFill>
                  <a:schemeClr val="bg1"/>
                </a:solidFill>
                <a:latin typeface="DM Sans" panose="020B0604020202020204" charset="0"/>
              </a:rPr>
              <a:t>explain it better: If there is a portfolio of 2,000 policies, then there will be about 50 claims every month if those policies are in </a:t>
            </a:r>
            <a:r>
              <a:rPr lang="en-US" sz="1600" dirty="0" smtClean="0">
                <a:solidFill>
                  <a:schemeClr val="bg1"/>
                </a:solidFill>
                <a:latin typeface="DM Sans" panose="020B0604020202020204" charset="0"/>
              </a:rPr>
              <a:t>force.</a:t>
            </a:r>
            <a:r>
              <a:rPr lang="en-US" dirty="0" smtClean="0">
                <a:solidFill>
                  <a:schemeClr val="bg1"/>
                </a:solidFill>
                <a:latin typeface="DM Sans" panose="020B0604020202020204" charset="0"/>
              </a:rPr>
              <a:t> </a:t>
            </a:r>
            <a:endParaRPr lang="es-ES" dirty="0">
              <a:solidFill>
                <a:schemeClr val="bg1"/>
              </a:solidFill>
              <a:latin typeface="DM Sans" panose="020B0604020202020204" charset="0"/>
            </a:endParaRPr>
          </a:p>
        </p:txBody>
      </p:sp>
    </p:spTree>
    <p:extLst>
      <p:ext uri="{BB962C8B-B14F-4D97-AF65-F5344CB8AC3E}">
        <p14:creationId xmlns:p14="http://schemas.microsoft.com/office/powerpoint/2010/main" val="1318762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E10ADEDD-8510-1915-6164-8A97C0BB78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181087" y="852590"/>
            <a:ext cx="3637727" cy="1932552"/>
          </a:xfrm>
          <a:prstGeom prst="rect">
            <a:avLst/>
          </a:prstGeom>
        </p:spPr>
      </p:pic>
      <p:sp>
        <p:nvSpPr>
          <p:cNvPr id="4" name="TextBox 3">
            <a:extLst>
              <a:ext uri="{FF2B5EF4-FFF2-40B4-BE49-F238E27FC236}">
                <a16:creationId xmlns:a16="http://schemas.microsoft.com/office/drawing/2014/main" xmlns="" id="{5AD3853C-3936-0DE4-10AD-4F05E35A1FF4}"/>
              </a:ext>
            </a:extLst>
          </p:cNvPr>
          <p:cNvSpPr txBox="1"/>
          <p:nvPr/>
        </p:nvSpPr>
        <p:spPr>
          <a:xfrm>
            <a:off x="841843" y="203071"/>
            <a:ext cx="2408032" cy="523220"/>
          </a:xfrm>
          <a:prstGeom prst="rect">
            <a:avLst/>
          </a:prstGeom>
          <a:noFill/>
        </p:spPr>
        <p:txBody>
          <a:bodyPr wrap="none" rtlCol="0">
            <a:spAutoFit/>
          </a:bodyPr>
          <a:lstStyle/>
          <a:p>
            <a:pPr algn="ctr"/>
            <a:r>
              <a:rPr lang="en-GB" sz="2800" b="1" spc="300" dirty="0">
                <a:solidFill>
                  <a:srgbClr val="1C2284"/>
                </a:solidFill>
                <a:latin typeface="DM Sans" pitchFamily="2" charset="77"/>
                <a:ea typeface="Euclid Circular A SemiBold" panose="020B0504000000000000" pitchFamily="34" charset="77"/>
              </a:rPr>
              <a:t>SOLUTION</a:t>
            </a:r>
            <a:r>
              <a:rPr lang="es-ES" sz="2800" b="1" spc="300" dirty="0">
                <a:solidFill>
                  <a:srgbClr val="1C2284"/>
                </a:solidFill>
                <a:latin typeface="DM Sans" pitchFamily="2" charset="77"/>
                <a:ea typeface="Euclid Circular A SemiBold" panose="020B0504000000000000" pitchFamily="34" charset="77"/>
              </a:rPr>
              <a:t>:</a:t>
            </a:r>
            <a:endParaRPr lang="x-none" sz="2800" b="1" spc="300" dirty="0">
              <a:solidFill>
                <a:srgbClr val="1C2284"/>
              </a:solidFill>
              <a:latin typeface="DM Sans" pitchFamily="2" charset="77"/>
              <a:ea typeface="Euclid Circular A SemiBold" panose="020B0504000000000000" pitchFamily="34" charset="77"/>
            </a:endParaRPr>
          </a:p>
        </p:txBody>
      </p:sp>
      <p:sp>
        <p:nvSpPr>
          <p:cNvPr id="13" name="TextBox 31">
            <a:extLst>
              <a:ext uri="{FF2B5EF4-FFF2-40B4-BE49-F238E27FC236}">
                <a16:creationId xmlns:a16="http://schemas.microsoft.com/office/drawing/2014/main" xmlns="" id="{3F2D440B-75E4-D322-E613-86E39558C0CC}"/>
              </a:ext>
            </a:extLst>
          </p:cNvPr>
          <p:cNvSpPr txBox="1"/>
          <p:nvPr/>
        </p:nvSpPr>
        <p:spPr>
          <a:xfrm>
            <a:off x="2844394" y="1187409"/>
            <a:ext cx="6885006" cy="469937"/>
          </a:xfrm>
          <a:prstGeom prst="rect">
            <a:avLst/>
          </a:prstGeom>
          <a:noFill/>
        </p:spPr>
        <p:txBody>
          <a:bodyPr wrap="square" rtlCol="0">
            <a:spAutoFit/>
          </a:bodyPr>
          <a:lstStyle/>
          <a:p>
            <a:pPr algn="ctr">
              <a:lnSpc>
                <a:spcPct val="150000"/>
              </a:lnSpc>
            </a:pPr>
            <a:r>
              <a:rPr lang="en-US" dirty="0">
                <a:solidFill>
                  <a:srgbClr val="FF0000"/>
                </a:solidFill>
                <a:latin typeface="DM Sans" pitchFamily="2" charset="77"/>
                <a:cs typeface="Calibri" panose="020F0502020204030204" pitchFamily="34" charset="0"/>
              </a:rPr>
              <a:t>To build an Attractive and Helpful App </a:t>
            </a:r>
          </a:p>
        </p:txBody>
      </p:sp>
      <p:sp>
        <p:nvSpPr>
          <p:cNvPr id="15" name="Rounded Rectangle 30">
            <a:extLst>
              <a:ext uri="{FF2B5EF4-FFF2-40B4-BE49-F238E27FC236}">
                <a16:creationId xmlns:a16="http://schemas.microsoft.com/office/drawing/2014/main" xmlns="" id="{8CAF5AFC-DB65-66EC-E454-13C69DF75A9B}"/>
              </a:ext>
            </a:extLst>
          </p:cNvPr>
          <p:cNvSpPr/>
          <p:nvPr/>
        </p:nvSpPr>
        <p:spPr>
          <a:xfrm>
            <a:off x="6768088" y="215989"/>
            <a:ext cx="4984811" cy="554270"/>
          </a:xfrm>
          <a:prstGeom prst="roundRect">
            <a:avLst>
              <a:gd name="adj" fmla="val 5000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DM Sans" pitchFamily="2" charset="77"/>
              </a:rPr>
              <a:t>Symplum</a:t>
            </a:r>
            <a:r>
              <a:rPr lang="en-US" sz="2000" b="1" dirty="0">
                <a:solidFill>
                  <a:schemeClr val="bg1"/>
                </a:solidFill>
                <a:latin typeface="DM Sans" pitchFamily="2" charset="77"/>
              </a:rPr>
              <a:t> the Universal Claims App</a:t>
            </a:r>
          </a:p>
        </p:txBody>
      </p:sp>
      <p:sp>
        <p:nvSpPr>
          <p:cNvPr id="2" name="Rectangle 1">
            <a:extLst>
              <a:ext uri="{FF2B5EF4-FFF2-40B4-BE49-F238E27FC236}">
                <a16:creationId xmlns:a16="http://schemas.microsoft.com/office/drawing/2014/main" xmlns="" id="{E9EFCF22-95D3-E25F-984D-385CE1F3EC3A}"/>
              </a:ext>
            </a:extLst>
          </p:cNvPr>
          <p:cNvSpPr/>
          <p:nvPr/>
        </p:nvSpPr>
        <p:spPr>
          <a:xfrm>
            <a:off x="0" y="4695568"/>
            <a:ext cx="12192000" cy="2192270"/>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xmlns="" id="{DAB08947-A0C4-97F0-D2A7-C9E9929F79B5}"/>
              </a:ext>
            </a:extLst>
          </p:cNvPr>
          <p:cNvSpPr/>
          <p:nvPr/>
        </p:nvSpPr>
        <p:spPr>
          <a:xfrm>
            <a:off x="475503" y="1784130"/>
            <a:ext cx="11368819" cy="4870800"/>
          </a:xfrm>
          <a:prstGeom prst="roundRect">
            <a:avLst>
              <a:gd name="adj" fmla="val 4428"/>
            </a:avLst>
          </a:prstGeom>
          <a:solidFill>
            <a:schemeClr val="bg1"/>
          </a:solidFill>
          <a:ln>
            <a:noFill/>
          </a:ln>
          <a:effectLst>
            <a:outerShdw blurRad="169585" dir="5400000" algn="ctr" rotWithShape="0">
              <a:srgbClr val="000000">
                <a:alpha val="605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2" name="TextBox 31">
            <a:extLst>
              <a:ext uri="{FF2B5EF4-FFF2-40B4-BE49-F238E27FC236}">
                <a16:creationId xmlns:a16="http://schemas.microsoft.com/office/drawing/2014/main" xmlns="" id="{3F2D440B-75E4-D322-E613-86E39558C0CC}"/>
              </a:ext>
            </a:extLst>
          </p:cNvPr>
          <p:cNvSpPr txBox="1"/>
          <p:nvPr/>
        </p:nvSpPr>
        <p:spPr>
          <a:xfrm>
            <a:off x="579214" y="2446542"/>
            <a:ext cx="11033571" cy="3416320"/>
          </a:xfrm>
          <a:prstGeom prst="rect">
            <a:avLst/>
          </a:prstGeom>
          <a:noFill/>
        </p:spPr>
        <p:txBody>
          <a:bodyPr wrap="square" rtlCol="0">
            <a:spAutoFit/>
          </a:bodyPr>
          <a:lstStyle/>
          <a:p>
            <a:pPr marL="342900" indent="-342900">
              <a:lnSpc>
                <a:spcPct val="150000"/>
              </a:lnSpc>
              <a:buFont typeface="+mj-lt"/>
              <a:buAutoNum type="arabicPeriod"/>
            </a:pPr>
            <a:r>
              <a:rPr lang="en-US" sz="1600" dirty="0" err="1">
                <a:latin typeface="DM Sans" pitchFamily="2" charset="77"/>
                <a:cs typeface="Calibri" panose="020F0502020204030204" pitchFamily="34" charset="0"/>
              </a:rPr>
              <a:t>Symplum</a:t>
            </a:r>
            <a:r>
              <a:rPr lang="en-US" sz="1600" dirty="0">
                <a:latin typeface="DM Sans" pitchFamily="2" charset="77"/>
                <a:cs typeface="Calibri" panose="020F0502020204030204" pitchFamily="34" charset="0"/>
              </a:rPr>
              <a:t> pivots the problem 180º to create the policy-holder centric App where they can securely upload their property, vehicles, or other assets and their insurance policies. </a:t>
            </a:r>
          </a:p>
          <a:p>
            <a:pPr marL="342900" indent="-342900">
              <a:lnSpc>
                <a:spcPct val="150000"/>
              </a:lnSpc>
              <a:buFont typeface="+mj-lt"/>
              <a:buAutoNum type="arabicPeriod"/>
            </a:pPr>
            <a:r>
              <a:rPr lang="en-US" sz="1600" dirty="0">
                <a:latin typeface="DM Sans" pitchFamily="2" charset="77"/>
                <a:cs typeface="Calibri" panose="020F0502020204030204" pitchFamily="34" charset="0"/>
              </a:rPr>
              <a:t>When an accident occurs, this intuitive App drives the user’s claim (description, pictures, videos, GPS, timestamp...) and provides status feedback to completion. </a:t>
            </a:r>
          </a:p>
          <a:p>
            <a:pPr marL="342900" indent="-342900">
              <a:lnSpc>
                <a:spcPct val="150000"/>
              </a:lnSpc>
              <a:buFont typeface="+mj-lt"/>
              <a:buAutoNum type="arabicPeriod"/>
            </a:pPr>
            <a:r>
              <a:rPr lang="en-US" sz="1600" dirty="0">
                <a:latin typeface="DM Sans" pitchFamily="2" charset="77"/>
                <a:cs typeface="Calibri" panose="020F0502020204030204" pitchFamily="34" charset="0"/>
              </a:rPr>
              <a:t>With this unique App and Marketplace Symplum delivers the </a:t>
            </a:r>
            <a:r>
              <a:rPr lang="en-US" sz="1600" dirty="0" smtClean="0">
                <a:latin typeface="DM Sans" pitchFamily="2" charset="77"/>
                <a:cs typeface="Calibri" panose="020F0502020204030204" pitchFamily="34" charset="0"/>
              </a:rPr>
              <a:t>repair services </a:t>
            </a:r>
            <a:r>
              <a:rPr lang="en-US" sz="1600" dirty="0">
                <a:latin typeface="DM Sans" pitchFamily="2" charset="77"/>
                <a:cs typeface="Calibri" panose="020F0502020204030204" pitchFamily="34" charset="0"/>
              </a:rPr>
              <a:t>to the policyholder through a certified and guaranteed network of Service Providers. </a:t>
            </a:r>
          </a:p>
          <a:p>
            <a:pPr marL="342900" indent="-342900">
              <a:lnSpc>
                <a:spcPct val="150000"/>
              </a:lnSpc>
              <a:buFont typeface="+mj-lt"/>
              <a:buAutoNum type="arabicPeriod"/>
            </a:pPr>
            <a:r>
              <a:rPr lang="en-US" sz="1600" dirty="0">
                <a:latin typeface="DM Sans" pitchFamily="2" charset="77"/>
                <a:cs typeface="Calibri" panose="020F0502020204030204" pitchFamily="34" charset="0"/>
              </a:rPr>
              <a:t>The Symplum Marketplace manages all disbursements and paperwork with the carrier from the user dashboard, saving time and creating engagement with Marketplace points.</a:t>
            </a:r>
          </a:p>
          <a:p>
            <a:pPr marL="342900" indent="-342900">
              <a:lnSpc>
                <a:spcPct val="150000"/>
              </a:lnSpc>
              <a:buFont typeface="+mj-lt"/>
              <a:buAutoNum type="arabicPeriod"/>
            </a:pPr>
            <a:r>
              <a:rPr lang="en-US" sz="1600" dirty="0">
                <a:latin typeface="DM Sans" pitchFamily="2" charset="77"/>
                <a:cs typeface="Calibri" panose="020F0502020204030204" pitchFamily="34" charset="0"/>
              </a:rPr>
              <a:t>Symplum improves the service provider’s payout and for this service, Symplum earns from each transaction.</a:t>
            </a:r>
            <a:endParaRPr lang="en-GB" sz="1600" dirty="0">
              <a:latin typeface="DM Sans" pitchFamily="2" charset="77"/>
              <a:cs typeface="Calibri" panose="020F0502020204030204" pitchFamily="34" charset="0"/>
            </a:endParaRPr>
          </a:p>
        </p:txBody>
      </p:sp>
    </p:spTree>
    <p:extLst>
      <p:ext uri="{BB962C8B-B14F-4D97-AF65-F5344CB8AC3E}">
        <p14:creationId xmlns:p14="http://schemas.microsoft.com/office/powerpoint/2010/main" val="2324323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ED23102-AA94-FBED-ED63-0AD971A761AB}"/>
              </a:ext>
            </a:extLst>
          </p:cNvPr>
          <p:cNvSpPr/>
          <p:nvPr/>
        </p:nvSpPr>
        <p:spPr>
          <a:xfrm>
            <a:off x="0" y="4695568"/>
            <a:ext cx="12192000" cy="2192270"/>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6" name="Picture 35">
            <a:extLst>
              <a:ext uri="{FF2B5EF4-FFF2-40B4-BE49-F238E27FC236}">
                <a16:creationId xmlns:a16="http://schemas.microsoft.com/office/drawing/2014/main" xmlns="" id="{E10ADEDD-8510-1915-6164-8A97C0BB78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181087" y="852590"/>
            <a:ext cx="3637727" cy="1932552"/>
          </a:xfrm>
          <a:prstGeom prst="rect">
            <a:avLst/>
          </a:prstGeom>
        </p:spPr>
      </p:pic>
      <p:sp>
        <p:nvSpPr>
          <p:cNvPr id="18" name="Rounded Rectangle 17">
            <a:extLst>
              <a:ext uri="{FF2B5EF4-FFF2-40B4-BE49-F238E27FC236}">
                <a16:creationId xmlns:a16="http://schemas.microsoft.com/office/drawing/2014/main" xmlns="" id="{DAB08947-A0C4-97F0-D2A7-C9E9929F79B5}"/>
              </a:ext>
            </a:extLst>
          </p:cNvPr>
          <p:cNvSpPr/>
          <p:nvPr/>
        </p:nvSpPr>
        <p:spPr>
          <a:xfrm>
            <a:off x="1373935" y="1324436"/>
            <a:ext cx="10332555" cy="5271556"/>
          </a:xfrm>
          <a:prstGeom prst="roundRect">
            <a:avLst>
              <a:gd name="adj" fmla="val 4428"/>
            </a:avLst>
          </a:prstGeom>
          <a:solidFill>
            <a:schemeClr val="bg1"/>
          </a:solidFill>
          <a:ln>
            <a:noFill/>
          </a:ln>
          <a:effectLst>
            <a:outerShdw blurRad="169585" dir="5400000" algn="ctr" rotWithShape="0">
              <a:srgbClr val="000000">
                <a:alpha val="605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extBox 31">
            <a:extLst>
              <a:ext uri="{FF2B5EF4-FFF2-40B4-BE49-F238E27FC236}">
                <a16:creationId xmlns:a16="http://schemas.microsoft.com/office/drawing/2014/main" xmlns="" id="{3F2D440B-75E4-D322-E613-86E39558C0CC}"/>
              </a:ext>
            </a:extLst>
          </p:cNvPr>
          <p:cNvSpPr txBox="1"/>
          <p:nvPr/>
        </p:nvSpPr>
        <p:spPr>
          <a:xfrm>
            <a:off x="3252678" y="1627585"/>
            <a:ext cx="8327135" cy="4108817"/>
          </a:xfrm>
          <a:prstGeom prst="rect">
            <a:avLst/>
          </a:prstGeom>
          <a:noFill/>
        </p:spPr>
        <p:txBody>
          <a:bodyPr wrap="square" rtlCol="0">
            <a:spAutoFit/>
          </a:bodyPr>
          <a:lstStyle/>
          <a:p>
            <a:pPr algn="ctr">
              <a:lnSpc>
                <a:spcPct val="150000"/>
              </a:lnSpc>
            </a:pPr>
            <a:r>
              <a:rPr lang="en-US" sz="1200" dirty="0">
                <a:latin typeface="DM Sans" pitchFamily="2" charset="77"/>
                <a:cs typeface="Calibri" panose="020F0502020204030204" pitchFamily="34" charset="0"/>
              </a:rPr>
              <a:t> </a:t>
            </a:r>
          </a:p>
          <a:p>
            <a:pPr algn="ctr">
              <a:lnSpc>
                <a:spcPct val="150000"/>
              </a:lnSpc>
            </a:pPr>
            <a:endParaRPr lang="en-US" sz="1200" dirty="0">
              <a:latin typeface="DM Sans" pitchFamily="2" charset="77"/>
              <a:cs typeface="Calibri" panose="020F0502020204030204" pitchFamily="34" charset="0"/>
            </a:endParaRPr>
          </a:p>
          <a:p>
            <a:pPr algn="ctr">
              <a:lnSpc>
                <a:spcPct val="150000"/>
              </a:lnSpc>
            </a:pPr>
            <a:endParaRPr lang="en-US" sz="1200" dirty="0">
              <a:latin typeface="DM Sans" pitchFamily="2" charset="77"/>
              <a:cs typeface="Calibri" panose="020F0502020204030204" pitchFamily="34" charset="0"/>
            </a:endParaRPr>
          </a:p>
          <a:p>
            <a:pPr algn="ctr">
              <a:lnSpc>
                <a:spcPct val="150000"/>
              </a:lnSpc>
            </a:pPr>
            <a:endParaRPr lang="en-US" sz="1200" dirty="0">
              <a:latin typeface="DM Sans" pitchFamily="2" charset="77"/>
              <a:cs typeface="Calibri" panose="020F0502020204030204" pitchFamily="34" charset="0"/>
            </a:endParaRPr>
          </a:p>
          <a:p>
            <a:pPr algn="ctr">
              <a:lnSpc>
                <a:spcPct val="150000"/>
              </a:lnSpc>
            </a:pPr>
            <a:r>
              <a:rPr lang="en-US" dirty="0">
                <a:latin typeface="DM Sans" pitchFamily="2" charset="77"/>
                <a:cs typeface="Calibri" panose="020F0502020204030204" pitchFamily="34" charset="0"/>
              </a:rPr>
              <a:t>Users </a:t>
            </a:r>
            <a:r>
              <a:rPr lang="en-US" b="1" dirty="0">
                <a:latin typeface="DM Sans" pitchFamily="2" charset="77"/>
                <a:cs typeface="Calibri" panose="020F0502020204030204" pitchFamily="34" charset="0"/>
              </a:rPr>
              <a:t>avoid</a:t>
            </a:r>
            <a:r>
              <a:rPr lang="en-US" dirty="0">
                <a:latin typeface="DM Sans" pitchFamily="2" charset="77"/>
                <a:cs typeface="Calibri" panose="020F0502020204030204" pitchFamily="34" charset="0"/>
              </a:rPr>
              <a:t> the complexity of the claims process and having to deal with Call Centers which don’t fall into the mobile lifestyle we all enjoy.</a:t>
            </a:r>
            <a:br>
              <a:rPr lang="en-US" dirty="0">
                <a:latin typeface="DM Sans" pitchFamily="2" charset="77"/>
                <a:cs typeface="Calibri" panose="020F0502020204030204" pitchFamily="34" charset="0"/>
              </a:rPr>
            </a:br>
            <a:endParaRPr lang="en-US" dirty="0" smtClean="0">
              <a:latin typeface="DM Sans" pitchFamily="2" charset="77"/>
              <a:cs typeface="Calibri" panose="020F0502020204030204" pitchFamily="34" charset="0"/>
            </a:endParaRPr>
          </a:p>
          <a:p>
            <a:pPr algn="ctr">
              <a:lnSpc>
                <a:spcPct val="150000"/>
              </a:lnSpc>
            </a:pPr>
            <a:endParaRPr lang="en-US" dirty="0">
              <a:latin typeface="DM Sans" pitchFamily="2" charset="77"/>
              <a:cs typeface="Calibri" panose="020F0502020204030204" pitchFamily="34" charset="0"/>
            </a:endParaRPr>
          </a:p>
          <a:p>
            <a:pPr algn="ctr">
              <a:lnSpc>
                <a:spcPct val="150000"/>
              </a:lnSpc>
            </a:pPr>
            <a:r>
              <a:rPr lang="en-US" dirty="0">
                <a:latin typeface="DM Sans" pitchFamily="2" charset="77"/>
                <a:cs typeface="Calibri" panose="020F0502020204030204" pitchFamily="34" charset="0"/>
              </a:rPr>
              <a:t>Symplum streamlines the insurance claims process by </a:t>
            </a:r>
            <a:r>
              <a:rPr lang="en-US" b="1" dirty="0">
                <a:latin typeface="DM Sans" pitchFamily="2" charset="77"/>
                <a:cs typeface="Calibri" panose="020F0502020204030204" pitchFamily="34" charset="0"/>
              </a:rPr>
              <a:t>intelligently and securely reducing </a:t>
            </a:r>
            <a:r>
              <a:rPr lang="en-US" dirty="0">
                <a:latin typeface="DM Sans" pitchFamily="2" charset="77"/>
                <a:cs typeface="Calibri" panose="020F0502020204030204" pitchFamily="34" charset="0"/>
              </a:rPr>
              <a:t>costs to all stakeholders (measured in billions) whilst saving time &amp; improving efficiency.</a:t>
            </a:r>
            <a:endParaRPr lang="en-GB" dirty="0">
              <a:latin typeface="DM Sans" pitchFamily="2" charset="77"/>
              <a:cs typeface="Calibri" panose="020F0502020204030204" pitchFamily="34" charset="0"/>
            </a:endParaRPr>
          </a:p>
        </p:txBody>
      </p:sp>
      <p:pic>
        <p:nvPicPr>
          <p:cNvPr id="27" name="Picture 26">
            <a:extLst>
              <a:ext uri="{FF2B5EF4-FFF2-40B4-BE49-F238E27FC236}">
                <a16:creationId xmlns:a16="http://schemas.microsoft.com/office/drawing/2014/main" xmlns="" id="{5F694930-6909-D57E-C74F-AE21D033A4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6820" y="1805375"/>
            <a:ext cx="698857" cy="715942"/>
          </a:xfrm>
          <a:prstGeom prst="rect">
            <a:avLst/>
          </a:prstGeom>
        </p:spPr>
      </p:pic>
      <p:sp>
        <p:nvSpPr>
          <p:cNvPr id="29" name="TextBox 28">
            <a:extLst>
              <a:ext uri="{FF2B5EF4-FFF2-40B4-BE49-F238E27FC236}">
                <a16:creationId xmlns:a16="http://schemas.microsoft.com/office/drawing/2014/main" xmlns="" id="{FCD12B23-0598-E420-6DA1-2754AEBC12D0}"/>
              </a:ext>
            </a:extLst>
          </p:cNvPr>
          <p:cNvSpPr txBox="1"/>
          <p:nvPr/>
        </p:nvSpPr>
        <p:spPr>
          <a:xfrm>
            <a:off x="1373935" y="2700038"/>
            <a:ext cx="1444626" cy="338554"/>
          </a:xfrm>
          <a:prstGeom prst="rect">
            <a:avLst/>
          </a:prstGeom>
          <a:noFill/>
        </p:spPr>
        <p:txBody>
          <a:bodyPr wrap="none" rtlCol="0">
            <a:spAutoFit/>
          </a:bodyPr>
          <a:lstStyle/>
          <a:p>
            <a:r>
              <a:rPr lang="x-none" sz="1600" b="1" spc="300" dirty="0">
                <a:solidFill>
                  <a:schemeClr val="bg1"/>
                </a:solidFill>
                <a:latin typeface="DM Sans" pitchFamily="2" charset="77"/>
                <a:ea typeface="Euclid Circular A SemiBold" panose="020B0504000000000000" pitchFamily="34" charset="77"/>
              </a:rPr>
              <a:t>SYMPLUM</a:t>
            </a:r>
          </a:p>
        </p:txBody>
      </p:sp>
      <p:pic>
        <p:nvPicPr>
          <p:cNvPr id="15" name="Picture 34">
            <a:extLst>
              <a:ext uri="{FF2B5EF4-FFF2-40B4-BE49-F238E27FC236}">
                <a16:creationId xmlns:a16="http://schemas.microsoft.com/office/drawing/2014/main" xmlns="" id="{5AE45451-D780-E85A-B6A0-652D97149C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3006" y="1722172"/>
            <a:ext cx="2282996" cy="4581523"/>
          </a:xfrm>
          <a:prstGeom prst="rect">
            <a:avLst/>
          </a:prstGeom>
        </p:spPr>
      </p:pic>
      <p:pic>
        <p:nvPicPr>
          <p:cNvPr id="16" name="Picture 26">
            <a:extLst>
              <a:ext uri="{FF2B5EF4-FFF2-40B4-BE49-F238E27FC236}">
                <a16:creationId xmlns:a16="http://schemas.microsoft.com/office/drawing/2014/main" xmlns="" id="{5F694930-6909-D57E-C74F-AE21D033A4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5075" y="2783241"/>
            <a:ext cx="698857" cy="715942"/>
          </a:xfrm>
          <a:prstGeom prst="rect">
            <a:avLst/>
          </a:prstGeom>
        </p:spPr>
      </p:pic>
      <p:sp>
        <p:nvSpPr>
          <p:cNvPr id="17" name="TextBox 28">
            <a:extLst>
              <a:ext uri="{FF2B5EF4-FFF2-40B4-BE49-F238E27FC236}">
                <a16:creationId xmlns:a16="http://schemas.microsoft.com/office/drawing/2014/main" xmlns="" id="{FCD12B23-0598-E420-6DA1-2754AEBC12D0}"/>
              </a:ext>
            </a:extLst>
          </p:cNvPr>
          <p:cNvSpPr txBox="1"/>
          <p:nvPr/>
        </p:nvSpPr>
        <p:spPr>
          <a:xfrm>
            <a:off x="1312975" y="3767342"/>
            <a:ext cx="1444626" cy="338554"/>
          </a:xfrm>
          <a:prstGeom prst="rect">
            <a:avLst/>
          </a:prstGeom>
          <a:noFill/>
        </p:spPr>
        <p:txBody>
          <a:bodyPr wrap="none" rtlCol="0">
            <a:spAutoFit/>
          </a:bodyPr>
          <a:lstStyle/>
          <a:p>
            <a:r>
              <a:rPr lang="x-none" sz="1600" b="1" spc="300" dirty="0">
                <a:solidFill>
                  <a:schemeClr val="bg1"/>
                </a:solidFill>
                <a:latin typeface="DM Sans" pitchFamily="2" charset="77"/>
                <a:ea typeface="Euclid Circular A SemiBold" panose="020B0504000000000000" pitchFamily="34" charset="77"/>
              </a:rPr>
              <a:t>SYMPLUM</a:t>
            </a:r>
          </a:p>
        </p:txBody>
      </p:sp>
      <p:sp>
        <p:nvSpPr>
          <p:cNvPr id="19" name="TextBox 3">
            <a:extLst>
              <a:ext uri="{FF2B5EF4-FFF2-40B4-BE49-F238E27FC236}">
                <a16:creationId xmlns:a16="http://schemas.microsoft.com/office/drawing/2014/main" xmlns="" id="{5AD3853C-3936-0DE4-10AD-4F05E35A1FF4}"/>
              </a:ext>
            </a:extLst>
          </p:cNvPr>
          <p:cNvSpPr txBox="1"/>
          <p:nvPr/>
        </p:nvSpPr>
        <p:spPr>
          <a:xfrm>
            <a:off x="514832" y="203071"/>
            <a:ext cx="3062056" cy="523220"/>
          </a:xfrm>
          <a:prstGeom prst="rect">
            <a:avLst/>
          </a:prstGeom>
          <a:noFill/>
        </p:spPr>
        <p:txBody>
          <a:bodyPr wrap="none" rtlCol="0">
            <a:spAutoFit/>
          </a:bodyPr>
          <a:lstStyle/>
          <a:p>
            <a:pPr algn="ctr"/>
            <a:r>
              <a:rPr lang="en-GB" sz="2800" b="1" spc="300" dirty="0">
                <a:solidFill>
                  <a:srgbClr val="1C2284"/>
                </a:solidFill>
                <a:latin typeface="DM Sans" pitchFamily="2" charset="77"/>
                <a:ea typeface="Euclid Circular A SemiBold" panose="020B0504000000000000" pitchFamily="34" charset="77"/>
              </a:rPr>
              <a:t>CONCLUSION</a:t>
            </a:r>
            <a:r>
              <a:rPr lang="es-ES" sz="2800" b="1" spc="300" dirty="0">
                <a:solidFill>
                  <a:srgbClr val="1C2284"/>
                </a:solidFill>
                <a:latin typeface="DM Sans" pitchFamily="2" charset="77"/>
                <a:ea typeface="Euclid Circular A SemiBold" panose="020B0504000000000000" pitchFamily="34" charset="77"/>
              </a:rPr>
              <a:t>:</a:t>
            </a:r>
            <a:endParaRPr lang="x-none" sz="2800" b="1" spc="300" dirty="0">
              <a:solidFill>
                <a:srgbClr val="1C2284"/>
              </a:solidFill>
              <a:latin typeface="DM Sans" pitchFamily="2" charset="77"/>
              <a:ea typeface="Euclid Circular A SemiBold" panose="020B0504000000000000" pitchFamily="34" charset="77"/>
            </a:endParaRPr>
          </a:p>
        </p:txBody>
      </p:sp>
      <p:sp>
        <p:nvSpPr>
          <p:cNvPr id="20" name="Rounded Rectangle 30">
            <a:extLst>
              <a:ext uri="{FF2B5EF4-FFF2-40B4-BE49-F238E27FC236}">
                <a16:creationId xmlns:a16="http://schemas.microsoft.com/office/drawing/2014/main" xmlns="" id="{8CAF5AFC-DB65-66EC-E454-13C69DF75A9B}"/>
              </a:ext>
            </a:extLst>
          </p:cNvPr>
          <p:cNvSpPr/>
          <p:nvPr/>
        </p:nvSpPr>
        <p:spPr>
          <a:xfrm>
            <a:off x="6768088" y="215989"/>
            <a:ext cx="4984811" cy="554270"/>
          </a:xfrm>
          <a:prstGeom prst="roundRect">
            <a:avLst>
              <a:gd name="adj" fmla="val 50000"/>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DM Sans" pitchFamily="2" charset="77"/>
              </a:rPr>
              <a:t>Symplum</a:t>
            </a:r>
            <a:r>
              <a:rPr lang="en-US" sz="2000" b="1" dirty="0">
                <a:solidFill>
                  <a:schemeClr val="bg1"/>
                </a:solidFill>
                <a:latin typeface="DM Sans" pitchFamily="2" charset="77"/>
              </a:rPr>
              <a:t> the Universal Claims App</a:t>
            </a:r>
          </a:p>
        </p:txBody>
      </p:sp>
    </p:spTree>
    <p:extLst>
      <p:ext uri="{BB962C8B-B14F-4D97-AF65-F5344CB8AC3E}">
        <p14:creationId xmlns:p14="http://schemas.microsoft.com/office/powerpoint/2010/main" val="240996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A0A5B7A-2EB7-8A35-171B-A5BB04AA9B38}"/>
              </a:ext>
            </a:extLst>
          </p:cNvPr>
          <p:cNvSpPr/>
          <p:nvPr/>
        </p:nvSpPr>
        <p:spPr>
          <a:xfrm>
            <a:off x="10898" y="3066650"/>
            <a:ext cx="12196342" cy="3791350"/>
          </a:xfrm>
          <a:prstGeom prst="rect">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ounded Rectangle 2">
            <a:extLst>
              <a:ext uri="{FF2B5EF4-FFF2-40B4-BE49-F238E27FC236}">
                <a16:creationId xmlns:a16="http://schemas.microsoft.com/office/drawing/2014/main" xmlns="" id="{BB226572-7728-7AD7-989B-6606ACC69C9C}"/>
              </a:ext>
            </a:extLst>
          </p:cNvPr>
          <p:cNvSpPr/>
          <p:nvPr/>
        </p:nvSpPr>
        <p:spPr>
          <a:xfrm>
            <a:off x="7754254" y="1427924"/>
            <a:ext cx="1630680" cy="4829170"/>
          </a:xfrm>
          <a:prstGeom prst="roundRect">
            <a:avLst>
              <a:gd name="adj" fmla="val 7322"/>
            </a:avLst>
          </a:prstGeom>
          <a:solidFill>
            <a:schemeClr val="bg1"/>
          </a:solidFill>
          <a:ln>
            <a:noFill/>
          </a:ln>
          <a:effectLst>
            <a:outerShdw blurRad="116051" dist="75224" dir="5400000" algn="ctr" rotWithShape="0">
              <a:srgbClr val="000000">
                <a:alpha val="2077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CuadroTexto 10">
            <a:extLst>
              <a:ext uri="{FF2B5EF4-FFF2-40B4-BE49-F238E27FC236}">
                <a16:creationId xmlns:a16="http://schemas.microsoft.com/office/drawing/2014/main" xmlns="" id="{D1B319C4-F3DD-2BC6-D65F-16E47293C134}"/>
              </a:ext>
            </a:extLst>
          </p:cNvPr>
          <p:cNvSpPr txBox="1"/>
          <p:nvPr/>
        </p:nvSpPr>
        <p:spPr>
          <a:xfrm>
            <a:off x="8022856" y="1652835"/>
            <a:ext cx="109347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DM Sans" pitchFamily="2" charset="77"/>
                <a:cs typeface="Calibri" panose="020F0502020204030204" pitchFamily="34" charset="0"/>
              </a:rPr>
              <a:t>Travel Assts.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DM Sans" pitchFamily="2" charset="77"/>
                <a:cs typeface="Calibri" panose="020F0502020204030204" pitchFamily="34" charset="0"/>
              </a:rPr>
              <a:t>600 M€</a:t>
            </a:r>
          </a:p>
        </p:txBody>
      </p:sp>
      <p:sp>
        <p:nvSpPr>
          <p:cNvPr id="23" name="CuadroTexto 11">
            <a:extLst>
              <a:ext uri="{FF2B5EF4-FFF2-40B4-BE49-F238E27FC236}">
                <a16:creationId xmlns:a16="http://schemas.microsoft.com/office/drawing/2014/main" xmlns="" id="{628FE2D9-983A-714A-FA9E-8BCB0E573E45}"/>
              </a:ext>
            </a:extLst>
          </p:cNvPr>
          <p:cNvSpPr txBox="1"/>
          <p:nvPr/>
        </p:nvSpPr>
        <p:spPr>
          <a:xfrm>
            <a:off x="7964733" y="2291254"/>
            <a:ext cx="1209723" cy="430887"/>
          </a:xfrm>
          <a:prstGeom prst="rect">
            <a:avLst/>
          </a:prstGeom>
          <a:noFill/>
        </p:spPr>
        <p:txBody>
          <a:bodyPr wrap="square" rtlCol="0">
            <a:spAutoFit/>
          </a:bodyPr>
          <a:lstStyle/>
          <a:p>
            <a:pPr marR="0" lvl="0" indent="0" algn="ctr" defTabSz="457200" fontAlgn="auto">
              <a:lnSpc>
                <a:spcPct val="100000"/>
              </a:lnSpc>
              <a:spcBef>
                <a:spcPts val="0"/>
              </a:spcBef>
              <a:spcAft>
                <a:spcPts val="0"/>
              </a:spcAft>
              <a:buClrTx/>
              <a:buSzTx/>
              <a:buFontTx/>
              <a:buNone/>
              <a:tabLst/>
              <a:defRPr/>
            </a:pPr>
            <a:r>
              <a:rPr lang="en-US" sz="1100" b="1" dirty="0">
                <a:solidFill>
                  <a:prstClr val="black"/>
                </a:solidFill>
                <a:latin typeface="DM Sans" pitchFamily="2" charset="77"/>
                <a:cs typeface="Calibri" panose="020F0502020204030204" pitchFamily="34" charset="0"/>
              </a:rPr>
              <a:t>Home Claims</a:t>
            </a:r>
          </a:p>
          <a:p>
            <a:pPr marR="0" lvl="0" indent="0" algn="ctr" defTabSz="457200" fontAlgn="auto">
              <a:lnSpc>
                <a:spcPct val="100000"/>
              </a:lnSpc>
              <a:spcBef>
                <a:spcPts val="0"/>
              </a:spcBef>
              <a:spcAft>
                <a:spcPts val="0"/>
              </a:spcAft>
              <a:buClrTx/>
              <a:buSzTx/>
              <a:buFontTx/>
              <a:buNone/>
              <a:tabLst/>
              <a:defRPr/>
            </a:pPr>
            <a:r>
              <a:rPr lang="en-US" sz="1100" b="1" dirty="0">
                <a:solidFill>
                  <a:prstClr val="black"/>
                </a:solidFill>
                <a:latin typeface="DM Sans" pitchFamily="2" charset="77"/>
                <a:cs typeface="Calibri" panose="020F0502020204030204" pitchFamily="34" charset="0"/>
              </a:rPr>
              <a:t>2.400 M€</a:t>
            </a:r>
          </a:p>
        </p:txBody>
      </p:sp>
      <p:sp>
        <p:nvSpPr>
          <p:cNvPr id="33" name="Freeform 32">
            <a:extLst>
              <a:ext uri="{FF2B5EF4-FFF2-40B4-BE49-F238E27FC236}">
                <a16:creationId xmlns:a16="http://schemas.microsoft.com/office/drawing/2014/main" xmlns="" id="{93B242D1-FBBE-378B-4486-11E3D6C3CB0E}"/>
              </a:ext>
            </a:extLst>
          </p:cNvPr>
          <p:cNvSpPr/>
          <p:nvPr/>
        </p:nvSpPr>
        <p:spPr>
          <a:xfrm>
            <a:off x="7754254" y="3066650"/>
            <a:ext cx="1630680" cy="3190444"/>
          </a:xfrm>
          <a:custGeom>
            <a:avLst/>
            <a:gdLst>
              <a:gd name="connsiteX0" fmla="*/ 0 w 1630680"/>
              <a:gd name="connsiteY0" fmla="*/ 0 h 3190444"/>
              <a:gd name="connsiteX1" fmla="*/ 1630680 w 1630680"/>
              <a:gd name="connsiteY1" fmla="*/ 0 h 3190444"/>
              <a:gd name="connsiteX2" fmla="*/ 1630680 w 1630680"/>
              <a:gd name="connsiteY2" fmla="*/ 3071046 h 3190444"/>
              <a:gd name="connsiteX3" fmla="*/ 1511282 w 1630680"/>
              <a:gd name="connsiteY3" fmla="*/ 3190444 h 3190444"/>
              <a:gd name="connsiteX4" fmla="*/ 119398 w 1630680"/>
              <a:gd name="connsiteY4" fmla="*/ 3190444 h 3190444"/>
              <a:gd name="connsiteX5" fmla="*/ 0 w 1630680"/>
              <a:gd name="connsiteY5" fmla="*/ 3071046 h 319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0680" h="3190444">
                <a:moveTo>
                  <a:pt x="0" y="0"/>
                </a:moveTo>
                <a:lnTo>
                  <a:pt x="1630680" y="0"/>
                </a:lnTo>
                <a:lnTo>
                  <a:pt x="1630680" y="3071046"/>
                </a:lnTo>
                <a:cubicBezTo>
                  <a:pt x="1630680" y="3136988"/>
                  <a:pt x="1577224" y="3190444"/>
                  <a:pt x="1511282" y="3190444"/>
                </a:cubicBezTo>
                <a:lnTo>
                  <a:pt x="119398" y="3190444"/>
                </a:lnTo>
                <a:cubicBezTo>
                  <a:pt x="53456" y="3190444"/>
                  <a:pt x="0" y="3136988"/>
                  <a:pt x="0" y="3071046"/>
                </a:cubicBezTo>
                <a:close/>
              </a:path>
            </a:pathLst>
          </a:custGeom>
          <a:solidFill>
            <a:srgbClr val="0762FF">
              <a:alpha val="1263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26" name="CuadroTexto 12">
            <a:extLst>
              <a:ext uri="{FF2B5EF4-FFF2-40B4-BE49-F238E27FC236}">
                <a16:creationId xmlns:a16="http://schemas.microsoft.com/office/drawing/2014/main" xmlns="" id="{BB237909-1FF1-9D45-214D-F2027B3F7177}"/>
              </a:ext>
            </a:extLst>
          </p:cNvPr>
          <p:cNvSpPr txBox="1"/>
          <p:nvPr/>
        </p:nvSpPr>
        <p:spPr>
          <a:xfrm>
            <a:off x="7844983" y="3147977"/>
            <a:ext cx="1449223" cy="430887"/>
          </a:xfrm>
          <a:prstGeom prst="rect">
            <a:avLst/>
          </a:prstGeom>
          <a:noFill/>
        </p:spPr>
        <p:txBody>
          <a:bodyPr wrap="square" rtlCol="0">
            <a:spAutoFit/>
          </a:bodyPr>
          <a:lstStyle/>
          <a:p>
            <a:pPr algn="ctr" defTabSz="457200">
              <a:defRPr/>
            </a:pPr>
            <a:r>
              <a:rPr lang="en-US" sz="1100" b="1" dirty="0">
                <a:solidFill>
                  <a:prstClr val="black"/>
                </a:solidFill>
                <a:latin typeface="DM Sans" pitchFamily="2" charset="77"/>
                <a:cs typeface="Calibri" panose="020F0502020204030204" pitchFamily="34" charset="0"/>
              </a:rPr>
              <a:t>Car Glass Claims 400 M€</a:t>
            </a:r>
          </a:p>
        </p:txBody>
      </p:sp>
      <p:sp>
        <p:nvSpPr>
          <p:cNvPr id="27" name="CuadroTexto 13">
            <a:extLst>
              <a:ext uri="{FF2B5EF4-FFF2-40B4-BE49-F238E27FC236}">
                <a16:creationId xmlns:a16="http://schemas.microsoft.com/office/drawing/2014/main" xmlns="" id="{45D6C59F-99BF-1DAC-C003-0141C3FAECAC}"/>
              </a:ext>
            </a:extLst>
          </p:cNvPr>
          <p:cNvSpPr txBox="1"/>
          <p:nvPr/>
        </p:nvSpPr>
        <p:spPr>
          <a:xfrm>
            <a:off x="7860996" y="3749177"/>
            <a:ext cx="1417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DM Sans" pitchFamily="2" charset="77"/>
                <a:cs typeface="Calibri" panose="020F0502020204030204" pitchFamily="34" charset="0"/>
              </a:rPr>
              <a:t>Car Repair Claims 4.000 M€</a:t>
            </a:r>
          </a:p>
        </p:txBody>
      </p:sp>
      <p:sp>
        <p:nvSpPr>
          <p:cNvPr id="29" name="CuadroTexto 14">
            <a:extLst>
              <a:ext uri="{FF2B5EF4-FFF2-40B4-BE49-F238E27FC236}">
                <a16:creationId xmlns:a16="http://schemas.microsoft.com/office/drawing/2014/main" xmlns="" id="{486D2A0A-18B9-68BB-A5C0-FCD49FEE0723}"/>
              </a:ext>
            </a:extLst>
          </p:cNvPr>
          <p:cNvSpPr txBox="1"/>
          <p:nvPr/>
        </p:nvSpPr>
        <p:spPr>
          <a:xfrm>
            <a:off x="7897169" y="4350377"/>
            <a:ext cx="134485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DM Sans" pitchFamily="2" charset="77"/>
                <a:cs typeface="Calibri" panose="020F0502020204030204" pitchFamily="34" charset="0"/>
              </a:rPr>
              <a:t>Home Refurnish 2.500 M€ </a:t>
            </a:r>
            <a:r>
              <a:rPr lang="en-US" sz="1100" b="1" dirty="0">
                <a:solidFill>
                  <a:srgbClr val="FF0000"/>
                </a:solidFill>
                <a:latin typeface="DM Sans" pitchFamily="2" charset="77"/>
                <a:cs typeface="Calibri" panose="020F0502020204030204" pitchFamily="34" charset="0"/>
              </a:rPr>
              <a:t>*</a:t>
            </a:r>
          </a:p>
        </p:txBody>
      </p:sp>
      <p:sp>
        <p:nvSpPr>
          <p:cNvPr id="30" name="CuadroTexto 15">
            <a:extLst>
              <a:ext uri="{FF2B5EF4-FFF2-40B4-BE49-F238E27FC236}">
                <a16:creationId xmlns:a16="http://schemas.microsoft.com/office/drawing/2014/main" xmlns="" id="{2BA188DB-DE37-03D9-B232-2D450B4A5210}"/>
              </a:ext>
            </a:extLst>
          </p:cNvPr>
          <p:cNvSpPr txBox="1"/>
          <p:nvPr/>
        </p:nvSpPr>
        <p:spPr>
          <a:xfrm>
            <a:off x="7754254" y="4951577"/>
            <a:ext cx="1630680" cy="430887"/>
          </a:xfrm>
          <a:prstGeom prst="rect">
            <a:avLst/>
          </a:prstGeom>
          <a:noFill/>
        </p:spPr>
        <p:txBody>
          <a:bodyPr wrap="square" rtlCol="0">
            <a:spAutoFit/>
          </a:bodyPr>
          <a:lstStyle>
            <a:defPPr>
              <a:defRPr lang="en-US"/>
            </a:defPPr>
            <a:lvl1pPr algn="ctr">
              <a:defRPr sz="1100" b="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DM Sans" pitchFamily="2" charset="77"/>
                <a:cs typeface="Calibri" panose="020F0502020204030204" pitchFamily="34" charset="0"/>
              </a:rPr>
              <a:t>Car Repair Private 8.000 M€</a:t>
            </a:r>
          </a:p>
        </p:txBody>
      </p:sp>
      <p:sp>
        <p:nvSpPr>
          <p:cNvPr id="31" name="CuadroTexto 16">
            <a:extLst>
              <a:ext uri="{FF2B5EF4-FFF2-40B4-BE49-F238E27FC236}">
                <a16:creationId xmlns:a16="http://schemas.microsoft.com/office/drawing/2014/main" xmlns="" id="{CF6FB8F7-0A43-D25F-4275-4E94A208533F}"/>
              </a:ext>
            </a:extLst>
          </p:cNvPr>
          <p:cNvSpPr txBox="1"/>
          <p:nvPr/>
        </p:nvSpPr>
        <p:spPr>
          <a:xfrm>
            <a:off x="7754254" y="5552776"/>
            <a:ext cx="1630680" cy="600164"/>
          </a:xfrm>
          <a:prstGeom prst="rect">
            <a:avLst/>
          </a:prstGeom>
          <a:noFill/>
        </p:spPr>
        <p:txBody>
          <a:bodyPr wrap="square" rtlCol="0">
            <a:spAutoFit/>
          </a:bodyPr>
          <a:lstStyle/>
          <a:p>
            <a:pPr algn="ctr" defTabSz="457200">
              <a:defRPr/>
            </a:pPr>
            <a:r>
              <a:rPr lang="en-US" sz="1100" b="1" dirty="0">
                <a:solidFill>
                  <a:prstClr val="black"/>
                </a:solidFill>
                <a:latin typeface="DM Sans" pitchFamily="2" charset="77"/>
                <a:cs typeface="Calibri" panose="020F0502020204030204" pitchFamily="34" charset="0"/>
              </a:rPr>
              <a:t>Other services, contracts, maintenances…</a:t>
            </a:r>
          </a:p>
        </p:txBody>
      </p:sp>
      <p:sp>
        <p:nvSpPr>
          <p:cNvPr id="35" name="Abrir llave 31">
            <a:extLst>
              <a:ext uri="{FF2B5EF4-FFF2-40B4-BE49-F238E27FC236}">
                <a16:creationId xmlns:a16="http://schemas.microsoft.com/office/drawing/2014/main" xmlns="" id="{8EAA1676-3DC7-D5A1-0D39-A76BA91B6F29}"/>
              </a:ext>
            </a:extLst>
          </p:cNvPr>
          <p:cNvSpPr/>
          <p:nvPr/>
        </p:nvSpPr>
        <p:spPr>
          <a:xfrm>
            <a:off x="7235239" y="1549845"/>
            <a:ext cx="460893" cy="1426892"/>
          </a:xfrm>
          <a:prstGeom prst="leftBrace">
            <a:avLst>
              <a:gd name="adj1" fmla="val 75570"/>
              <a:gd name="adj2" fmla="val 511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002060"/>
              </a:solidFill>
              <a:latin typeface="DM Sans" pitchFamily="2" charset="77"/>
              <a:cs typeface="Calibri" panose="020F0502020204030204" pitchFamily="34" charset="0"/>
            </a:endParaRPr>
          </a:p>
        </p:txBody>
      </p:sp>
      <p:sp>
        <p:nvSpPr>
          <p:cNvPr id="36" name="CuadroTexto 17">
            <a:extLst>
              <a:ext uri="{FF2B5EF4-FFF2-40B4-BE49-F238E27FC236}">
                <a16:creationId xmlns:a16="http://schemas.microsoft.com/office/drawing/2014/main" xmlns="" id="{E8E38916-2AFE-4657-FC34-B0DAD8D33F31}"/>
              </a:ext>
            </a:extLst>
          </p:cNvPr>
          <p:cNvSpPr txBox="1"/>
          <p:nvPr/>
        </p:nvSpPr>
        <p:spPr>
          <a:xfrm>
            <a:off x="5898600" y="2023240"/>
            <a:ext cx="120236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DM Sans" pitchFamily="2" charset="77"/>
                <a:cs typeface="Calibri" panose="020F0502020204030204" pitchFamily="34" charset="0"/>
              </a:rPr>
              <a:t>Assistance Companies</a:t>
            </a:r>
          </a:p>
        </p:txBody>
      </p:sp>
      <p:sp>
        <p:nvSpPr>
          <p:cNvPr id="37" name="Rectangle 36">
            <a:extLst>
              <a:ext uri="{FF2B5EF4-FFF2-40B4-BE49-F238E27FC236}">
                <a16:creationId xmlns:a16="http://schemas.microsoft.com/office/drawing/2014/main" xmlns="" id="{6FFD0303-CBA4-31EF-085B-BACF68113B85}"/>
              </a:ext>
            </a:extLst>
          </p:cNvPr>
          <p:cNvSpPr/>
          <p:nvPr/>
        </p:nvSpPr>
        <p:spPr>
          <a:xfrm>
            <a:off x="4114800" y="929640"/>
            <a:ext cx="1600200" cy="895471"/>
          </a:xfrm>
          <a:prstGeom prst="rect">
            <a:avLst/>
          </a:prstGeom>
          <a:solidFill>
            <a:srgbClr val="E0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5AD3853C-3936-0DE4-10AD-4F05E35A1FF4}"/>
              </a:ext>
            </a:extLst>
          </p:cNvPr>
          <p:cNvSpPr txBox="1"/>
          <p:nvPr/>
        </p:nvSpPr>
        <p:spPr>
          <a:xfrm>
            <a:off x="2144437" y="312695"/>
            <a:ext cx="7903126" cy="830997"/>
          </a:xfrm>
          <a:prstGeom prst="rect">
            <a:avLst/>
          </a:prstGeom>
          <a:noFill/>
        </p:spPr>
        <p:txBody>
          <a:bodyPr wrap="none" rtlCol="0">
            <a:spAutoFit/>
          </a:bodyPr>
          <a:lstStyle/>
          <a:p>
            <a:pPr algn="ctr"/>
            <a:r>
              <a:rPr lang="en-US" sz="2400" b="1" spc="300" dirty="0">
                <a:solidFill>
                  <a:srgbClr val="1C2284"/>
                </a:solidFill>
                <a:latin typeface="DM Sans" pitchFamily="2" charset="77"/>
                <a:ea typeface="Euclid Circular A SemiBold" panose="020B0504000000000000" pitchFamily="34" charset="77"/>
              </a:rPr>
              <a:t> SYMPLUM MARKETPLACE HAS A</a:t>
            </a:r>
          </a:p>
          <a:p>
            <a:pPr algn="ctr"/>
            <a:r>
              <a:rPr lang="en-US" sz="2400" b="1" spc="300" dirty="0">
                <a:solidFill>
                  <a:srgbClr val="1C2284"/>
                </a:solidFill>
                <a:latin typeface="DM Sans" pitchFamily="2" charset="77"/>
                <a:ea typeface="Euclid Circular A SemiBold" panose="020B0504000000000000" pitchFamily="34" charset="77"/>
              </a:rPr>
              <a:t>TAM MARKET OF &gt; 18 BILLION € (IN SPAIN)</a:t>
            </a:r>
          </a:p>
        </p:txBody>
      </p:sp>
      <p:sp>
        <p:nvSpPr>
          <p:cNvPr id="39" name="Abrir llave 31">
            <a:extLst>
              <a:ext uri="{FF2B5EF4-FFF2-40B4-BE49-F238E27FC236}">
                <a16:creationId xmlns:a16="http://schemas.microsoft.com/office/drawing/2014/main" xmlns="" id="{86DEBA4D-BB3A-3B71-902C-66C397F96811}"/>
              </a:ext>
            </a:extLst>
          </p:cNvPr>
          <p:cNvSpPr/>
          <p:nvPr/>
        </p:nvSpPr>
        <p:spPr>
          <a:xfrm rot="10800000">
            <a:off x="9452909" y="1550130"/>
            <a:ext cx="460893" cy="2629934"/>
          </a:xfrm>
          <a:prstGeom prst="leftBrace">
            <a:avLst>
              <a:gd name="adj1" fmla="val 75570"/>
              <a:gd name="adj2" fmla="val 726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002060"/>
              </a:solidFill>
              <a:latin typeface="DM Sans" pitchFamily="2" charset="77"/>
              <a:cs typeface="Calibri" panose="020F0502020204030204" pitchFamily="34" charset="0"/>
            </a:endParaRPr>
          </a:p>
        </p:txBody>
      </p:sp>
      <p:sp>
        <p:nvSpPr>
          <p:cNvPr id="43" name="Rectángulo 26">
            <a:extLst>
              <a:ext uri="{FF2B5EF4-FFF2-40B4-BE49-F238E27FC236}">
                <a16:creationId xmlns:a16="http://schemas.microsoft.com/office/drawing/2014/main" xmlns="" id="{C9ABD3AD-5652-16CE-7CD8-810A145640CE}"/>
              </a:ext>
            </a:extLst>
          </p:cNvPr>
          <p:cNvSpPr/>
          <p:nvPr/>
        </p:nvSpPr>
        <p:spPr>
          <a:xfrm>
            <a:off x="4638231" y="4800146"/>
            <a:ext cx="2115663" cy="692497"/>
          </a:xfrm>
          <a:prstGeom prst="rect">
            <a:avLst/>
          </a:prstGeom>
        </p:spPr>
        <p:txBody>
          <a:bodyPr wrap="square">
            <a:spAutoFit/>
          </a:bodyPr>
          <a:lstStyle/>
          <a:p>
            <a:pPr lvl="0" algn="ctr">
              <a:spcBef>
                <a:spcPts val="200"/>
              </a:spcBef>
              <a:spcAft>
                <a:spcPts val="200"/>
              </a:spcAft>
              <a:defRPr/>
            </a:pPr>
            <a:r>
              <a:rPr lang="en-US" sz="1300" dirty="0">
                <a:solidFill>
                  <a:schemeClr val="bg1"/>
                </a:solidFill>
                <a:latin typeface="DM Sans" pitchFamily="2" charset="77"/>
                <a:ea typeface="Helvetica Neue" charset="0"/>
                <a:cs typeface="Calibri" panose="020F0502020204030204" pitchFamily="34" charset="0"/>
              </a:rPr>
              <a:t>The global market is at least </a:t>
            </a:r>
            <a:r>
              <a:rPr lang="en-US" sz="1300" b="1" dirty="0">
                <a:solidFill>
                  <a:schemeClr val="bg1"/>
                </a:solidFill>
                <a:latin typeface="DM Sans" pitchFamily="2" charset="77"/>
                <a:ea typeface="Helvetica Neue" charset="0"/>
                <a:cs typeface="Calibri" panose="020F0502020204030204" pitchFamily="34" charset="0"/>
              </a:rPr>
              <a:t>80x</a:t>
            </a:r>
            <a:r>
              <a:rPr lang="en-US" sz="1300" dirty="0">
                <a:solidFill>
                  <a:schemeClr val="bg1"/>
                </a:solidFill>
                <a:latin typeface="DM Sans" pitchFamily="2" charset="77"/>
                <a:ea typeface="Helvetica Neue" charset="0"/>
                <a:cs typeface="Calibri" panose="020F0502020204030204" pitchFamily="34" charset="0"/>
              </a:rPr>
              <a:t> times the Spanish market ($1,5tr)</a:t>
            </a:r>
          </a:p>
        </p:txBody>
      </p:sp>
      <p:sp>
        <p:nvSpPr>
          <p:cNvPr id="45" name="CuadroTexto 8">
            <a:extLst>
              <a:ext uri="{FF2B5EF4-FFF2-40B4-BE49-F238E27FC236}">
                <a16:creationId xmlns:a16="http://schemas.microsoft.com/office/drawing/2014/main" xmlns="" id="{62F2D82F-65EC-3679-1403-79C873C6BE70}"/>
              </a:ext>
            </a:extLst>
          </p:cNvPr>
          <p:cNvSpPr txBox="1"/>
          <p:nvPr/>
        </p:nvSpPr>
        <p:spPr>
          <a:xfrm>
            <a:off x="9908982" y="2027641"/>
            <a:ext cx="130854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DM Sans" pitchFamily="2" charset="77"/>
                <a:cs typeface="Calibri" panose="020F0502020204030204" pitchFamily="34" charset="0"/>
              </a:rPr>
              <a:t>Insurance Market</a:t>
            </a:r>
            <a:endParaRPr lang="en-US" sz="1100" b="1" dirty="0">
              <a:latin typeface="DM Sans" pitchFamily="2" charset="77"/>
              <a:cs typeface="Calibri" panose="020F0502020204030204" pitchFamily="34" charset="0"/>
            </a:endParaRPr>
          </a:p>
        </p:txBody>
      </p:sp>
      <p:sp>
        <p:nvSpPr>
          <p:cNvPr id="46" name="Abrir llave 31">
            <a:extLst>
              <a:ext uri="{FF2B5EF4-FFF2-40B4-BE49-F238E27FC236}">
                <a16:creationId xmlns:a16="http://schemas.microsoft.com/office/drawing/2014/main" xmlns="" id="{AFB55A4F-5982-86C7-F1E2-9651A175AA62}"/>
              </a:ext>
            </a:extLst>
          </p:cNvPr>
          <p:cNvSpPr/>
          <p:nvPr/>
        </p:nvSpPr>
        <p:spPr>
          <a:xfrm rot="10800000">
            <a:off x="9452908" y="4314050"/>
            <a:ext cx="460893" cy="1943044"/>
          </a:xfrm>
          <a:prstGeom prst="leftBrace">
            <a:avLst>
              <a:gd name="adj1" fmla="val 75570"/>
              <a:gd name="adj2" fmla="val 553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a:solidFill>
                <a:srgbClr val="002060"/>
              </a:solidFill>
              <a:latin typeface="DM Sans" pitchFamily="2" charset="77"/>
              <a:cs typeface="Calibri" panose="020F0502020204030204" pitchFamily="34" charset="0"/>
            </a:endParaRPr>
          </a:p>
        </p:txBody>
      </p:sp>
      <p:sp>
        <p:nvSpPr>
          <p:cNvPr id="47" name="CuadroTexto 8">
            <a:extLst>
              <a:ext uri="{FF2B5EF4-FFF2-40B4-BE49-F238E27FC236}">
                <a16:creationId xmlns:a16="http://schemas.microsoft.com/office/drawing/2014/main" xmlns="" id="{1E9AD4B7-C86B-3C2C-2E46-A5F56B7D94DB}"/>
              </a:ext>
            </a:extLst>
          </p:cNvPr>
          <p:cNvSpPr txBox="1"/>
          <p:nvPr/>
        </p:nvSpPr>
        <p:spPr>
          <a:xfrm>
            <a:off x="9922987" y="4972507"/>
            <a:ext cx="10809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DM Sans" pitchFamily="2" charset="77"/>
                <a:cs typeface="Calibri" panose="020F0502020204030204" pitchFamily="34" charset="0"/>
              </a:rPr>
              <a:t>Un-Insured Market</a:t>
            </a:r>
          </a:p>
        </p:txBody>
      </p:sp>
      <p:sp>
        <p:nvSpPr>
          <p:cNvPr id="48" name="Rectángulo 26">
            <a:extLst>
              <a:ext uri="{FF2B5EF4-FFF2-40B4-BE49-F238E27FC236}">
                <a16:creationId xmlns:a16="http://schemas.microsoft.com/office/drawing/2014/main" xmlns="" id="{68529787-E013-BBDA-414E-636515E48E48}"/>
              </a:ext>
            </a:extLst>
          </p:cNvPr>
          <p:cNvSpPr/>
          <p:nvPr/>
        </p:nvSpPr>
        <p:spPr>
          <a:xfrm>
            <a:off x="10047563" y="6258014"/>
            <a:ext cx="1909252" cy="553998"/>
          </a:xfrm>
          <a:prstGeom prst="rect">
            <a:avLst/>
          </a:prstGeom>
        </p:spPr>
        <p:txBody>
          <a:bodyPr wrap="square">
            <a:spAutoFit/>
          </a:bodyPr>
          <a:lstStyle/>
          <a:p>
            <a:pPr lvl="0" algn="ctr">
              <a:spcBef>
                <a:spcPts val="200"/>
              </a:spcBef>
              <a:spcAft>
                <a:spcPts val="200"/>
              </a:spcAft>
              <a:defRPr/>
            </a:pPr>
            <a:r>
              <a:rPr lang="en-US" sz="1000" dirty="0">
                <a:solidFill>
                  <a:srgbClr val="FF0000"/>
                </a:solidFill>
                <a:latin typeface="DM Sans" pitchFamily="2" charset="77"/>
                <a:ea typeface="Helvetica Neue" charset="0"/>
                <a:cs typeface="Calibri" panose="020F0502020204030204" pitchFamily="34" charset="0"/>
              </a:rPr>
              <a:t>*</a:t>
            </a:r>
            <a:r>
              <a:rPr lang="en-US" sz="1000" dirty="0">
                <a:solidFill>
                  <a:schemeClr val="bg1"/>
                </a:solidFill>
                <a:latin typeface="DM Sans" pitchFamily="2" charset="77"/>
                <a:ea typeface="Helvetica Neue" charset="0"/>
                <a:cs typeface="Calibri" panose="020F0502020204030204" pitchFamily="34" charset="0"/>
              </a:rPr>
              <a:t>  Conservative  estimated market in Spain, rest is official UNESPA 2019 data</a:t>
            </a:r>
          </a:p>
        </p:txBody>
      </p:sp>
      <p:sp>
        <p:nvSpPr>
          <p:cNvPr id="25" name="Título 1">
            <a:extLst>
              <a:ext uri="{FF2B5EF4-FFF2-40B4-BE49-F238E27FC236}">
                <a16:creationId xmlns:a16="http://schemas.microsoft.com/office/drawing/2014/main" xmlns="" id="{9DF04F40-BFD8-76C6-D0AF-95D656D8B6C2}"/>
              </a:ext>
            </a:extLst>
          </p:cNvPr>
          <p:cNvSpPr txBox="1">
            <a:spLocks/>
          </p:cNvSpPr>
          <p:nvPr/>
        </p:nvSpPr>
        <p:spPr>
          <a:xfrm>
            <a:off x="4145010" y="3297590"/>
            <a:ext cx="3102104" cy="1092607"/>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300" dirty="0">
                <a:solidFill>
                  <a:schemeClr val="bg1"/>
                </a:solidFill>
                <a:latin typeface="DM Sans" pitchFamily="2" charset="77"/>
                <a:ea typeface="Helvetica Neue" charset="0"/>
                <a:cs typeface="Calibri" panose="020F0502020204030204" pitchFamily="34" charset="0"/>
              </a:rPr>
              <a:t>By creating the solution to the Assistance Companies</a:t>
            </a:r>
            <a:r>
              <a:rPr lang="en-US" sz="1300" dirty="0">
                <a:solidFill>
                  <a:srgbClr val="FF0000"/>
                </a:solidFill>
                <a:latin typeface="DM Sans" pitchFamily="2" charset="77"/>
                <a:ea typeface="Helvetica Neue" charset="0"/>
                <a:cs typeface="Calibri" panose="020F0502020204030204" pitchFamily="34" charset="0"/>
              </a:rPr>
              <a:t>**</a:t>
            </a:r>
            <a:r>
              <a:rPr lang="en-US" sz="1300" dirty="0">
                <a:solidFill>
                  <a:schemeClr val="bg1"/>
                </a:solidFill>
                <a:latin typeface="DM Sans" pitchFamily="2" charset="77"/>
                <a:ea typeface="Helvetica Neue" charset="0"/>
                <a:cs typeface="Calibri" panose="020F0502020204030204" pitchFamily="34" charset="0"/>
              </a:rPr>
              <a:t> problem in Spain, we leverage the solution to the whole iceberg, a much bigger market in Spain &amp; Worldwide.</a:t>
            </a:r>
          </a:p>
        </p:txBody>
      </p:sp>
      <p:pic>
        <p:nvPicPr>
          <p:cNvPr id="8" name="Picture 7">
            <a:extLst>
              <a:ext uri="{FF2B5EF4-FFF2-40B4-BE49-F238E27FC236}">
                <a16:creationId xmlns:a16="http://schemas.microsoft.com/office/drawing/2014/main" xmlns="" id="{7AF2C291-8289-FA6A-5A36-2C8A856CFE1E}"/>
              </a:ext>
            </a:extLst>
          </p:cNvPr>
          <p:cNvPicPr>
            <a:picLocks noChangeAspect="1"/>
          </p:cNvPicPr>
          <p:nvPr/>
        </p:nvPicPr>
        <p:blipFill>
          <a:blip r:embed="rId3"/>
          <a:stretch>
            <a:fillRect/>
          </a:stretch>
        </p:blipFill>
        <p:spPr>
          <a:xfrm>
            <a:off x="347195" y="1297620"/>
            <a:ext cx="3668748" cy="5360504"/>
          </a:xfrm>
          <a:prstGeom prst="rect">
            <a:avLst/>
          </a:prstGeom>
        </p:spPr>
      </p:pic>
      <p:sp>
        <p:nvSpPr>
          <p:cNvPr id="24" name="Rectángulo 26">
            <a:extLst>
              <a:ext uri="{FF2B5EF4-FFF2-40B4-BE49-F238E27FC236}">
                <a16:creationId xmlns:a16="http://schemas.microsoft.com/office/drawing/2014/main" xmlns="" id="{C9ABD3AD-5652-16CE-7CD8-810A145640CE}"/>
              </a:ext>
            </a:extLst>
          </p:cNvPr>
          <p:cNvSpPr/>
          <p:nvPr/>
        </p:nvSpPr>
        <p:spPr>
          <a:xfrm>
            <a:off x="3084964" y="6258014"/>
            <a:ext cx="4479461" cy="553998"/>
          </a:xfrm>
          <a:prstGeom prst="rect">
            <a:avLst/>
          </a:prstGeom>
        </p:spPr>
        <p:txBody>
          <a:bodyPr wrap="square">
            <a:spAutoFit/>
          </a:bodyPr>
          <a:lstStyle/>
          <a:p>
            <a:pPr lvl="0" algn="ctr">
              <a:spcBef>
                <a:spcPts val="200"/>
              </a:spcBef>
              <a:spcAft>
                <a:spcPts val="200"/>
              </a:spcAft>
              <a:defRPr/>
            </a:pPr>
            <a:r>
              <a:rPr lang="en-US" sz="1000" dirty="0">
                <a:solidFill>
                  <a:srgbClr val="FF0000"/>
                </a:solidFill>
                <a:latin typeface="DM Sans" pitchFamily="2" charset="77"/>
                <a:ea typeface="Helvetica Neue" charset="0"/>
                <a:cs typeface="Calibri" panose="020F0502020204030204" pitchFamily="34" charset="0"/>
              </a:rPr>
              <a:t>**</a:t>
            </a:r>
            <a:r>
              <a:rPr lang="en-US" sz="1000" dirty="0">
                <a:solidFill>
                  <a:schemeClr val="bg1"/>
                </a:solidFill>
                <a:latin typeface="DM Sans" pitchFamily="2" charset="77"/>
                <a:ea typeface="Helvetica Neue" charset="0"/>
                <a:cs typeface="Calibri" panose="020F0502020204030204" pitchFamily="34" charset="0"/>
              </a:rPr>
              <a:t> Assistance Companies are like outsourced Insurers’ purchase departments that attend and coordinate Policy Holders and Service Providers through a Call Center. They are very popular in the EU.</a:t>
            </a:r>
          </a:p>
        </p:txBody>
      </p:sp>
    </p:spTree>
    <p:extLst>
      <p:ext uri="{BB962C8B-B14F-4D97-AF65-F5344CB8AC3E}">
        <p14:creationId xmlns:p14="http://schemas.microsoft.com/office/powerpoint/2010/main" val="280630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xmlns="" id="{62D16099-4823-BB8D-E0BB-03967AF185AD}"/>
              </a:ext>
            </a:extLst>
          </p:cNvPr>
          <p:cNvSpPr/>
          <p:nvPr/>
        </p:nvSpPr>
        <p:spPr>
          <a:xfrm>
            <a:off x="4629967" y="691107"/>
            <a:ext cx="2932067" cy="1203007"/>
          </a:xfrm>
          <a:prstGeom prst="roundRect">
            <a:avLst>
              <a:gd name="adj" fmla="val 9066"/>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Rectangle 47">
            <a:extLst>
              <a:ext uri="{FF2B5EF4-FFF2-40B4-BE49-F238E27FC236}">
                <a16:creationId xmlns:a16="http://schemas.microsoft.com/office/drawing/2014/main" xmlns="" id="{DBDBD50E-74D9-1477-CE03-D4CAC8F03017}"/>
              </a:ext>
            </a:extLst>
          </p:cNvPr>
          <p:cNvSpPr/>
          <p:nvPr/>
        </p:nvSpPr>
        <p:spPr>
          <a:xfrm>
            <a:off x="0" y="4180113"/>
            <a:ext cx="12192000" cy="2677887"/>
          </a:xfrm>
          <a:prstGeom prst="rect">
            <a:avLst/>
          </a:prstGeom>
          <a:solidFill>
            <a:srgbClr val="1C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Rounded Rectangle 49">
            <a:extLst>
              <a:ext uri="{FF2B5EF4-FFF2-40B4-BE49-F238E27FC236}">
                <a16:creationId xmlns:a16="http://schemas.microsoft.com/office/drawing/2014/main" xmlns="" id="{A521EF75-A648-EF19-4B6B-2AC2CE9A9432}"/>
              </a:ext>
            </a:extLst>
          </p:cNvPr>
          <p:cNvSpPr/>
          <p:nvPr/>
        </p:nvSpPr>
        <p:spPr>
          <a:xfrm>
            <a:off x="665206" y="1111782"/>
            <a:ext cx="10861589" cy="5225574"/>
          </a:xfrm>
          <a:prstGeom prst="roundRect">
            <a:avLst>
              <a:gd name="adj" fmla="val 2614"/>
            </a:avLst>
          </a:prstGeom>
          <a:solidFill>
            <a:schemeClr val="bg1"/>
          </a:solidFill>
          <a:ln>
            <a:noFill/>
          </a:ln>
          <a:effectLst>
            <a:outerShdw blurRad="169585" dir="5400000" algn="ctr" rotWithShape="0">
              <a:srgbClr val="000000">
                <a:alpha val="6058"/>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7" name="Freeform 86">
            <a:extLst>
              <a:ext uri="{FF2B5EF4-FFF2-40B4-BE49-F238E27FC236}">
                <a16:creationId xmlns:a16="http://schemas.microsoft.com/office/drawing/2014/main" xmlns="" id="{64AE22A8-5EB1-CEEA-0AAB-87F42C57863C}"/>
              </a:ext>
            </a:extLst>
          </p:cNvPr>
          <p:cNvSpPr/>
          <p:nvPr/>
        </p:nvSpPr>
        <p:spPr>
          <a:xfrm>
            <a:off x="665206" y="1111782"/>
            <a:ext cx="5430792" cy="5225574"/>
          </a:xfrm>
          <a:custGeom>
            <a:avLst/>
            <a:gdLst>
              <a:gd name="connsiteX0" fmla="*/ 136597 w 5430792"/>
              <a:gd name="connsiteY0" fmla="*/ 0 h 5225574"/>
              <a:gd name="connsiteX1" fmla="*/ 5430792 w 5430792"/>
              <a:gd name="connsiteY1" fmla="*/ 0 h 5225574"/>
              <a:gd name="connsiteX2" fmla="*/ 5430792 w 5430792"/>
              <a:gd name="connsiteY2" fmla="*/ 5225574 h 5225574"/>
              <a:gd name="connsiteX3" fmla="*/ 136597 w 5430792"/>
              <a:gd name="connsiteY3" fmla="*/ 5225574 h 5225574"/>
              <a:gd name="connsiteX4" fmla="*/ 0 w 5430792"/>
              <a:gd name="connsiteY4" fmla="*/ 5088977 h 5225574"/>
              <a:gd name="connsiteX5" fmla="*/ 0 w 5430792"/>
              <a:gd name="connsiteY5" fmla="*/ 136597 h 5225574"/>
              <a:gd name="connsiteX6" fmla="*/ 136597 w 5430792"/>
              <a:gd name="connsiteY6" fmla="*/ 0 h 522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792" h="5225574">
                <a:moveTo>
                  <a:pt x="136597" y="0"/>
                </a:moveTo>
                <a:lnTo>
                  <a:pt x="5430792" y="0"/>
                </a:lnTo>
                <a:lnTo>
                  <a:pt x="5430792" y="5225574"/>
                </a:lnTo>
                <a:lnTo>
                  <a:pt x="136597" y="5225574"/>
                </a:lnTo>
                <a:cubicBezTo>
                  <a:pt x="61157" y="5225574"/>
                  <a:pt x="0" y="5164417"/>
                  <a:pt x="0" y="5088977"/>
                </a:cubicBezTo>
                <a:lnTo>
                  <a:pt x="0" y="136597"/>
                </a:lnTo>
                <a:cubicBezTo>
                  <a:pt x="0" y="61157"/>
                  <a:pt x="61157" y="0"/>
                  <a:pt x="136597" y="0"/>
                </a:cubicBezTo>
                <a:close/>
              </a:path>
            </a:pathLst>
          </a:custGeom>
          <a:solidFill>
            <a:schemeClr val="bg1">
              <a:lumMod val="50000"/>
              <a:alpha val="5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4" name="TextBox 3">
            <a:extLst>
              <a:ext uri="{FF2B5EF4-FFF2-40B4-BE49-F238E27FC236}">
                <a16:creationId xmlns:a16="http://schemas.microsoft.com/office/drawing/2014/main" xmlns="" id="{5AD3853C-3936-0DE4-10AD-4F05E35A1FF4}"/>
              </a:ext>
            </a:extLst>
          </p:cNvPr>
          <p:cNvSpPr txBox="1"/>
          <p:nvPr/>
        </p:nvSpPr>
        <p:spPr>
          <a:xfrm>
            <a:off x="2137599" y="161487"/>
            <a:ext cx="8308685" cy="425116"/>
          </a:xfrm>
          <a:prstGeom prst="rect">
            <a:avLst/>
          </a:prstGeom>
          <a:noFill/>
        </p:spPr>
        <p:txBody>
          <a:bodyPr wrap="none" rtlCol="0">
            <a:spAutoFit/>
          </a:bodyPr>
          <a:lstStyle/>
          <a:p>
            <a:pPr algn="ctr">
              <a:lnSpc>
                <a:spcPct val="120000"/>
              </a:lnSpc>
            </a:pPr>
            <a:r>
              <a:rPr lang="en-US" sz="1900" b="1" spc="300" dirty="0">
                <a:solidFill>
                  <a:srgbClr val="1C2284"/>
                </a:solidFill>
                <a:latin typeface="DM Sans" pitchFamily="2" charset="77"/>
                <a:ea typeface="Euclid Circular A SemiBold" panose="020B0504000000000000" pitchFamily="34" charset="77"/>
              </a:rPr>
              <a:t>OUR COMPETITIVE ADVANTAGE (a disruptive change)</a:t>
            </a:r>
          </a:p>
        </p:txBody>
      </p:sp>
      <p:sp>
        <p:nvSpPr>
          <p:cNvPr id="49" name="TextBox 48">
            <a:extLst>
              <a:ext uri="{FF2B5EF4-FFF2-40B4-BE49-F238E27FC236}">
                <a16:creationId xmlns:a16="http://schemas.microsoft.com/office/drawing/2014/main" xmlns="" id="{FF56B24A-0E37-C3DF-8053-1BBD52298F60}"/>
              </a:ext>
            </a:extLst>
          </p:cNvPr>
          <p:cNvSpPr txBox="1"/>
          <p:nvPr/>
        </p:nvSpPr>
        <p:spPr>
          <a:xfrm>
            <a:off x="1468635" y="6397623"/>
            <a:ext cx="9646208" cy="400110"/>
          </a:xfrm>
          <a:prstGeom prst="rect">
            <a:avLst/>
          </a:prstGeom>
          <a:noFill/>
        </p:spPr>
        <p:txBody>
          <a:bodyPr wrap="square" rtlCol="0">
            <a:spAutoFit/>
          </a:bodyPr>
          <a:lstStyle/>
          <a:p>
            <a:pPr algn="ctr"/>
            <a:r>
              <a:rPr lang="en-US" sz="1000" dirty="0">
                <a:solidFill>
                  <a:schemeClr val="bg1"/>
                </a:solidFill>
                <a:latin typeface="DM Sans" pitchFamily="2" charset="77"/>
                <a:cs typeface="Calibri"/>
              </a:rPr>
              <a:t>Symplum is not a inside Insurer’s or broker’s claim management application (like  Home, </a:t>
            </a:r>
            <a:r>
              <a:rPr lang="en-US" sz="1000" dirty="0" err="1">
                <a:solidFill>
                  <a:schemeClr val="bg1"/>
                </a:solidFill>
                <a:latin typeface="DM Sans" pitchFamily="2" charset="77"/>
                <a:cs typeface="Calibri"/>
              </a:rPr>
              <a:t>Snapsheet</a:t>
            </a:r>
            <a:r>
              <a:rPr lang="en-US" sz="1000" dirty="0">
                <a:solidFill>
                  <a:schemeClr val="bg1"/>
                </a:solidFill>
                <a:latin typeface="DM Sans" pitchFamily="2" charset="77"/>
                <a:cs typeface="Calibri"/>
              </a:rPr>
              <a:t>, </a:t>
            </a:r>
            <a:r>
              <a:rPr lang="en-US" sz="1000" dirty="0" err="1">
                <a:solidFill>
                  <a:schemeClr val="bg1"/>
                </a:solidFill>
                <a:latin typeface="DM Sans" pitchFamily="2" charset="77"/>
                <a:cs typeface="Calibri"/>
              </a:rPr>
              <a:t>Rightindem</a:t>
            </a:r>
            <a:r>
              <a:rPr lang="en-US" sz="1000" dirty="0">
                <a:solidFill>
                  <a:schemeClr val="bg1"/>
                </a:solidFill>
                <a:latin typeface="DM Sans" pitchFamily="2" charset="77"/>
                <a:cs typeface="Calibri"/>
              </a:rPr>
              <a:t>, </a:t>
            </a:r>
            <a:r>
              <a:rPr lang="en-US" sz="1000" dirty="0" err="1">
                <a:solidFill>
                  <a:schemeClr val="bg1"/>
                </a:solidFill>
                <a:latin typeface="DM Sans" pitchFamily="2" charset="77"/>
                <a:cs typeface="Calibri"/>
              </a:rPr>
              <a:t>Omnius</a:t>
            </a:r>
            <a:r>
              <a:rPr lang="en-US" sz="1000" dirty="0">
                <a:solidFill>
                  <a:schemeClr val="bg1"/>
                </a:solidFill>
                <a:latin typeface="DM Sans" pitchFamily="2" charset="77"/>
                <a:cs typeface="Calibri"/>
              </a:rPr>
              <a:t>, Applied Epic, Claimable and others) as it is user centric and does not compete with them but could partner.</a:t>
            </a:r>
          </a:p>
        </p:txBody>
      </p:sp>
      <p:sp>
        <p:nvSpPr>
          <p:cNvPr id="52" name="TextBox 51">
            <a:extLst>
              <a:ext uri="{FF2B5EF4-FFF2-40B4-BE49-F238E27FC236}">
                <a16:creationId xmlns:a16="http://schemas.microsoft.com/office/drawing/2014/main" xmlns="" id="{220B977A-209A-84D7-3E07-8E622CB1A8E2}"/>
              </a:ext>
            </a:extLst>
          </p:cNvPr>
          <p:cNvSpPr txBox="1"/>
          <p:nvPr/>
        </p:nvSpPr>
        <p:spPr>
          <a:xfrm>
            <a:off x="4961715" y="704170"/>
            <a:ext cx="2268570" cy="407612"/>
          </a:xfrm>
          <a:prstGeom prst="rect">
            <a:avLst/>
          </a:prstGeom>
          <a:noFill/>
        </p:spPr>
        <p:txBody>
          <a:bodyPr wrap="none" rtlCol="0">
            <a:spAutoFit/>
          </a:bodyPr>
          <a:lstStyle/>
          <a:p>
            <a:pPr algn="ctr">
              <a:lnSpc>
                <a:spcPct val="120000"/>
              </a:lnSpc>
            </a:pPr>
            <a:r>
              <a:rPr lang="en-US" b="1" dirty="0">
                <a:solidFill>
                  <a:schemeClr val="bg1"/>
                </a:solidFill>
                <a:latin typeface="DM Sans" pitchFamily="2" charset="77"/>
                <a:ea typeface="Euclid Circular A SemiBold" panose="020B0504000000000000" pitchFamily="34" charset="77"/>
              </a:rPr>
              <a:t>Competition Table</a:t>
            </a:r>
          </a:p>
        </p:txBody>
      </p:sp>
      <p:sp>
        <p:nvSpPr>
          <p:cNvPr id="53" name="TextBox 52">
            <a:extLst>
              <a:ext uri="{FF2B5EF4-FFF2-40B4-BE49-F238E27FC236}">
                <a16:creationId xmlns:a16="http://schemas.microsoft.com/office/drawing/2014/main" xmlns="" id="{4F3D7B44-7694-679B-D38C-930495343F1D}"/>
              </a:ext>
            </a:extLst>
          </p:cNvPr>
          <p:cNvSpPr txBox="1"/>
          <p:nvPr/>
        </p:nvSpPr>
        <p:spPr>
          <a:xfrm>
            <a:off x="3010472" y="1158898"/>
            <a:ext cx="857928" cy="337528"/>
          </a:xfrm>
          <a:prstGeom prst="rect">
            <a:avLst/>
          </a:prstGeom>
          <a:noFill/>
        </p:spPr>
        <p:txBody>
          <a:bodyPr wrap="none" rtlCol="0">
            <a:spAutoFit/>
          </a:bodyPr>
          <a:lstStyle/>
          <a:p>
            <a:pPr algn="ctr">
              <a:lnSpc>
                <a:spcPct val="120000"/>
              </a:lnSpc>
            </a:pPr>
            <a:r>
              <a:rPr lang="en-US" sz="1400" b="1" dirty="0">
                <a:latin typeface="DM Sans" pitchFamily="2" charset="77"/>
                <a:ea typeface="Euclid Circular A SemiBold" panose="020B0504000000000000" pitchFamily="34" charset="77"/>
              </a:rPr>
              <a:t>Feature</a:t>
            </a:r>
          </a:p>
        </p:txBody>
      </p:sp>
      <p:sp>
        <p:nvSpPr>
          <p:cNvPr id="54" name="TextBox 53">
            <a:extLst>
              <a:ext uri="{FF2B5EF4-FFF2-40B4-BE49-F238E27FC236}">
                <a16:creationId xmlns:a16="http://schemas.microsoft.com/office/drawing/2014/main" xmlns="" id="{9BF1DC2E-F26C-3972-DAF2-0CFBE72BF877}"/>
              </a:ext>
            </a:extLst>
          </p:cNvPr>
          <p:cNvSpPr txBox="1"/>
          <p:nvPr/>
        </p:nvSpPr>
        <p:spPr>
          <a:xfrm>
            <a:off x="6494598" y="1158898"/>
            <a:ext cx="1008609" cy="337528"/>
          </a:xfrm>
          <a:prstGeom prst="rect">
            <a:avLst/>
          </a:prstGeom>
          <a:noFill/>
        </p:spPr>
        <p:txBody>
          <a:bodyPr wrap="none" rtlCol="0">
            <a:spAutoFit/>
          </a:bodyPr>
          <a:lstStyle/>
          <a:p>
            <a:pPr algn="ctr">
              <a:lnSpc>
                <a:spcPct val="120000"/>
              </a:lnSpc>
            </a:pPr>
            <a:r>
              <a:rPr lang="en-US" sz="1400" b="1" dirty="0" err="1">
                <a:solidFill>
                  <a:srgbClr val="0762FF"/>
                </a:solidFill>
                <a:latin typeface="DM Sans" pitchFamily="2" charset="77"/>
                <a:ea typeface="Euclid Circular A SemiBold" panose="020B0504000000000000" pitchFamily="34" charset="77"/>
              </a:rPr>
              <a:t>Symplum</a:t>
            </a:r>
            <a:endParaRPr lang="en-US" sz="1400" b="1" dirty="0">
              <a:solidFill>
                <a:srgbClr val="0762FF"/>
              </a:solidFill>
              <a:latin typeface="DM Sans" pitchFamily="2" charset="77"/>
              <a:ea typeface="Euclid Circular A SemiBold" panose="020B0504000000000000" pitchFamily="34" charset="77"/>
            </a:endParaRPr>
          </a:p>
        </p:txBody>
      </p:sp>
      <p:sp>
        <p:nvSpPr>
          <p:cNvPr id="55" name="TextBox 54">
            <a:extLst>
              <a:ext uri="{FF2B5EF4-FFF2-40B4-BE49-F238E27FC236}">
                <a16:creationId xmlns:a16="http://schemas.microsoft.com/office/drawing/2014/main" xmlns="" id="{8D269ECA-F29F-79EA-3E7E-AAA04C1E7F70}"/>
              </a:ext>
            </a:extLst>
          </p:cNvPr>
          <p:cNvSpPr txBox="1"/>
          <p:nvPr/>
        </p:nvSpPr>
        <p:spPr>
          <a:xfrm>
            <a:off x="8124231" y="1158898"/>
            <a:ext cx="761747" cy="337528"/>
          </a:xfrm>
          <a:prstGeom prst="rect">
            <a:avLst/>
          </a:prstGeom>
          <a:noFill/>
        </p:spPr>
        <p:txBody>
          <a:bodyPr wrap="none" rtlCol="0">
            <a:spAutoFit/>
          </a:bodyPr>
          <a:lstStyle/>
          <a:p>
            <a:pPr algn="ctr">
              <a:lnSpc>
                <a:spcPct val="120000"/>
              </a:lnSpc>
            </a:pPr>
            <a:r>
              <a:rPr lang="en-US" sz="1400" b="1" dirty="0">
                <a:latin typeface="DM Sans" pitchFamily="2" charset="77"/>
                <a:ea typeface="Euclid Circular A SemiBold" panose="020B0504000000000000" pitchFamily="34" charset="77"/>
              </a:rPr>
              <a:t>Assist.</a:t>
            </a:r>
          </a:p>
        </p:txBody>
      </p:sp>
      <p:sp>
        <p:nvSpPr>
          <p:cNvPr id="56" name="TextBox 55">
            <a:extLst>
              <a:ext uri="{FF2B5EF4-FFF2-40B4-BE49-F238E27FC236}">
                <a16:creationId xmlns:a16="http://schemas.microsoft.com/office/drawing/2014/main" xmlns="" id="{167F1AD8-E7A7-A8DE-2643-07BC7A4EE5E7}"/>
              </a:ext>
            </a:extLst>
          </p:cNvPr>
          <p:cNvSpPr txBox="1"/>
          <p:nvPr/>
        </p:nvSpPr>
        <p:spPr>
          <a:xfrm>
            <a:off x="9295783" y="1158898"/>
            <a:ext cx="684804" cy="337528"/>
          </a:xfrm>
          <a:prstGeom prst="rect">
            <a:avLst/>
          </a:prstGeom>
          <a:noFill/>
        </p:spPr>
        <p:txBody>
          <a:bodyPr wrap="none" rtlCol="0">
            <a:spAutoFit/>
          </a:bodyPr>
          <a:lstStyle/>
          <a:p>
            <a:pPr algn="ctr">
              <a:lnSpc>
                <a:spcPct val="120000"/>
              </a:lnSpc>
            </a:pPr>
            <a:r>
              <a:rPr lang="en-US" sz="1400" b="1" dirty="0">
                <a:latin typeface="DM Sans" pitchFamily="2" charset="77"/>
                <a:ea typeface="Euclid Circular A SemiBold" panose="020B0504000000000000" pitchFamily="34" charset="77"/>
              </a:rPr>
              <a:t>Clubs</a:t>
            </a:r>
          </a:p>
        </p:txBody>
      </p:sp>
      <p:sp>
        <p:nvSpPr>
          <p:cNvPr id="57" name="TextBox 56">
            <a:extLst>
              <a:ext uri="{FF2B5EF4-FFF2-40B4-BE49-F238E27FC236}">
                <a16:creationId xmlns:a16="http://schemas.microsoft.com/office/drawing/2014/main" xmlns="" id="{27AE2C0B-81F8-66D2-1B15-F56E6CEB232B}"/>
              </a:ext>
            </a:extLst>
          </p:cNvPr>
          <p:cNvSpPr txBox="1"/>
          <p:nvPr/>
        </p:nvSpPr>
        <p:spPr>
          <a:xfrm>
            <a:off x="10349493" y="1158898"/>
            <a:ext cx="1011815" cy="337528"/>
          </a:xfrm>
          <a:prstGeom prst="rect">
            <a:avLst/>
          </a:prstGeom>
          <a:noFill/>
        </p:spPr>
        <p:txBody>
          <a:bodyPr wrap="none" rtlCol="0">
            <a:spAutoFit/>
          </a:bodyPr>
          <a:lstStyle/>
          <a:p>
            <a:pPr algn="ctr">
              <a:lnSpc>
                <a:spcPct val="120000"/>
              </a:lnSpc>
            </a:pPr>
            <a:r>
              <a:rPr lang="en-US" sz="1400" b="1" dirty="0">
                <a:latin typeface="DM Sans" pitchFamily="2" charset="77"/>
                <a:ea typeface="Euclid Circular A SemiBold" panose="020B0504000000000000" pitchFamily="34" charset="77"/>
              </a:rPr>
              <a:t>Web Plat.</a:t>
            </a:r>
          </a:p>
        </p:txBody>
      </p:sp>
      <p:sp>
        <p:nvSpPr>
          <p:cNvPr id="58" name="TextBox 57">
            <a:extLst>
              <a:ext uri="{FF2B5EF4-FFF2-40B4-BE49-F238E27FC236}">
                <a16:creationId xmlns:a16="http://schemas.microsoft.com/office/drawing/2014/main" xmlns="" id="{6E47CF07-DDCD-8BAD-1697-9EFEE9465028}"/>
              </a:ext>
            </a:extLst>
          </p:cNvPr>
          <p:cNvSpPr txBox="1"/>
          <p:nvPr/>
        </p:nvSpPr>
        <p:spPr>
          <a:xfrm>
            <a:off x="1360408" y="1525053"/>
            <a:ext cx="4735592" cy="3503395"/>
          </a:xfrm>
          <a:prstGeom prst="rect">
            <a:avLst/>
          </a:prstGeom>
          <a:noFill/>
        </p:spPr>
        <p:txBody>
          <a:bodyPr wrap="none" rtlCol="0">
            <a:spAutoFit/>
          </a:bodyPr>
          <a:lstStyle/>
          <a:p>
            <a:pPr algn="r">
              <a:lnSpc>
                <a:spcPct val="135000"/>
              </a:lnSpc>
            </a:pPr>
            <a:r>
              <a:rPr lang="en-US" sz="1100" dirty="0">
                <a:latin typeface="DM Sans" pitchFamily="2" charset="77"/>
                <a:ea typeface="Euclid Circular A SemiBold" panose="020B0504000000000000" pitchFamily="34" charset="77"/>
              </a:rPr>
              <a:t>Any Damage Claim from any Insurer (Car &amp; Home)</a:t>
            </a:r>
          </a:p>
          <a:p>
            <a:pPr algn="r">
              <a:lnSpc>
                <a:spcPct val="135000"/>
              </a:lnSpc>
            </a:pPr>
            <a:r>
              <a:rPr lang="en-US" sz="1100" dirty="0">
                <a:latin typeface="DM Sans" pitchFamily="2" charset="77"/>
                <a:ea typeface="Euclid Circular A SemiBold" panose="020B0504000000000000" pitchFamily="34" charset="77"/>
              </a:rPr>
              <a:t>Timeliness &amp; Help in Claim Declaration</a:t>
            </a:r>
          </a:p>
          <a:p>
            <a:pPr algn="r">
              <a:lnSpc>
                <a:spcPct val="135000"/>
              </a:lnSpc>
            </a:pPr>
            <a:r>
              <a:rPr lang="en-US" sz="1100" dirty="0">
                <a:latin typeface="DM Sans" pitchFamily="2" charset="77"/>
                <a:ea typeface="Euclid Circular A SemiBold" panose="020B0504000000000000" pitchFamily="34" charset="77"/>
              </a:rPr>
              <a:t>Private Services or Not Covered</a:t>
            </a:r>
          </a:p>
          <a:p>
            <a:pPr algn="r">
              <a:lnSpc>
                <a:spcPct val="135000"/>
              </a:lnSpc>
            </a:pPr>
            <a:r>
              <a:rPr lang="en-US" sz="1100" dirty="0">
                <a:latin typeface="DM Sans" pitchFamily="2" charset="77"/>
                <a:ea typeface="Euclid Circular A SemiBold" panose="020B0504000000000000" pitchFamily="34" charset="77"/>
              </a:rPr>
              <a:t>Free App for Service Providers</a:t>
            </a:r>
          </a:p>
          <a:p>
            <a:pPr algn="r">
              <a:lnSpc>
                <a:spcPct val="135000"/>
              </a:lnSpc>
            </a:pPr>
            <a:r>
              <a:rPr lang="en-US" sz="1100" dirty="0" err="1">
                <a:latin typeface="DM Sans" pitchFamily="2" charset="77"/>
                <a:ea typeface="Euclid Circular A SemiBold" panose="020B0504000000000000" pitchFamily="34" charset="77"/>
              </a:rPr>
              <a:t>Symplum's</a:t>
            </a:r>
            <a:r>
              <a:rPr lang="en-US" sz="1100" dirty="0">
                <a:latin typeface="DM Sans" pitchFamily="2" charset="77"/>
                <a:ea typeface="Euclid Circular A SemiBold" panose="020B0504000000000000" pitchFamily="34" charset="77"/>
              </a:rPr>
              <a:t> full integration with most Service Provider's IT Applications</a:t>
            </a:r>
          </a:p>
          <a:p>
            <a:pPr algn="r">
              <a:lnSpc>
                <a:spcPct val="135000"/>
              </a:lnSpc>
            </a:pPr>
            <a:r>
              <a:rPr lang="en-US" sz="1100" dirty="0">
                <a:latin typeface="DM Sans" pitchFamily="2" charset="77"/>
                <a:ea typeface="Euclid Circular A SemiBold" panose="020B0504000000000000" pitchFamily="34" charset="77"/>
              </a:rPr>
              <a:t>Complete User Profiles &amp; Data for Insured Assets</a:t>
            </a:r>
          </a:p>
          <a:p>
            <a:pPr algn="r">
              <a:lnSpc>
                <a:spcPct val="135000"/>
              </a:lnSpc>
            </a:pPr>
            <a:r>
              <a:rPr lang="en-US" sz="1100" dirty="0">
                <a:latin typeface="DM Sans" pitchFamily="2" charset="77"/>
                <a:ea typeface="Euclid Circular A SemiBold" panose="020B0504000000000000" pitchFamily="34" charset="77"/>
              </a:rPr>
              <a:t>Blockchain Secured Evidence of Smart-contracts, Timestamp &amp; GPS</a:t>
            </a:r>
          </a:p>
          <a:p>
            <a:pPr algn="r">
              <a:lnSpc>
                <a:spcPct val="135000"/>
              </a:lnSpc>
            </a:pPr>
            <a:r>
              <a:rPr lang="en-US" sz="1100" dirty="0">
                <a:latin typeface="DM Sans" pitchFamily="2" charset="77"/>
                <a:ea typeface="Euclid Circular A SemiBold" panose="020B0504000000000000" pitchFamily="34" charset="77"/>
              </a:rPr>
              <a:t>Blockchain Supported Digital Id. for free for all Users</a:t>
            </a:r>
          </a:p>
          <a:p>
            <a:pPr algn="r">
              <a:lnSpc>
                <a:spcPct val="135000"/>
              </a:lnSpc>
            </a:pPr>
            <a:r>
              <a:rPr lang="en-US" sz="1100" dirty="0">
                <a:latin typeface="DM Sans" pitchFamily="2" charset="77"/>
                <a:ea typeface="Euclid Circular A SemiBold" panose="020B0504000000000000" pitchFamily="34" charset="77"/>
              </a:rPr>
              <a:t>Competitive cost for Insurers and prices for Insureds</a:t>
            </a:r>
          </a:p>
          <a:p>
            <a:pPr algn="r">
              <a:lnSpc>
                <a:spcPct val="135000"/>
              </a:lnSpc>
            </a:pPr>
            <a:r>
              <a:rPr lang="en-US" sz="1100" dirty="0">
                <a:latin typeface="DM Sans" pitchFamily="2" charset="77"/>
                <a:ea typeface="Euclid Circular A SemiBold" panose="020B0504000000000000" pitchFamily="34" charset="77"/>
              </a:rPr>
              <a:t>The Insurer gets free update of all Claims</a:t>
            </a:r>
          </a:p>
          <a:p>
            <a:pPr algn="r">
              <a:lnSpc>
                <a:spcPct val="135000"/>
              </a:lnSpc>
            </a:pPr>
            <a:r>
              <a:rPr lang="en-US" sz="1100" dirty="0">
                <a:latin typeface="DM Sans" pitchFamily="2" charset="77"/>
                <a:ea typeface="Euclid Circular A SemiBold" panose="020B0504000000000000" pitchFamily="34" charset="77"/>
              </a:rPr>
              <a:t>The Broker gets free update of all Claims</a:t>
            </a:r>
          </a:p>
          <a:p>
            <a:pPr algn="r">
              <a:lnSpc>
                <a:spcPct val="135000"/>
              </a:lnSpc>
            </a:pPr>
            <a:r>
              <a:rPr lang="en-US" sz="1100" dirty="0">
                <a:latin typeface="DM Sans" pitchFamily="2" charset="77"/>
                <a:ea typeface="Euclid Circular A SemiBold" panose="020B0504000000000000" pitchFamily="34" charset="77"/>
              </a:rPr>
              <a:t>Users provide Service Provider Reviews with comments</a:t>
            </a:r>
          </a:p>
          <a:p>
            <a:pPr algn="r">
              <a:lnSpc>
                <a:spcPct val="135000"/>
              </a:lnSpc>
            </a:pPr>
            <a:r>
              <a:rPr lang="en-US" sz="1100" dirty="0">
                <a:latin typeface="DM Sans" pitchFamily="2" charset="77"/>
                <a:ea typeface="Euclid Circular A SemiBold" panose="020B0504000000000000" pitchFamily="34" charset="77"/>
              </a:rPr>
              <a:t>Same App for ever</a:t>
            </a:r>
          </a:p>
          <a:p>
            <a:pPr algn="r">
              <a:lnSpc>
                <a:spcPct val="135000"/>
              </a:lnSpc>
            </a:pPr>
            <a:r>
              <a:rPr lang="en-US" sz="1100" dirty="0">
                <a:latin typeface="DM Sans" pitchFamily="2" charset="77"/>
                <a:ea typeface="Euclid Circular A SemiBold" panose="020B0504000000000000" pitchFamily="34" charset="77"/>
              </a:rPr>
              <a:t>User selects their onsite Service Date</a:t>
            </a:r>
          </a:p>
          <a:p>
            <a:pPr algn="r">
              <a:lnSpc>
                <a:spcPct val="135000"/>
              </a:lnSpc>
            </a:pPr>
            <a:r>
              <a:rPr lang="en-US" sz="1100" dirty="0">
                <a:latin typeface="DM Sans" pitchFamily="2" charset="77"/>
                <a:ea typeface="Euclid Circular A SemiBold" panose="020B0504000000000000" pitchFamily="34" charset="77"/>
              </a:rPr>
              <a:t>Help the user with their Payment/Collections</a:t>
            </a:r>
          </a:p>
        </p:txBody>
      </p:sp>
      <p:sp>
        <p:nvSpPr>
          <p:cNvPr id="60" name="TextBox 59">
            <a:extLst>
              <a:ext uri="{FF2B5EF4-FFF2-40B4-BE49-F238E27FC236}">
                <a16:creationId xmlns:a16="http://schemas.microsoft.com/office/drawing/2014/main" xmlns="" id="{7DC933D5-4C27-6CBA-FC8E-A3FB485CBACF}"/>
              </a:ext>
            </a:extLst>
          </p:cNvPr>
          <p:cNvSpPr txBox="1"/>
          <p:nvPr/>
        </p:nvSpPr>
        <p:spPr>
          <a:xfrm>
            <a:off x="6095998" y="4976362"/>
            <a:ext cx="5150769" cy="488147"/>
          </a:xfrm>
          <a:prstGeom prst="rect">
            <a:avLst/>
          </a:prstGeom>
          <a:noFill/>
        </p:spPr>
        <p:txBody>
          <a:bodyPr wrap="square" rtlCol="0">
            <a:spAutoFit/>
          </a:bodyPr>
          <a:lstStyle/>
          <a:p>
            <a:pPr>
              <a:lnSpc>
                <a:spcPct val="120000"/>
              </a:lnSpc>
            </a:pPr>
            <a:r>
              <a:rPr lang="en-US" sz="1100" dirty="0">
                <a:latin typeface="DM Sans" pitchFamily="2" charset="77"/>
                <a:ea typeface="Euclid Circular A SemiBold" panose="020B0504000000000000" pitchFamily="34" charset="77"/>
              </a:rPr>
              <a:t>Europe Assistance, </a:t>
            </a:r>
            <a:r>
              <a:rPr lang="en-US" sz="1100" dirty="0" err="1">
                <a:latin typeface="DM Sans" pitchFamily="2" charset="77"/>
                <a:ea typeface="Euclid Circular A SemiBold" panose="020B0504000000000000" pitchFamily="34" charset="77"/>
              </a:rPr>
              <a:t>Asitur</a:t>
            </a:r>
            <a:r>
              <a:rPr lang="en-US" sz="1100" dirty="0">
                <a:latin typeface="DM Sans" pitchFamily="2" charset="77"/>
                <a:ea typeface="Euclid Circular A SemiBold" panose="020B0504000000000000" pitchFamily="34" charset="77"/>
              </a:rPr>
              <a:t>, </a:t>
            </a:r>
            <a:r>
              <a:rPr lang="en-US" sz="1100" dirty="0" err="1">
                <a:latin typeface="DM Sans" pitchFamily="2" charset="77"/>
                <a:ea typeface="Euclid Circular A SemiBold" panose="020B0504000000000000" pitchFamily="34" charset="77"/>
              </a:rPr>
              <a:t>Multiasistencia</a:t>
            </a:r>
            <a:r>
              <a:rPr lang="en-US" sz="1100" dirty="0">
                <a:latin typeface="DM Sans" pitchFamily="2" charset="77"/>
                <a:ea typeface="Euclid Circular A SemiBold" panose="020B0504000000000000" pitchFamily="34" charset="77"/>
              </a:rPr>
              <a:t>, </a:t>
            </a:r>
            <a:r>
              <a:rPr lang="en-US" sz="1100" dirty="0" err="1">
                <a:latin typeface="DM Sans" pitchFamily="2" charset="77"/>
                <a:ea typeface="Euclid Circular A SemiBold" panose="020B0504000000000000" pitchFamily="34" charset="77"/>
              </a:rPr>
              <a:t>Interpartner</a:t>
            </a:r>
            <a:r>
              <a:rPr lang="en-US" sz="1100" dirty="0">
                <a:latin typeface="DM Sans" pitchFamily="2" charset="77"/>
                <a:ea typeface="Euclid Circular A SemiBold" panose="020B0504000000000000" pitchFamily="34" charset="77"/>
              </a:rPr>
              <a:t>, ARAG, </a:t>
            </a:r>
            <a:r>
              <a:rPr lang="en-US" sz="1100" dirty="0" err="1">
                <a:latin typeface="DM Sans" pitchFamily="2" charset="77"/>
                <a:ea typeface="Euclid Circular A SemiBold" panose="020B0504000000000000" pitchFamily="34" charset="77"/>
              </a:rPr>
              <a:t>Homeserve</a:t>
            </a:r>
            <a:r>
              <a:rPr lang="en-US" sz="1100" dirty="0">
                <a:latin typeface="DM Sans" pitchFamily="2" charset="77"/>
                <a:ea typeface="Euclid Circular A SemiBold" panose="020B0504000000000000" pitchFamily="34" charset="77"/>
              </a:rPr>
              <a:t>, IMA, International SOS, Home Assistance, Best Roadside…</a:t>
            </a:r>
          </a:p>
        </p:txBody>
      </p:sp>
      <p:sp>
        <p:nvSpPr>
          <p:cNvPr id="61" name="TextBox 60">
            <a:extLst>
              <a:ext uri="{FF2B5EF4-FFF2-40B4-BE49-F238E27FC236}">
                <a16:creationId xmlns:a16="http://schemas.microsoft.com/office/drawing/2014/main" xmlns="" id="{B0FF76C5-2A82-B594-DB18-E07379936508}"/>
              </a:ext>
            </a:extLst>
          </p:cNvPr>
          <p:cNvSpPr txBox="1"/>
          <p:nvPr/>
        </p:nvSpPr>
        <p:spPr>
          <a:xfrm>
            <a:off x="6095998" y="5503191"/>
            <a:ext cx="2865121" cy="285014"/>
          </a:xfrm>
          <a:prstGeom prst="rect">
            <a:avLst/>
          </a:prstGeom>
          <a:noFill/>
        </p:spPr>
        <p:txBody>
          <a:bodyPr wrap="square" rtlCol="0">
            <a:spAutoFit/>
          </a:bodyPr>
          <a:lstStyle/>
          <a:p>
            <a:pPr>
              <a:lnSpc>
                <a:spcPct val="120000"/>
              </a:lnSpc>
            </a:pPr>
            <a:r>
              <a:rPr lang="en-US" sz="1100" dirty="0">
                <a:latin typeface="DM Sans" pitchFamily="2" charset="77"/>
                <a:ea typeface="Euclid Circular A SemiBold" panose="020B0504000000000000" pitchFamily="34" charset="77"/>
              </a:rPr>
              <a:t>Race, RACC, AAA, Urgently, </a:t>
            </a:r>
            <a:r>
              <a:rPr lang="en-US" sz="1100" dirty="0" err="1">
                <a:latin typeface="DM Sans" pitchFamily="2" charset="77"/>
                <a:ea typeface="Euclid Circular A SemiBold" panose="020B0504000000000000" pitchFamily="34" charset="77"/>
              </a:rPr>
              <a:t>CarTaxi</a:t>
            </a:r>
            <a:r>
              <a:rPr lang="en-US" sz="1100" dirty="0">
                <a:latin typeface="DM Sans" pitchFamily="2" charset="77"/>
                <a:ea typeface="Euclid Circular A SemiBold" panose="020B0504000000000000" pitchFamily="34" charset="77"/>
              </a:rPr>
              <a:t>…</a:t>
            </a:r>
          </a:p>
        </p:txBody>
      </p:sp>
      <p:sp>
        <p:nvSpPr>
          <p:cNvPr id="62" name="TextBox 61">
            <a:extLst>
              <a:ext uri="{FF2B5EF4-FFF2-40B4-BE49-F238E27FC236}">
                <a16:creationId xmlns:a16="http://schemas.microsoft.com/office/drawing/2014/main" xmlns="" id="{94B9ABA2-B67E-98AC-FDC8-8AF63B351D1C}"/>
              </a:ext>
            </a:extLst>
          </p:cNvPr>
          <p:cNvSpPr txBox="1"/>
          <p:nvPr/>
        </p:nvSpPr>
        <p:spPr>
          <a:xfrm>
            <a:off x="6095998" y="5825472"/>
            <a:ext cx="4627367" cy="488147"/>
          </a:xfrm>
          <a:prstGeom prst="rect">
            <a:avLst/>
          </a:prstGeom>
          <a:noFill/>
        </p:spPr>
        <p:txBody>
          <a:bodyPr wrap="square" rtlCol="0">
            <a:spAutoFit/>
          </a:bodyPr>
          <a:lstStyle/>
          <a:p>
            <a:pPr>
              <a:lnSpc>
                <a:spcPct val="120000"/>
              </a:lnSpc>
            </a:pPr>
            <a:r>
              <a:rPr lang="en-US" sz="1100" dirty="0" err="1">
                <a:latin typeface="DM Sans" pitchFamily="2" charset="77"/>
                <a:ea typeface="Euclid Circular A SemiBold" panose="020B0504000000000000" pitchFamily="34" charset="77"/>
              </a:rPr>
              <a:t>Habitissimo</a:t>
            </a:r>
            <a:r>
              <a:rPr lang="en-US" sz="1100" dirty="0">
                <a:latin typeface="DM Sans" pitchFamily="2" charset="77"/>
                <a:ea typeface="Euclid Circular A SemiBold" panose="020B0504000000000000" pitchFamily="34" charset="77"/>
              </a:rPr>
              <a:t>, Wolly, Helpers, </a:t>
            </a:r>
            <a:r>
              <a:rPr lang="en-US" sz="1100" dirty="0" err="1">
                <a:latin typeface="DM Sans" pitchFamily="2" charset="77"/>
                <a:ea typeface="Euclid Circular A SemiBold" panose="020B0504000000000000" pitchFamily="34" charset="77"/>
              </a:rPr>
              <a:t>Multihelpers</a:t>
            </a:r>
            <a:r>
              <a:rPr lang="en-US" sz="1100" dirty="0">
                <a:latin typeface="DM Sans" pitchFamily="2" charset="77"/>
                <a:ea typeface="Euclid Circular A SemiBold" panose="020B0504000000000000" pitchFamily="34" charset="77"/>
              </a:rPr>
              <a:t>, Porch, </a:t>
            </a:r>
            <a:r>
              <a:rPr lang="en-US" sz="1100" dirty="0" err="1">
                <a:latin typeface="DM Sans" pitchFamily="2" charset="77"/>
                <a:ea typeface="Euclid Circular A SemiBold" panose="020B0504000000000000" pitchFamily="34" charset="77"/>
              </a:rPr>
              <a:t>Handii</a:t>
            </a:r>
            <a:r>
              <a:rPr lang="en-US" sz="1100" dirty="0">
                <a:latin typeface="DM Sans" pitchFamily="2" charset="77"/>
                <a:ea typeface="Euclid Circular A SemiBold" panose="020B0504000000000000" pitchFamily="34" charset="77"/>
              </a:rPr>
              <a:t>, </a:t>
            </a:r>
            <a:r>
              <a:rPr lang="en-US" sz="1100" dirty="0" err="1">
                <a:latin typeface="DM Sans" pitchFamily="2" charset="77"/>
                <a:ea typeface="Euclid Circular A SemiBold" panose="020B0504000000000000" pitchFamily="34" charset="77"/>
              </a:rPr>
              <a:t>Homeadvisor</a:t>
            </a:r>
            <a:r>
              <a:rPr lang="en-US" sz="1100" dirty="0">
                <a:latin typeface="DM Sans" pitchFamily="2" charset="77"/>
                <a:ea typeface="Euclid Circular A SemiBold" panose="020B0504000000000000" pitchFamily="34" charset="77"/>
              </a:rPr>
              <a:t>, Westhill, </a:t>
            </a:r>
            <a:r>
              <a:rPr lang="en-US" sz="1100" dirty="0" err="1">
                <a:latin typeface="DM Sans" pitchFamily="2" charset="77"/>
                <a:ea typeface="Euclid Circular A SemiBold" panose="020B0504000000000000" pitchFamily="34" charset="77"/>
              </a:rPr>
              <a:t>Pro.com</a:t>
            </a:r>
            <a:r>
              <a:rPr lang="en-US" sz="1100" dirty="0">
                <a:latin typeface="DM Sans" pitchFamily="2" charset="77"/>
                <a:ea typeface="Euclid Circular A SemiBold" panose="020B0504000000000000" pitchFamily="34" charset="77"/>
              </a:rPr>
              <a:t>, Houzz, </a:t>
            </a:r>
            <a:r>
              <a:rPr lang="en-US" sz="1100" dirty="0" err="1">
                <a:latin typeface="DM Sans" pitchFamily="2" charset="77"/>
                <a:ea typeface="Euclid Circular A SemiBold" panose="020B0504000000000000" pitchFamily="34" charset="77"/>
              </a:rPr>
              <a:t>Keppe</a:t>
            </a:r>
            <a:r>
              <a:rPr lang="en-US" sz="1100" dirty="0">
                <a:latin typeface="DM Sans" pitchFamily="2" charset="77"/>
                <a:ea typeface="Euclid Circular A SemiBold" panose="020B0504000000000000" pitchFamily="34" charset="77"/>
              </a:rPr>
              <a:t>…</a:t>
            </a:r>
          </a:p>
        </p:txBody>
      </p:sp>
      <p:sp>
        <p:nvSpPr>
          <p:cNvPr id="63" name="TextBox 62">
            <a:extLst>
              <a:ext uri="{FF2B5EF4-FFF2-40B4-BE49-F238E27FC236}">
                <a16:creationId xmlns:a16="http://schemas.microsoft.com/office/drawing/2014/main" xmlns="" id="{55FA4EE4-5F0D-A67F-B695-2BE0ACF7B25C}"/>
              </a:ext>
            </a:extLst>
          </p:cNvPr>
          <p:cNvSpPr txBox="1"/>
          <p:nvPr/>
        </p:nvSpPr>
        <p:spPr>
          <a:xfrm>
            <a:off x="4952738" y="5077928"/>
            <a:ext cx="1143262" cy="285014"/>
          </a:xfrm>
          <a:prstGeom prst="rect">
            <a:avLst/>
          </a:prstGeom>
          <a:noFill/>
        </p:spPr>
        <p:txBody>
          <a:bodyPr wrap="none" rtlCol="0">
            <a:spAutoFit/>
          </a:bodyPr>
          <a:lstStyle/>
          <a:p>
            <a:pPr algn="r">
              <a:lnSpc>
                <a:spcPct val="120000"/>
              </a:lnSpc>
            </a:pPr>
            <a:r>
              <a:rPr lang="en-US" sz="1100" dirty="0">
                <a:latin typeface="DM Sans" pitchFamily="2" charset="77"/>
                <a:ea typeface="Euclid Circular A SemiBold" panose="020B0504000000000000" pitchFamily="34" charset="77"/>
              </a:rPr>
              <a:t>Assistance Co.</a:t>
            </a:r>
          </a:p>
        </p:txBody>
      </p:sp>
      <p:sp>
        <p:nvSpPr>
          <p:cNvPr id="64" name="TextBox 63">
            <a:extLst>
              <a:ext uri="{FF2B5EF4-FFF2-40B4-BE49-F238E27FC236}">
                <a16:creationId xmlns:a16="http://schemas.microsoft.com/office/drawing/2014/main" xmlns="" id="{DC4BDC47-7891-03FC-F029-D1CAF53E85A5}"/>
              </a:ext>
            </a:extLst>
          </p:cNvPr>
          <p:cNvSpPr txBox="1"/>
          <p:nvPr/>
        </p:nvSpPr>
        <p:spPr>
          <a:xfrm>
            <a:off x="4612902" y="5503191"/>
            <a:ext cx="1483098" cy="285014"/>
          </a:xfrm>
          <a:prstGeom prst="rect">
            <a:avLst/>
          </a:prstGeom>
          <a:noFill/>
        </p:spPr>
        <p:txBody>
          <a:bodyPr wrap="none" rtlCol="0">
            <a:spAutoFit/>
          </a:bodyPr>
          <a:lstStyle/>
          <a:p>
            <a:pPr algn="r">
              <a:lnSpc>
                <a:spcPct val="120000"/>
              </a:lnSpc>
            </a:pPr>
            <a:r>
              <a:rPr lang="en-US" sz="1100" dirty="0">
                <a:latin typeface="DM Sans" pitchFamily="2" charset="77"/>
                <a:ea typeface="Euclid Circular A SemiBold" panose="020B0504000000000000" pitchFamily="34" charset="77"/>
              </a:rPr>
              <a:t>Memberships Clubs</a:t>
            </a:r>
          </a:p>
        </p:txBody>
      </p:sp>
      <p:sp>
        <p:nvSpPr>
          <p:cNvPr id="65" name="TextBox 64">
            <a:extLst>
              <a:ext uri="{FF2B5EF4-FFF2-40B4-BE49-F238E27FC236}">
                <a16:creationId xmlns:a16="http://schemas.microsoft.com/office/drawing/2014/main" xmlns="" id="{85C9E9FF-C1B3-E82E-D273-1BFE3164461A}"/>
              </a:ext>
            </a:extLst>
          </p:cNvPr>
          <p:cNvSpPr txBox="1"/>
          <p:nvPr/>
        </p:nvSpPr>
        <p:spPr>
          <a:xfrm>
            <a:off x="3150963" y="5927038"/>
            <a:ext cx="2945037" cy="285014"/>
          </a:xfrm>
          <a:prstGeom prst="rect">
            <a:avLst/>
          </a:prstGeom>
          <a:noFill/>
        </p:spPr>
        <p:txBody>
          <a:bodyPr wrap="none" rtlCol="0">
            <a:spAutoFit/>
          </a:bodyPr>
          <a:lstStyle/>
          <a:p>
            <a:pPr algn="r">
              <a:lnSpc>
                <a:spcPct val="120000"/>
              </a:lnSpc>
            </a:pPr>
            <a:r>
              <a:rPr lang="en-US" sz="1100" dirty="0">
                <a:latin typeface="DM Sans" pitchFamily="2" charset="77"/>
                <a:ea typeface="Euclid Circular A SemiBold" panose="020B0504000000000000" pitchFamily="34" charset="77"/>
              </a:rPr>
              <a:t>Web Platforms (some have some “extras”)</a:t>
            </a:r>
          </a:p>
        </p:txBody>
      </p:sp>
      <p:cxnSp>
        <p:nvCxnSpPr>
          <p:cNvPr id="67" name="Straight Connector 66">
            <a:extLst>
              <a:ext uri="{FF2B5EF4-FFF2-40B4-BE49-F238E27FC236}">
                <a16:creationId xmlns:a16="http://schemas.microsoft.com/office/drawing/2014/main" xmlns="" id="{37ADF2F0-25ED-9CE7-FB98-CEEDDD749995}"/>
              </a:ext>
            </a:extLst>
          </p:cNvPr>
          <p:cNvCxnSpPr/>
          <p:nvPr/>
        </p:nvCxnSpPr>
        <p:spPr>
          <a:xfrm>
            <a:off x="665205" y="1557597"/>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3774BCE3-5850-40CE-1F72-AD15056C15B2}"/>
              </a:ext>
            </a:extLst>
          </p:cNvPr>
          <p:cNvCxnSpPr/>
          <p:nvPr/>
        </p:nvCxnSpPr>
        <p:spPr>
          <a:xfrm>
            <a:off x="665203" y="1806423"/>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BCE5DCD4-73C6-9A80-ED65-9A04E645DA7C}"/>
              </a:ext>
            </a:extLst>
          </p:cNvPr>
          <p:cNvCxnSpPr/>
          <p:nvPr/>
        </p:nvCxnSpPr>
        <p:spPr>
          <a:xfrm>
            <a:off x="665203" y="2038071"/>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5121DEBE-2B24-D39D-9327-9DA8F7473651}"/>
              </a:ext>
            </a:extLst>
          </p:cNvPr>
          <p:cNvCxnSpPr/>
          <p:nvPr/>
        </p:nvCxnSpPr>
        <p:spPr>
          <a:xfrm>
            <a:off x="665203" y="2257527"/>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93426FB1-90E5-3469-7624-5B17D33978F5}"/>
              </a:ext>
            </a:extLst>
          </p:cNvPr>
          <p:cNvCxnSpPr/>
          <p:nvPr/>
        </p:nvCxnSpPr>
        <p:spPr>
          <a:xfrm>
            <a:off x="665203" y="2489175"/>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CFBDB838-E3C7-2EE6-17C9-CF8C590EA4B6}"/>
              </a:ext>
            </a:extLst>
          </p:cNvPr>
          <p:cNvCxnSpPr/>
          <p:nvPr/>
        </p:nvCxnSpPr>
        <p:spPr>
          <a:xfrm>
            <a:off x="665203" y="2720823"/>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A46858F7-356D-9A7B-213D-72566D757D17}"/>
              </a:ext>
            </a:extLst>
          </p:cNvPr>
          <p:cNvCxnSpPr/>
          <p:nvPr/>
        </p:nvCxnSpPr>
        <p:spPr>
          <a:xfrm>
            <a:off x="665203" y="2946375"/>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35E91557-B756-787C-AD20-1829B0C4F1D9}"/>
              </a:ext>
            </a:extLst>
          </p:cNvPr>
          <p:cNvCxnSpPr/>
          <p:nvPr/>
        </p:nvCxnSpPr>
        <p:spPr>
          <a:xfrm>
            <a:off x="665203" y="3165831"/>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40E03497-55E3-A08F-A819-AAB25B18E1A3}"/>
              </a:ext>
            </a:extLst>
          </p:cNvPr>
          <p:cNvCxnSpPr/>
          <p:nvPr/>
        </p:nvCxnSpPr>
        <p:spPr>
          <a:xfrm>
            <a:off x="665203" y="3392424"/>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87187B2B-74BE-1CE6-B057-D06C677FD235}"/>
              </a:ext>
            </a:extLst>
          </p:cNvPr>
          <p:cNvCxnSpPr/>
          <p:nvPr/>
        </p:nvCxnSpPr>
        <p:spPr>
          <a:xfrm>
            <a:off x="665203" y="3624072"/>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AB464B92-2F9D-5397-C6B7-73B737F4872E}"/>
              </a:ext>
            </a:extLst>
          </p:cNvPr>
          <p:cNvCxnSpPr/>
          <p:nvPr/>
        </p:nvCxnSpPr>
        <p:spPr>
          <a:xfrm>
            <a:off x="665203" y="3843528"/>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8FE04C9D-2C04-8B3A-A8F8-70B1432E6D40}"/>
              </a:ext>
            </a:extLst>
          </p:cNvPr>
          <p:cNvCxnSpPr/>
          <p:nvPr/>
        </p:nvCxnSpPr>
        <p:spPr>
          <a:xfrm>
            <a:off x="665203" y="4069080"/>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E0DEABB1-0C73-A06F-6178-791AAA4EC62B}"/>
              </a:ext>
            </a:extLst>
          </p:cNvPr>
          <p:cNvCxnSpPr/>
          <p:nvPr/>
        </p:nvCxnSpPr>
        <p:spPr>
          <a:xfrm>
            <a:off x="665203" y="4294632"/>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90F8240-7E1E-5EBB-DBBF-DC07D53CBA69}"/>
              </a:ext>
            </a:extLst>
          </p:cNvPr>
          <p:cNvCxnSpPr/>
          <p:nvPr/>
        </p:nvCxnSpPr>
        <p:spPr>
          <a:xfrm>
            <a:off x="665203" y="4520184"/>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64373D16-E14A-C185-0EB4-33F7DAFF0549}"/>
              </a:ext>
            </a:extLst>
          </p:cNvPr>
          <p:cNvCxnSpPr/>
          <p:nvPr/>
        </p:nvCxnSpPr>
        <p:spPr>
          <a:xfrm>
            <a:off x="665203" y="4739640"/>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1C620F35-58E1-EEC1-7DCA-353B1DE2A343}"/>
              </a:ext>
            </a:extLst>
          </p:cNvPr>
          <p:cNvCxnSpPr/>
          <p:nvPr/>
        </p:nvCxnSpPr>
        <p:spPr>
          <a:xfrm>
            <a:off x="665203" y="4990078"/>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732788B3-558D-2820-7437-4589C2F274D1}"/>
              </a:ext>
            </a:extLst>
          </p:cNvPr>
          <p:cNvCxnSpPr/>
          <p:nvPr/>
        </p:nvCxnSpPr>
        <p:spPr>
          <a:xfrm>
            <a:off x="665203" y="5478727"/>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CD745974-93AF-07A8-EEE4-0C56F55219EF}"/>
              </a:ext>
            </a:extLst>
          </p:cNvPr>
          <p:cNvCxnSpPr/>
          <p:nvPr/>
        </p:nvCxnSpPr>
        <p:spPr>
          <a:xfrm>
            <a:off x="665203" y="5810232"/>
            <a:ext cx="10861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40B0BC0D-D401-50FB-6044-DA7D361F4264}"/>
              </a:ext>
            </a:extLst>
          </p:cNvPr>
          <p:cNvSpPr txBox="1"/>
          <p:nvPr/>
        </p:nvSpPr>
        <p:spPr>
          <a:xfrm>
            <a:off x="6793556" y="1786162"/>
            <a:ext cx="410690"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20s</a:t>
            </a:r>
          </a:p>
        </p:txBody>
      </p:sp>
      <p:sp>
        <p:nvSpPr>
          <p:cNvPr id="89" name="TextBox 88">
            <a:extLst>
              <a:ext uri="{FF2B5EF4-FFF2-40B4-BE49-F238E27FC236}">
                <a16:creationId xmlns:a16="http://schemas.microsoft.com/office/drawing/2014/main" xmlns="" id="{B258FE11-86FA-C7A1-36F6-B08288A4DA4C}"/>
              </a:ext>
            </a:extLst>
          </p:cNvPr>
          <p:cNvSpPr txBox="1"/>
          <p:nvPr/>
        </p:nvSpPr>
        <p:spPr>
          <a:xfrm>
            <a:off x="8274111" y="1786162"/>
            <a:ext cx="461986"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20m</a:t>
            </a:r>
          </a:p>
        </p:txBody>
      </p:sp>
      <p:sp>
        <p:nvSpPr>
          <p:cNvPr id="90" name="TextBox 89">
            <a:extLst>
              <a:ext uri="{FF2B5EF4-FFF2-40B4-BE49-F238E27FC236}">
                <a16:creationId xmlns:a16="http://schemas.microsoft.com/office/drawing/2014/main" xmlns="" id="{23D6B68C-6F5E-A934-D805-5D8E64C31D92}"/>
              </a:ext>
            </a:extLst>
          </p:cNvPr>
          <p:cNvSpPr txBox="1"/>
          <p:nvPr/>
        </p:nvSpPr>
        <p:spPr>
          <a:xfrm>
            <a:off x="9404893" y="1786162"/>
            <a:ext cx="461986"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20m</a:t>
            </a:r>
          </a:p>
        </p:txBody>
      </p:sp>
      <p:cxnSp>
        <p:nvCxnSpPr>
          <p:cNvPr id="92" name="Straight Connector 91">
            <a:extLst>
              <a:ext uri="{FF2B5EF4-FFF2-40B4-BE49-F238E27FC236}">
                <a16:creationId xmlns:a16="http://schemas.microsoft.com/office/drawing/2014/main" xmlns="" id="{BD071240-6B6C-2678-2921-210D3CFD474E}"/>
              </a:ext>
            </a:extLst>
          </p:cNvPr>
          <p:cNvCxnSpPr>
            <a:cxnSpLocks/>
          </p:cNvCxnSpPr>
          <p:nvPr/>
        </p:nvCxnSpPr>
        <p:spPr>
          <a:xfrm flipH="1" flipV="1">
            <a:off x="7839182" y="1110041"/>
            <a:ext cx="5021" cy="3870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147F125A-AA71-7865-743F-E35D840D88AD}"/>
              </a:ext>
            </a:extLst>
          </p:cNvPr>
          <p:cNvCxnSpPr>
            <a:cxnSpLocks/>
          </p:cNvCxnSpPr>
          <p:nvPr/>
        </p:nvCxnSpPr>
        <p:spPr>
          <a:xfrm flipH="1" flipV="1">
            <a:off x="9088560" y="1110041"/>
            <a:ext cx="5021" cy="3870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F31348AB-60CE-EAD2-4DAE-44A5E493E181}"/>
              </a:ext>
            </a:extLst>
          </p:cNvPr>
          <p:cNvCxnSpPr>
            <a:cxnSpLocks/>
          </p:cNvCxnSpPr>
          <p:nvPr/>
        </p:nvCxnSpPr>
        <p:spPr>
          <a:xfrm flipH="1" flipV="1">
            <a:off x="10178191" y="1110041"/>
            <a:ext cx="5021" cy="3870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xmlns="" id="{FAA78D1C-836F-3E9D-D41E-A0605977AF43}"/>
              </a:ext>
            </a:extLst>
          </p:cNvPr>
          <p:cNvSpPr/>
          <p:nvPr/>
        </p:nvSpPr>
        <p:spPr>
          <a:xfrm>
            <a:off x="6923696" y="1621011"/>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9" name="Oval 98">
            <a:extLst>
              <a:ext uri="{FF2B5EF4-FFF2-40B4-BE49-F238E27FC236}">
                <a16:creationId xmlns:a16="http://schemas.microsoft.com/office/drawing/2014/main" xmlns="" id="{2E7FD355-D11D-AF3C-A087-2A0D6BDEA4C9}"/>
              </a:ext>
            </a:extLst>
          </p:cNvPr>
          <p:cNvSpPr/>
          <p:nvPr/>
        </p:nvSpPr>
        <p:spPr>
          <a:xfrm>
            <a:off x="6923696" y="2084787"/>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0" name="Oval 99">
            <a:extLst>
              <a:ext uri="{FF2B5EF4-FFF2-40B4-BE49-F238E27FC236}">
                <a16:creationId xmlns:a16="http://schemas.microsoft.com/office/drawing/2014/main" xmlns="" id="{E417B1CA-F2F4-D4DB-5956-6BD215FD8D7D}"/>
              </a:ext>
            </a:extLst>
          </p:cNvPr>
          <p:cNvSpPr/>
          <p:nvPr/>
        </p:nvSpPr>
        <p:spPr>
          <a:xfrm>
            <a:off x="6923696" y="231321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1" name="Oval 100">
            <a:extLst>
              <a:ext uri="{FF2B5EF4-FFF2-40B4-BE49-F238E27FC236}">
                <a16:creationId xmlns:a16="http://schemas.microsoft.com/office/drawing/2014/main" xmlns="" id="{23A37C75-EA14-A877-AC3A-4786C4DA2E6C}"/>
              </a:ext>
            </a:extLst>
          </p:cNvPr>
          <p:cNvSpPr/>
          <p:nvPr/>
        </p:nvSpPr>
        <p:spPr>
          <a:xfrm>
            <a:off x="6923696" y="253952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2" name="Oval 101">
            <a:extLst>
              <a:ext uri="{FF2B5EF4-FFF2-40B4-BE49-F238E27FC236}">
                <a16:creationId xmlns:a16="http://schemas.microsoft.com/office/drawing/2014/main" xmlns="" id="{41B7907B-FF89-6E19-0208-4011A1C9569C}"/>
              </a:ext>
            </a:extLst>
          </p:cNvPr>
          <p:cNvSpPr/>
          <p:nvPr/>
        </p:nvSpPr>
        <p:spPr>
          <a:xfrm>
            <a:off x="6923696" y="276583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3" name="Oval 102">
            <a:extLst>
              <a:ext uri="{FF2B5EF4-FFF2-40B4-BE49-F238E27FC236}">
                <a16:creationId xmlns:a16="http://schemas.microsoft.com/office/drawing/2014/main" xmlns="" id="{24B1E631-B165-597A-EC62-64CB1513C359}"/>
              </a:ext>
            </a:extLst>
          </p:cNvPr>
          <p:cNvSpPr/>
          <p:nvPr/>
        </p:nvSpPr>
        <p:spPr>
          <a:xfrm>
            <a:off x="6923696" y="299214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4" name="Oval 103">
            <a:extLst>
              <a:ext uri="{FF2B5EF4-FFF2-40B4-BE49-F238E27FC236}">
                <a16:creationId xmlns:a16="http://schemas.microsoft.com/office/drawing/2014/main" xmlns="" id="{90383331-AA13-079E-5CC9-C093CCD3D7CC}"/>
              </a:ext>
            </a:extLst>
          </p:cNvPr>
          <p:cNvSpPr/>
          <p:nvPr/>
        </p:nvSpPr>
        <p:spPr>
          <a:xfrm>
            <a:off x="6923696" y="321845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5" name="Oval 104">
            <a:extLst>
              <a:ext uri="{FF2B5EF4-FFF2-40B4-BE49-F238E27FC236}">
                <a16:creationId xmlns:a16="http://schemas.microsoft.com/office/drawing/2014/main" xmlns="" id="{60B9CC37-1944-8450-AE35-F5C06953CE33}"/>
              </a:ext>
            </a:extLst>
          </p:cNvPr>
          <p:cNvSpPr/>
          <p:nvPr/>
        </p:nvSpPr>
        <p:spPr>
          <a:xfrm>
            <a:off x="6923696" y="344476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 name="Oval 105">
            <a:extLst>
              <a:ext uri="{FF2B5EF4-FFF2-40B4-BE49-F238E27FC236}">
                <a16:creationId xmlns:a16="http://schemas.microsoft.com/office/drawing/2014/main" xmlns="" id="{FFD60733-D1A8-ECE7-2216-EA172D1A44F2}"/>
              </a:ext>
            </a:extLst>
          </p:cNvPr>
          <p:cNvSpPr/>
          <p:nvPr/>
        </p:nvSpPr>
        <p:spPr>
          <a:xfrm>
            <a:off x="6923696" y="367107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7" name="Oval 106">
            <a:extLst>
              <a:ext uri="{FF2B5EF4-FFF2-40B4-BE49-F238E27FC236}">
                <a16:creationId xmlns:a16="http://schemas.microsoft.com/office/drawing/2014/main" xmlns="" id="{70FAF58B-8F60-EF88-1179-4220F1EF33F3}"/>
              </a:ext>
            </a:extLst>
          </p:cNvPr>
          <p:cNvSpPr/>
          <p:nvPr/>
        </p:nvSpPr>
        <p:spPr>
          <a:xfrm>
            <a:off x="6923696" y="389738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8" name="Oval 107">
            <a:extLst>
              <a:ext uri="{FF2B5EF4-FFF2-40B4-BE49-F238E27FC236}">
                <a16:creationId xmlns:a16="http://schemas.microsoft.com/office/drawing/2014/main" xmlns="" id="{B44FEEFB-5892-FA80-BA20-F222519A4739}"/>
              </a:ext>
            </a:extLst>
          </p:cNvPr>
          <p:cNvSpPr/>
          <p:nvPr/>
        </p:nvSpPr>
        <p:spPr>
          <a:xfrm>
            <a:off x="6923696" y="412369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9" name="Oval 108">
            <a:extLst>
              <a:ext uri="{FF2B5EF4-FFF2-40B4-BE49-F238E27FC236}">
                <a16:creationId xmlns:a16="http://schemas.microsoft.com/office/drawing/2014/main" xmlns="" id="{558A779F-30C6-9D2A-5F5F-0CBD94B14497}"/>
              </a:ext>
            </a:extLst>
          </p:cNvPr>
          <p:cNvSpPr/>
          <p:nvPr/>
        </p:nvSpPr>
        <p:spPr>
          <a:xfrm>
            <a:off x="6923696" y="435000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0" name="Oval 109">
            <a:extLst>
              <a:ext uri="{FF2B5EF4-FFF2-40B4-BE49-F238E27FC236}">
                <a16:creationId xmlns:a16="http://schemas.microsoft.com/office/drawing/2014/main" xmlns="" id="{E1896CCD-AB13-74BF-0571-ECC6C0485CBA}"/>
              </a:ext>
            </a:extLst>
          </p:cNvPr>
          <p:cNvSpPr/>
          <p:nvPr/>
        </p:nvSpPr>
        <p:spPr>
          <a:xfrm>
            <a:off x="6923696" y="4576313"/>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1" name="Oval 110">
            <a:extLst>
              <a:ext uri="{FF2B5EF4-FFF2-40B4-BE49-F238E27FC236}">
                <a16:creationId xmlns:a16="http://schemas.microsoft.com/office/drawing/2014/main" xmlns="" id="{E6BF0357-4B4D-65B9-815A-748BC96E1A9E}"/>
              </a:ext>
            </a:extLst>
          </p:cNvPr>
          <p:cNvSpPr/>
          <p:nvPr/>
        </p:nvSpPr>
        <p:spPr>
          <a:xfrm>
            <a:off x="6923696" y="4805427"/>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2" name="Oval 111">
            <a:extLst>
              <a:ext uri="{FF2B5EF4-FFF2-40B4-BE49-F238E27FC236}">
                <a16:creationId xmlns:a16="http://schemas.microsoft.com/office/drawing/2014/main" xmlns="" id="{E32F30C8-0A07-532E-3508-C2D02A1680FB}"/>
              </a:ext>
            </a:extLst>
          </p:cNvPr>
          <p:cNvSpPr/>
          <p:nvPr/>
        </p:nvSpPr>
        <p:spPr>
          <a:xfrm>
            <a:off x="8423355" y="162101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3" name="Oval 112">
            <a:extLst>
              <a:ext uri="{FF2B5EF4-FFF2-40B4-BE49-F238E27FC236}">
                <a16:creationId xmlns:a16="http://schemas.microsoft.com/office/drawing/2014/main" xmlns="" id="{C79B8A1C-8C6A-766C-ABE1-952D78FC7D4A}"/>
              </a:ext>
            </a:extLst>
          </p:cNvPr>
          <p:cNvSpPr/>
          <p:nvPr/>
        </p:nvSpPr>
        <p:spPr>
          <a:xfrm>
            <a:off x="8423355" y="2084787"/>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5" name="Oval 114">
            <a:extLst>
              <a:ext uri="{FF2B5EF4-FFF2-40B4-BE49-F238E27FC236}">
                <a16:creationId xmlns:a16="http://schemas.microsoft.com/office/drawing/2014/main" xmlns="" id="{F2BDC62A-9DA5-E633-9E3C-15E0822106D1}"/>
              </a:ext>
            </a:extLst>
          </p:cNvPr>
          <p:cNvSpPr/>
          <p:nvPr/>
        </p:nvSpPr>
        <p:spPr>
          <a:xfrm>
            <a:off x="8423355" y="253952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6" name="Oval 115">
            <a:extLst>
              <a:ext uri="{FF2B5EF4-FFF2-40B4-BE49-F238E27FC236}">
                <a16:creationId xmlns:a16="http://schemas.microsoft.com/office/drawing/2014/main" xmlns="" id="{ECB4CC55-ED24-36DC-6EBD-535A0D24724D}"/>
              </a:ext>
            </a:extLst>
          </p:cNvPr>
          <p:cNvSpPr/>
          <p:nvPr/>
        </p:nvSpPr>
        <p:spPr>
          <a:xfrm>
            <a:off x="8423355" y="276583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7" name="Oval 116">
            <a:extLst>
              <a:ext uri="{FF2B5EF4-FFF2-40B4-BE49-F238E27FC236}">
                <a16:creationId xmlns:a16="http://schemas.microsoft.com/office/drawing/2014/main" xmlns="" id="{44BEA4C8-BE02-FFD6-3C89-C41D992A4530}"/>
              </a:ext>
            </a:extLst>
          </p:cNvPr>
          <p:cNvSpPr/>
          <p:nvPr/>
        </p:nvSpPr>
        <p:spPr>
          <a:xfrm>
            <a:off x="8423355" y="299214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8" name="Oval 117">
            <a:extLst>
              <a:ext uri="{FF2B5EF4-FFF2-40B4-BE49-F238E27FC236}">
                <a16:creationId xmlns:a16="http://schemas.microsoft.com/office/drawing/2014/main" xmlns="" id="{E6C2E0B8-9B11-9AD1-9841-06D784DEF88C}"/>
              </a:ext>
            </a:extLst>
          </p:cNvPr>
          <p:cNvSpPr/>
          <p:nvPr/>
        </p:nvSpPr>
        <p:spPr>
          <a:xfrm>
            <a:off x="8423355" y="321845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9" name="Oval 118">
            <a:extLst>
              <a:ext uri="{FF2B5EF4-FFF2-40B4-BE49-F238E27FC236}">
                <a16:creationId xmlns:a16="http://schemas.microsoft.com/office/drawing/2014/main" xmlns="" id="{6C08D029-1095-D900-B5F3-8B1B3300C90A}"/>
              </a:ext>
            </a:extLst>
          </p:cNvPr>
          <p:cNvSpPr/>
          <p:nvPr/>
        </p:nvSpPr>
        <p:spPr>
          <a:xfrm>
            <a:off x="8423355" y="344476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0" name="Oval 119">
            <a:extLst>
              <a:ext uri="{FF2B5EF4-FFF2-40B4-BE49-F238E27FC236}">
                <a16:creationId xmlns:a16="http://schemas.microsoft.com/office/drawing/2014/main" xmlns="" id="{E9531585-F076-17FE-B64C-030A363622C4}"/>
              </a:ext>
            </a:extLst>
          </p:cNvPr>
          <p:cNvSpPr/>
          <p:nvPr/>
        </p:nvSpPr>
        <p:spPr>
          <a:xfrm>
            <a:off x="8423355" y="367107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1" name="Oval 120">
            <a:extLst>
              <a:ext uri="{FF2B5EF4-FFF2-40B4-BE49-F238E27FC236}">
                <a16:creationId xmlns:a16="http://schemas.microsoft.com/office/drawing/2014/main" xmlns="" id="{149685CA-3236-EB0D-2A69-395225DCF135}"/>
              </a:ext>
            </a:extLst>
          </p:cNvPr>
          <p:cNvSpPr/>
          <p:nvPr/>
        </p:nvSpPr>
        <p:spPr>
          <a:xfrm>
            <a:off x="8423355" y="389738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2" name="Oval 121">
            <a:extLst>
              <a:ext uri="{FF2B5EF4-FFF2-40B4-BE49-F238E27FC236}">
                <a16:creationId xmlns:a16="http://schemas.microsoft.com/office/drawing/2014/main" xmlns="" id="{54CCE7C6-E2D2-9F32-0BE8-56C422846012}"/>
              </a:ext>
            </a:extLst>
          </p:cNvPr>
          <p:cNvSpPr/>
          <p:nvPr/>
        </p:nvSpPr>
        <p:spPr>
          <a:xfrm>
            <a:off x="8423355" y="412369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4" name="Oval 123">
            <a:extLst>
              <a:ext uri="{FF2B5EF4-FFF2-40B4-BE49-F238E27FC236}">
                <a16:creationId xmlns:a16="http://schemas.microsoft.com/office/drawing/2014/main" xmlns="" id="{05C738C6-6316-D2FF-41B8-A8AA73D42D70}"/>
              </a:ext>
            </a:extLst>
          </p:cNvPr>
          <p:cNvSpPr/>
          <p:nvPr/>
        </p:nvSpPr>
        <p:spPr>
          <a:xfrm>
            <a:off x="8423355" y="4576313"/>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5" name="Oval 124">
            <a:extLst>
              <a:ext uri="{FF2B5EF4-FFF2-40B4-BE49-F238E27FC236}">
                <a16:creationId xmlns:a16="http://schemas.microsoft.com/office/drawing/2014/main" xmlns="" id="{2BFFB1B5-105B-83A3-56B2-D50CA0AFFB6C}"/>
              </a:ext>
            </a:extLst>
          </p:cNvPr>
          <p:cNvSpPr/>
          <p:nvPr/>
        </p:nvSpPr>
        <p:spPr>
          <a:xfrm>
            <a:off x="8423355" y="4805427"/>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6" name="Oval 125">
            <a:extLst>
              <a:ext uri="{FF2B5EF4-FFF2-40B4-BE49-F238E27FC236}">
                <a16:creationId xmlns:a16="http://schemas.microsoft.com/office/drawing/2014/main" xmlns="" id="{5905F38B-476F-54B6-1059-35F5FFAEB5A3}"/>
              </a:ext>
            </a:extLst>
          </p:cNvPr>
          <p:cNvSpPr/>
          <p:nvPr/>
        </p:nvSpPr>
        <p:spPr>
          <a:xfrm>
            <a:off x="9562358" y="162101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7" name="Oval 126">
            <a:extLst>
              <a:ext uri="{FF2B5EF4-FFF2-40B4-BE49-F238E27FC236}">
                <a16:creationId xmlns:a16="http://schemas.microsoft.com/office/drawing/2014/main" xmlns="" id="{C251AA40-747A-6175-D56F-F133402150BF}"/>
              </a:ext>
            </a:extLst>
          </p:cNvPr>
          <p:cNvSpPr/>
          <p:nvPr/>
        </p:nvSpPr>
        <p:spPr>
          <a:xfrm>
            <a:off x="9562358" y="2084787"/>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9" name="Oval 128">
            <a:extLst>
              <a:ext uri="{FF2B5EF4-FFF2-40B4-BE49-F238E27FC236}">
                <a16:creationId xmlns:a16="http://schemas.microsoft.com/office/drawing/2014/main" xmlns="" id="{87CD55E5-BF58-C4AB-32D4-6A3523B0DD33}"/>
              </a:ext>
            </a:extLst>
          </p:cNvPr>
          <p:cNvSpPr/>
          <p:nvPr/>
        </p:nvSpPr>
        <p:spPr>
          <a:xfrm>
            <a:off x="9562358" y="253529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0" name="Oval 129">
            <a:extLst>
              <a:ext uri="{FF2B5EF4-FFF2-40B4-BE49-F238E27FC236}">
                <a16:creationId xmlns:a16="http://schemas.microsoft.com/office/drawing/2014/main" xmlns="" id="{A41A6E02-406F-0D06-E940-8483CA61345D}"/>
              </a:ext>
            </a:extLst>
          </p:cNvPr>
          <p:cNvSpPr/>
          <p:nvPr/>
        </p:nvSpPr>
        <p:spPr>
          <a:xfrm>
            <a:off x="9562358" y="276160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1" name="Oval 130">
            <a:extLst>
              <a:ext uri="{FF2B5EF4-FFF2-40B4-BE49-F238E27FC236}">
                <a16:creationId xmlns:a16="http://schemas.microsoft.com/office/drawing/2014/main" xmlns="" id="{23F844D9-9369-CF39-ED73-0CFBC005596A}"/>
              </a:ext>
            </a:extLst>
          </p:cNvPr>
          <p:cNvSpPr/>
          <p:nvPr/>
        </p:nvSpPr>
        <p:spPr>
          <a:xfrm>
            <a:off x="9562358" y="298791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2" name="Oval 131">
            <a:extLst>
              <a:ext uri="{FF2B5EF4-FFF2-40B4-BE49-F238E27FC236}">
                <a16:creationId xmlns:a16="http://schemas.microsoft.com/office/drawing/2014/main" xmlns="" id="{B062236B-4377-C003-77D0-3C2FB87194C0}"/>
              </a:ext>
            </a:extLst>
          </p:cNvPr>
          <p:cNvSpPr/>
          <p:nvPr/>
        </p:nvSpPr>
        <p:spPr>
          <a:xfrm>
            <a:off x="9562358" y="321422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3" name="Oval 132">
            <a:extLst>
              <a:ext uri="{FF2B5EF4-FFF2-40B4-BE49-F238E27FC236}">
                <a16:creationId xmlns:a16="http://schemas.microsoft.com/office/drawing/2014/main" xmlns="" id="{5DC7DCD8-B205-B393-406F-792BB3E015E4}"/>
              </a:ext>
            </a:extLst>
          </p:cNvPr>
          <p:cNvSpPr/>
          <p:nvPr/>
        </p:nvSpPr>
        <p:spPr>
          <a:xfrm>
            <a:off x="9562358" y="344053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4" name="Oval 133">
            <a:extLst>
              <a:ext uri="{FF2B5EF4-FFF2-40B4-BE49-F238E27FC236}">
                <a16:creationId xmlns:a16="http://schemas.microsoft.com/office/drawing/2014/main" xmlns="" id="{5C2818CB-163D-392B-26AF-A3091394EEC7}"/>
              </a:ext>
            </a:extLst>
          </p:cNvPr>
          <p:cNvSpPr/>
          <p:nvPr/>
        </p:nvSpPr>
        <p:spPr>
          <a:xfrm>
            <a:off x="9562358" y="366684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5" name="Oval 134">
            <a:extLst>
              <a:ext uri="{FF2B5EF4-FFF2-40B4-BE49-F238E27FC236}">
                <a16:creationId xmlns:a16="http://schemas.microsoft.com/office/drawing/2014/main" xmlns="" id="{69419631-AE49-86BE-40E3-65019A1C83D4}"/>
              </a:ext>
            </a:extLst>
          </p:cNvPr>
          <p:cNvSpPr/>
          <p:nvPr/>
        </p:nvSpPr>
        <p:spPr>
          <a:xfrm>
            <a:off x="9562358" y="389315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6" name="Oval 135">
            <a:extLst>
              <a:ext uri="{FF2B5EF4-FFF2-40B4-BE49-F238E27FC236}">
                <a16:creationId xmlns:a16="http://schemas.microsoft.com/office/drawing/2014/main" xmlns="" id="{6C5D0A09-FC35-3158-FE8F-C39FF225256D}"/>
              </a:ext>
            </a:extLst>
          </p:cNvPr>
          <p:cNvSpPr/>
          <p:nvPr/>
        </p:nvSpPr>
        <p:spPr>
          <a:xfrm>
            <a:off x="9562358" y="411946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8" name="Oval 137">
            <a:extLst>
              <a:ext uri="{FF2B5EF4-FFF2-40B4-BE49-F238E27FC236}">
                <a16:creationId xmlns:a16="http://schemas.microsoft.com/office/drawing/2014/main" xmlns="" id="{3D347BAC-2D54-FA52-808A-FF0207A83111}"/>
              </a:ext>
            </a:extLst>
          </p:cNvPr>
          <p:cNvSpPr/>
          <p:nvPr/>
        </p:nvSpPr>
        <p:spPr>
          <a:xfrm>
            <a:off x="9562358" y="457208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9" name="Oval 138">
            <a:extLst>
              <a:ext uri="{FF2B5EF4-FFF2-40B4-BE49-F238E27FC236}">
                <a16:creationId xmlns:a16="http://schemas.microsoft.com/office/drawing/2014/main" xmlns="" id="{0136A0AE-4565-CDB8-D030-31F1649EFCE0}"/>
              </a:ext>
            </a:extLst>
          </p:cNvPr>
          <p:cNvSpPr/>
          <p:nvPr/>
        </p:nvSpPr>
        <p:spPr>
          <a:xfrm>
            <a:off x="9562358" y="4805427"/>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0" name="Oval 139">
            <a:extLst>
              <a:ext uri="{FF2B5EF4-FFF2-40B4-BE49-F238E27FC236}">
                <a16:creationId xmlns:a16="http://schemas.microsoft.com/office/drawing/2014/main" xmlns="" id="{0926B538-8629-3553-D4E5-5A541D6132EE}"/>
              </a:ext>
            </a:extLst>
          </p:cNvPr>
          <p:cNvSpPr/>
          <p:nvPr/>
        </p:nvSpPr>
        <p:spPr>
          <a:xfrm>
            <a:off x="10716608" y="162101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1" name="Oval 140">
            <a:extLst>
              <a:ext uri="{FF2B5EF4-FFF2-40B4-BE49-F238E27FC236}">
                <a16:creationId xmlns:a16="http://schemas.microsoft.com/office/drawing/2014/main" xmlns="" id="{4656A6E4-7ADA-C163-20D1-5F55EAC5211B}"/>
              </a:ext>
            </a:extLst>
          </p:cNvPr>
          <p:cNvSpPr/>
          <p:nvPr/>
        </p:nvSpPr>
        <p:spPr>
          <a:xfrm>
            <a:off x="10716608" y="2084787"/>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2" name="Oval 141">
            <a:extLst>
              <a:ext uri="{FF2B5EF4-FFF2-40B4-BE49-F238E27FC236}">
                <a16:creationId xmlns:a16="http://schemas.microsoft.com/office/drawing/2014/main" xmlns="" id="{8EA71895-3686-17EC-0C26-B6FC716A176F}"/>
              </a:ext>
            </a:extLst>
          </p:cNvPr>
          <p:cNvSpPr/>
          <p:nvPr/>
        </p:nvSpPr>
        <p:spPr>
          <a:xfrm>
            <a:off x="10716608" y="230898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3" name="Oval 142">
            <a:extLst>
              <a:ext uri="{FF2B5EF4-FFF2-40B4-BE49-F238E27FC236}">
                <a16:creationId xmlns:a16="http://schemas.microsoft.com/office/drawing/2014/main" xmlns="" id="{B9B40044-AD51-B2EE-A8DE-4BE975BEA1FE}"/>
              </a:ext>
            </a:extLst>
          </p:cNvPr>
          <p:cNvSpPr/>
          <p:nvPr/>
        </p:nvSpPr>
        <p:spPr>
          <a:xfrm>
            <a:off x="10716608" y="253529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4" name="Oval 143">
            <a:extLst>
              <a:ext uri="{FF2B5EF4-FFF2-40B4-BE49-F238E27FC236}">
                <a16:creationId xmlns:a16="http://schemas.microsoft.com/office/drawing/2014/main" xmlns="" id="{4B11873E-60EB-4AA9-6742-630D02D628C2}"/>
              </a:ext>
            </a:extLst>
          </p:cNvPr>
          <p:cNvSpPr/>
          <p:nvPr/>
        </p:nvSpPr>
        <p:spPr>
          <a:xfrm>
            <a:off x="10716608" y="276160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5" name="Oval 144">
            <a:extLst>
              <a:ext uri="{FF2B5EF4-FFF2-40B4-BE49-F238E27FC236}">
                <a16:creationId xmlns:a16="http://schemas.microsoft.com/office/drawing/2014/main" xmlns="" id="{AE9A1707-A6A3-FCFC-3E23-AF824A1ED9D8}"/>
              </a:ext>
            </a:extLst>
          </p:cNvPr>
          <p:cNvSpPr/>
          <p:nvPr/>
        </p:nvSpPr>
        <p:spPr>
          <a:xfrm>
            <a:off x="10716608" y="298791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6" name="Oval 145">
            <a:extLst>
              <a:ext uri="{FF2B5EF4-FFF2-40B4-BE49-F238E27FC236}">
                <a16:creationId xmlns:a16="http://schemas.microsoft.com/office/drawing/2014/main" xmlns="" id="{035AA514-7270-8EC8-059A-77DC52BEAED6}"/>
              </a:ext>
            </a:extLst>
          </p:cNvPr>
          <p:cNvSpPr/>
          <p:nvPr/>
        </p:nvSpPr>
        <p:spPr>
          <a:xfrm>
            <a:off x="10716608" y="3214221"/>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0" name="Oval 149">
            <a:extLst>
              <a:ext uri="{FF2B5EF4-FFF2-40B4-BE49-F238E27FC236}">
                <a16:creationId xmlns:a16="http://schemas.microsoft.com/office/drawing/2014/main" xmlns="" id="{E97FF951-60E4-5A77-F6BE-75F04C7282DB}"/>
              </a:ext>
            </a:extLst>
          </p:cNvPr>
          <p:cNvSpPr/>
          <p:nvPr/>
        </p:nvSpPr>
        <p:spPr>
          <a:xfrm>
            <a:off x="10716608" y="4119461"/>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2" name="Oval 151">
            <a:extLst>
              <a:ext uri="{FF2B5EF4-FFF2-40B4-BE49-F238E27FC236}">
                <a16:creationId xmlns:a16="http://schemas.microsoft.com/office/drawing/2014/main" xmlns="" id="{A2D11316-0DD7-3339-2D80-32BE8964E5A4}"/>
              </a:ext>
            </a:extLst>
          </p:cNvPr>
          <p:cNvSpPr/>
          <p:nvPr/>
        </p:nvSpPr>
        <p:spPr>
          <a:xfrm>
            <a:off x="10716608" y="4572081"/>
            <a:ext cx="126000" cy="126000"/>
          </a:xfrm>
          <a:prstGeom prst="ellipse">
            <a:avLst/>
          </a:prstGeom>
          <a:solidFill>
            <a:srgbClr val="076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 name="TextBox 153">
            <a:extLst>
              <a:ext uri="{FF2B5EF4-FFF2-40B4-BE49-F238E27FC236}">
                <a16:creationId xmlns:a16="http://schemas.microsoft.com/office/drawing/2014/main" xmlns="" id="{8FE29A0B-4969-BE45-D5E0-AC0DED39952B}"/>
              </a:ext>
            </a:extLst>
          </p:cNvPr>
          <p:cNvSpPr txBox="1"/>
          <p:nvPr/>
        </p:nvSpPr>
        <p:spPr>
          <a:xfrm>
            <a:off x="10601593" y="4733775"/>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55" name="TextBox 154">
            <a:extLst>
              <a:ext uri="{FF2B5EF4-FFF2-40B4-BE49-F238E27FC236}">
                <a16:creationId xmlns:a16="http://schemas.microsoft.com/office/drawing/2014/main" xmlns="" id="{0FD50827-3D18-9D3C-4D24-40A0AE127BBA}"/>
              </a:ext>
            </a:extLst>
          </p:cNvPr>
          <p:cNvSpPr txBox="1"/>
          <p:nvPr/>
        </p:nvSpPr>
        <p:spPr>
          <a:xfrm>
            <a:off x="10595943" y="3814851"/>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56" name="TextBox 155">
            <a:extLst>
              <a:ext uri="{FF2B5EF4-FFF2-40B4-BE49-F238E27FC236}">
                <a16:creationId xmlns:a16="http://schemas.microsoft.com/office/drawing/2014/main" xmlns="" id="{C6BB4432-F9FE-6E31-3192-D2C3C94C7D14}"/>
              </a:ext>
            </a:extLst>
          </p:cNvPr>
          <p:cNvSpPr txBox="1"/>
          <p:nvPr/>
        </p:nvSpPr>
        <p:spPr>
          <a:xfrm>
            <a:off x="10595943" y="3585116"/>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57" name="TextBox 156">
            <a:extLst>
              <a:ext uri="{FF2B5EF4-FFF2-40B4-BE49-F238E27FC236}">
                <a16:creationId xmlns:a16="http://schemas.microsoft.com/office/drawing/2014/main" xmlns="" id="{D7026DDB-1FFF-DF23-DD10-8F4AAF657843}"/>
              </a:ext>
            </a:extLst>
          </p:cNvPr>
          <p:cNvSpPr txBox="1"/>
          <p:nvPr/>
        </p:nvSpPr>
        <p:spPr>
          <a:xfrm>
            <a:off x="10595943" y="3362198"/>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47" name="TextBox 156">
            <a:extLst>
              <a:ext uri="{FF2B5EF4-FFF2-40B4-BE49-F238E27FC236}">
                <a16:creationId xmlns:a16="http://schemas.microsoft.com/office/drawing/2014/main" xmlns="" id="{D7026DDB-1FFF-DF23-DD10-8F4AAF657843}"/>
              </a:ext>
            </a:extLst>
          </p:cNvPr>
          <p:cNvSpPr txBox="1"/>
          <p:nvPr/>
        </p:nvSpPr>
        <p:spPr>
          <a:xfrm>
            <a:off x="9447086" y="2248510"/>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48" name="TextBox 156">
            <a:extLst>
              <a:ext uri="{FF2B5EF4-FFF2-40B4-BE49-F238E27FC236}">
                <a16:creationId xmlns:a16="http://schemas.microsoft.com/office/drawing/2014/main" xmlns="" id="{D7026DDB-1FFF-DF23-DD10-8F4AAF657843}"/>
              </a:ext>
            </a:extLst>
          </p:cNvPr>
          <p:cNvSpPr txBox="1"/>
          <p:nvPr/>
        </p:nvSpPr>
        <p:spPr>
          <a:xfrm>
            <a:off x="8298227" y="2236786"/>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49" name="TextBox 156">
            <a:extLst>
              <a:ext uri="{FF2B5EF4-FFF2-40B4-BE49-F238E27FC236}">
                <a16:creationId xmlns:a16="http://schemas.microsoft.com/office/drawing/2014/main" xmlns="" id="{D7026DDB-1FFF-DF23-DD10-8F4AAF657843}"/>
              </a:ext>
            </a:extLst>
          </p:cNvPr>
          <p:cNvSpPr txBox="1"/>
          <p:nvPr/>
        </p:nvSpPr>
        <p:spPr>
          <a:xfrm>
            <a:off x="10595946" y="1791307"/>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58" name="TextBox 154">
            <a:extLst>
              <a:ext uri="{FF2B5EF4-FFF2-40B4-BE49-F238E27FC236}">
                <a16:creationId xmlns:a16="http://schemas.microsoft.com/office/drawing/2014/main" xmlns="" id="{0FD50827-3D18-9D3C-4D24-40A0AE127BBA}"/>
              </a:ext>
            </a:extLst>
          </p:cNvPr>
          <p:cNvSpPr txBox="1"/>
          <p:nvPr/>
        </p:nvSpPr>
        <p:spPr>
          <a:xfrm>
            <a:off x="9447091" y="4283773"/>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59" name="TextBox 154">
            <a:extLst>
              <a:ext uri="{FF2B5EF4-FFF2-40B4-BE49-F238E27FC236}">
                <a16:creationId xmlns:a16="http://schemas.microsoft.com/office/drawing/2014/main" xmlns="" id="{0FD50827-3D18-9D3C-4D24-40A0AE127BBA}"/>
              </a:ext>
            </a:extLst>
          </p:cNvPr>
          <p:cNvSpPr txBox="1"/>
          <p:nvPr/>
        </p:nvSpPr>
        <p:spPr>
          <a:xfrm>
            <a:off x="8309946" y="4272051"/>
            <a:ext cx="377027" cy="267446"/>
          </a:xfrm>
          <a:prstGeom prst="rect">
            <a:avLst/>
          </a:prstGeom>
          <a:noFill/>
        </p:spPr>
        <p:txBody>
          <a:bodyPr wrap="none" rtlCol="0">
            <a:spAutoFit/>
          </a:bodyPr>
          <a:lstStyle/>
          <a:p>
            <a:pPr algn="ctr">
              <a:lnSpc>
                <a:spcPct val="120000"/>
              </a:lnSpc>
            </a:pPr>
            <a:r>
              <a:rPr lang="en-US" sz="1000" dirty="0">
                <a:latin typeface="DM Sans" pitchFamily="2" charset="77"/>
                <a:ea typeface="Euclid Circular A SemiBold" panose="020B0504000000000000" pitchFamily="34" charset="77"/>
              </a:rPr>
              <a:t>n/a</a:t>
            </a:r>
          </a:p>
        </p:txBody>
      </p:sp>
      <p:sp>
        <p:nvSpPr>
          <p:cNvPr id="160" name="Oval 145">
            <a:extLst>
              <a:ext uri="{FF2B5EF4-FFF2-40B4-BE49-F238E27FC236}">
                <a16:creationId xmlns:a16="http://schemas.microsoft.com/office/drawing/2014/main" xmlns="" id="{035AA514-7270-8EC8-059A-77DC52BEAED6}"/>
              </a:ext>
            </a:extLst>
          </p:cNvPr>
          <p:cNvSpPr/>
          <p:nvPr/>
        </p:nvSpPr>
        <p:spPr>
          <a:xfrm>
            <a:off x="10716609" y="4351357"/>
            <a:ext cx="126000" cy="126000"/>
          </a:xfrm>
          <a:prstGeom prst="ellipse">
            <a:avLst/>
          </a:prstGeom>
          <a:solidFill>
            <a:srgbClr val="FE7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05790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3B291F0-35D4-334D-B747-07D86E0DED02}">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2404</TotalTime>
  <Words>2239</Words>
  <Application>Microsoft Office PowerPoint</Application>
  <PresentationFormat>Panorámica</PresentationFormat>
  <Paragraphs>472</Paragraphs>
  <Slides>17</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DM Sans Medium</vt:lpstr>
      <vt:lpstr>Calibri</vt:lpstr>
      <vt:lpstr>DM Sans</vt:lpstr>
      <vt:lpstr>Helvetica Neue</vt:lpstr>
      <vt:lpstr>Euclid Circular A SemiBold</vt:lpstr>
      <vt:lpstr>Arial</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Momen Adas</dc:creator>
  <cp:lastModifiedBy>Esteban Ribot Manzano</cp:lastModifiedBy>
  <cp:revision>164</cp:revision>
  <cp:lastPrinted>2023-07-04T18:45:15Z</cp:lastPrinted>
  <dcterms:created xsi:type="dcterms:W3CDTF">2023-02-04T08:16:57Z</dcterms:created>
  <dcterms:modified xsi:type="dcterms:W3CDTF">2023-08-23T10:32:59Z</dcterms:modified>
</cp:coreProperties>
</file>