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Source Code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17">
          <p15:clr>
            <a:srgbClr val="9AA0A6"/>
          </p15:clr>
        </p15:guide>
        <p15:guide id="2" orient="horz" pos="1631">
          <p15:clr>
            <a:srgbClr val="9AA0A6"/>
          </p15:clr>
        </p15:guide>
        <p15:guide id="3" pos="518">
          <p15:clr>
            <a:srgbClr val="9AA0A6"/>
          </p15:clr>
        </p15:guide>
        <p15:guide id="4" pos="648">
          <p15:clr>
            <a:srgbClr val="9AA0A6"/>
          </p15:clr>
        </p15:guide>
        <p15:guide id="5" orient="horz" pos="1631">
          <p15:clr>
            <a:srgbClr val="9AA0A6"/>
          </p15:clr>
        </p15:guide>
        <p15:guide id="6" orient="horz" pos="615">
          <p15:clr>
            <a:srgbClr val="9AA0A6"/>
          </p15:clr>
        </p15:guide>
        <p15:guide id="7" orient="horz" pos="5760">
          <p15:clr>
            <a:srgbClr val="9AA0A6"/>
          </p15:clr>
        </p15:guide>
        <p15:guide id="8" pos="57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17" orient="horz"/>
        <p:guide pos="1631" orient="horz"/>
        <p:guide pos="518"/>
        <p:guide pos="648"/>
        <p:guide pos="1631" orient="horz"/>
        <p:guide pos="615" orient="horz"/>
        <p:guide pos="576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urceCodePr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b82cd6a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b82cd6a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86679c95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86679c95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solution. You want to explain what you do very clearly, in as few words as possible. Describe the concrete benefits you provide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86826071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86826071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8682607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8682607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8d0c09c7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8d0c09c7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86826071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86826071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86679c95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86679c95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8d0c09c7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8d0c09c7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86826071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86826071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solution. You want to explain what you do very clearly, in as few words as possible. Describe the concrete benefits you provide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86826071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86826071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solution. You want to explain what you do very clearly, in as few words as possible. Describe the concrete benefits you provide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86679c95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86679c95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solution. You want to explain what you do very clearly, in as few words as possible. Describe the concrete benefits you provide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List">
  <p:cSld name="CAPTION_ONL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190925" y="882825"/>
            <a:ext cx="15694200" cy="1507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7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grpSp>
        <p:nvGrpSpPr>
          <p:cNvPr id="52" name="Google Shape;52;p13"/>
          <p:cNvGrpSpPr/>
          <p:nvPr/>
        </p:nvGrpSpPr>
        <p:grpSpPr>
          <a:xfrm>
            <a:off x="1185450" y="2660438"/>
            <a:ext cx="6011100" cy="30000"/>
            <a:chOff x="1185450" y="2660438"/>
            <a:chExt cx="6011100" cy="30000"/>
          </a:xfrm>
        </p:grpSpPr>
        <p:cxnSp>
          <p:nvCxnSpPr>
            <p:cNvPr id="53" name="Google Shape;53;p13"/>
            <p:cNvCxnSpPr/>
            <p:nvPr/>
          </p:nvCxnSpPr>
          <p:spPr>
            <a:xfrm flipH="1" rot="10800000">
              <a:off x="1185450" y="2660438"/>
              <a:ext cx="6011100" cy="3000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Google Shape;54;p13"/>
            <p:cNvCxnSpPr/>
            <p:nvPr/>
          </p:nvCxnSpPr>
          <p:spPr>
            <a:xfrm flipH="1" rot="10800000">
              <a:off x="1596600" y="2674838"/>
              <a:ext cx="2996100" cy="1200"/>
            </a:xfrm>
            <a:prstGeom prst="straightConnector1">
              <a:avLst/>
            </a:prstGeom>
            <a:noFill/>
            <a:ln cap="flat" cmpd="sng" w="7620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1190925" y="3323873"/>
            <a:ext cx="15694200" cy="67170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584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600"/>
              <a:buFont typeface="Calibri"/>
              <a:buChar char="●"/>
              <a:defRPr sz="5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alibri"/>
              <a:buChar char="○"/>
              <a:defRPr sz="4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alibri"/>
              <a:buChar char="■"/>
              <a:defRPr sz="3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Clr>
                <a:srgbClr val="434343"/>
              </a:buClr>
              <a:buSzPts val="28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List 1">
  <p:cSld name="CAPTION_ONLY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1190925" y="882825"/>
            <a:ext cx="15694200" cy="1507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7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7800"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grpSp>
        <p:nvGrpSpPr>
          <p:cNvPr id="58" name="Google Shape;58;p14"/>
          <p:cNvGrpSpPr/>
          <p:nvPr/>
        </p:nvGrpSpPr>
        <p:grpSpPr>
          <a:xfrm>
            <a:off x="1185450" y="2660438"/>
            <a:ext cx="6011100" cy="30000"/>
            <a:chOff x="1185450" y="2660438"/>
            <a:chExt cx="6011100" cy="30000"/>
          </a:xfrm>
        </p:grpSpPr>
        <p:cxnSp>
          <p:nvCxnSpPr>
            <p:cNvPr id="59" name="Google Shape;59;p14"/>
            <p:cNvCxnSpPr/>
            <p:nvPr/>
          </p:nvCxnSpPr>
          <p:spPr>
            <a:xfrm flipH="1" rot="10800000">
              <a:off x="1185450" y="2660438"/>
              <a:ext cx="6011100" cy="3000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4"/>
            <p:cNvCxnSpPr/>
            <p:nvPr/>
          </p:nvCxnSpPr>
          <p:spPr>
            <a:xfrm flipH="1" rot="10800000">
              <a:off x="1596600" y="2674838"/>
              <a:ext cx="2996100" cy="1200"/>
            </a:xfrm>
            <a:prstGeom prst="straightConnector1">
              <a:avLst/>
            </a:prstGeom>
            <a:noFill/>
            <a:ln cap="flat" cmpd="sng" w="7620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190925" y="3323873"/>
            <a:ext cx="15694200" cy="67170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584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600"/>
              <a:buFont typeface="Calibri"/>
              <a:buChar char="●"/>
              <a:defRPr sz="5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alibri"/>
              <a:buChar char="○"/>
              <a:defRPr sz="4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alibri"/>
              <a:buChar char="■"/>
              <a:defRPr sz="3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Clr>
                <a:srgbClr val="434343"/>
              </a:buClr>
              <a:buSzPts val="28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43px and body text">
  <p:cSld name="CAPTION_ONLY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1190925" y="952125"/>
            <a:ext cx="15694800" cy="143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64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7800">
                <a:solidFill>
                  <a:srgbClr val="202124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7800">
                <a:solidFill>
                  <a:srgbClr val="202124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7800">
                <a:solidFill>
                  <a:srgbClr val="202124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7800">
                <a:solidFill>
                  <a:srgbClr val="202124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7800">
                <a:solidFill>
                  <a:srgbClr val="202124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7800">
                <a:solidFill>
                  <a:srgbClr val="202124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7800">
                <a:solidFill>
                  <a:srgbClr val="202124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7800">
                <a:solidFill>
                  <a:srgbClr val="202124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grpSp>
        <p:nvGrpSpPr>
          <p:cNvPr id="64" name="Google Shape;64;p15"/>
          <p:cNvGrpSpPr/>
          <p:nvPr/>
        </p:nvGrpSpPr>
        <p:grpSpPr>
          <a:xfrm>
            <a:off x="1185450" y="2431838"/>
            <a:ext cx="6011100" cy="30000"/>
            <a:chOff x="1185450" y="2660438"/>
            <a:chExt cx="6011100" cy="30000"/>
          </a:xfrm>
        </p:grpSpPr>
        <p:cxnSp>
          <p:nvCxnSpPr>
            <p:cNvPr id="65" name="Google Shape;65;p15"/>
            <p:cNvCxnSpPr/>
            <p:nvPr/>
          </p:nvCxnSpPr>
          <p:spPr>
            <a:xfrm flipH="1" rot="10800000">
              <a:off x="1185450" y="2660438"/>
              <a:ext cx="6011100" cy="3000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5"/>
            <p:cNvCxnSpPr/>
            <p:nvPr/>
          </p:nvCxnSpPr>
          <p:spPr>
            <a:xfrm flipH="1" rot="10800000">
              <a:off x="1596600" y="2674838"/>
              <a:ext cx="2996100" cy="1200"/>
            </a:xfrm>
            <a:prstGeom prst="straightConnector1">
              <a:avLst/>
            </a:prstGeom>
            <a:noFill/>
            <a:ln cap="flat" cmpd="sng" w="7620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1428188" y="2980988"/>
            <a:ext cx="15457800" cy="6126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5207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Calibri"/>
              <a:buChar char="●"/>
              <a:defRPr sz="4600">
                <a:latin typeface="Calibri"/>
                <a:ea typeface="Calibri"/>
                <a:cs typeface="Calibri"/>
                <a:sym typeface="Calibri"/>
              </a:defRPr>
            </a:lvl1pPr>
            <a:lvl2pPr indent="-495300" lvl="1" marL="9144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3C4043"/>
              </a:buClr>
              <a:buSzPts val="4200"/>
              <a:buFont typeface="Calibri"/>
              <a:buChar char="○"/>
              <a:defRPr sz="4200">
                <a:solidFill>
                  <a:srgbClr val="3C40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3C4043"/>
              </a:buClr>
              <a:buSzPts val="3600"/>
              <a:buFont typeface="Calibri"/>
              <a:buChar char="■"/>
              <a:defRPr sz="3600">
                <a:solidFill>
                  <a:srgbClr val="3C40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Calibri"/>
              <a:buChar char="●"/>
              <a:defRPr sz="3000">
                <a:solidFill>
                  <a:srgbClr val="3C40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3C4043"/>
              </a:buClr>
              <a:buSzPts val="2800"/>
              <a:buFont typeface="Calibri"/>
              <a:buChar char="○"/>
              <a:defRPr sz="2800">
                <a:solidFill>
                  <a:srgbClr val="3C40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3C4043"/>
              </a:buClr>
              <a:buSzPts val="2800"/>
              <a:buFont typeface="Calibri"/>
              <a:buChar char="■"/>
              <a:defRPr sz="2800">
                <a:solidFill>
                  <a:srgbClr val="3C40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3C4043"/>
              </a:buClr>
              <a:buSzPts val="2400"/>
              <a:buFont typeface="Calibri"/>
              <a:buChar char="●"/>
              <a:defRPr sz="2400">
                <a:solidFill>
                  <a:srgbClr val="3C40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24242"/>
              </a:buClr>
              <a:buSzPts val="2200"/>
              <a:buFont typeface="Calibri"/>
              <a:buChar char="○"/>
              <a:defRPr sz="2200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Clr>
                <a:srgbClr val="7F7F7F"/>
              </a:buClr>
              <a:buSzPts val="2800"/>
              <a:buFont typeface="Calibri"/>
              <a:buChar char="■"/>
              <a:defRPr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hyperlink" Target="https://twitter.com/CamilleKleinman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CK@CamilleKleinman.com" TargetMode="External"/><Relationship Id="rId4" Type="http://schemas.openxmlformats.org/officeDocument/2006/relationships/hyperlink" Target="https://vimeo.com/cgelves/review/534578703/7e22102408" TargetMode="External"/><Relationship Id="rId9" Type="http://schemas.openxmlformats.org/officeDocument/2006/relationships/image" Target="../media/image11.png"/><Relationship Id="rId5" Type="http://schemas.openxmlformats.org/officeDocument/2006/relationships/hyperlink" Target="https://vimeo.com/cgelves/review/534578703/7e22102408" TargetMode="External"/><Relationship Id="rId6" Type="http://schemas.openxmlformats.org/officeDocument/2006/relationships/image" Target="../media/image13.jpg"/><Relationship Id="rId7" Type="http://schemas.openxmlformats.org/officeDocument/2006/relationships/hyperlink" Target="https://linkedin.com/in/camillekleinman" TargetMode="External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 amt="97000"/>
          </a:blip>
          <a:srcRect b="0" l="5490" r="0" t="1057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type="ctrTitle"/>
          </p:nvPr>
        </p:nvSpPr>
        <p:spPr>
          <a:xfrm>
            <a:off x="3806850" y="1475425"/>
            <a:ext cx="10674300" cy="22275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SnoryTime</a:t>
            </a:r>
            <a:endParaRPr b="1" sz="1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1076250" y="3579775"/>
            <a:ext cx="16135500" cy="54117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Audiobooks that Put</a:t>
            </a:r>
            <a:r>
              <a:rPr b="1" lang="en" sz="6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People to S</a:t>
            </a:r>
            <a:r>
              <a:rPr b="1" lang="en" sz="6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leep</a:t>
            </a:r>
            <a:endParaRPr b="1" sz="6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6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eCom Consumer Tech Company</a:t>
            </a:r>
            <a:endParaRPr b="1"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5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ctrTitle"/>
          </p:nvPr>
        </p:nvSpPr>
        <p:spPr>
          <a:xfrm>
            <a:off x="625950" y="977000"/>
            <a:ext cx="15757200" cy="934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4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SEED Funding Needs - Raising $1.4M</a:t>
            </a:r>
            <a:endParaRPr b="1" sz="64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5"/>
          <p:cNvSpPr txBox="1"/>
          <p:nvPr>
            <p:ph idx="1" type="subTitle"/>
          </p:nvPr>
        </p:nvSpPr>
        <p:spPr>
          <a:xfrm>
            <a:off x="1022800" y="2589175"/>
            <a:ext cx="16079700" cy="6554700"/>
          </a:xfrm>
          <a:prstGeom prst="rect">
            <a:avLst/>
          </a:prstGeom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Funding is needed for 6 months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Hiring a small team, gathering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&amp; creating content, for the AI voices, developing the subscription-based website and app, and acquiring our first users.</a:t>
            </a:r>
            <a:endParaRPr sz="3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MONTH 1: Set up. 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Hiring a small team and 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developing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the eCommerce subscription website.</a:t>
            </a:r>
            <a:endParaRPr sz="3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MONTH 2: Content. 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We gather content as well as write 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original content. Ongoing in next months.</a:t>
            </a:r>
            <a:endParaRPr sz="3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MONTH 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: AI Readers. 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Voice actors are scouted, hired, and turned into our custom AI voices.</a:t>
            </a:r>
            <a:endParaRPr sz="3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MONTH 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Audiobook 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Creation. 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We produce ~10,000h of audiobooks “Snories” with the AI voices.</a:t>
            </a:r>
            <a:endParaRPr sz="3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MONTH 5&amp;6: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Obtain initial paid users. 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We run a small marketing campaign and launch an affiliate program to 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acquire our first 15,000 PAID users to be self-sustainable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. We add more content 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ongoing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NEXT Phase: 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We raise growth funding for marketing/advertising campaigns to grow users, buy App installs, and further grow by translating our content library &amp; website into ES, DE, IT, FR and more.</a:t>
            </a:r>
            <a:endParaRPr sz="3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1190925" y="952125"/>
            <a:ext cx="15694800" cy="143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202124"/>
                </a:solidFill>
              </a:rPr>
              <a:t>Hey, I’m Camille - Nice to meet You! </a:t>
            </a:r>
            <a:endParaRPr sz="6400">
              <a:solidFill>
                <a:srgbClr val="202124"/>
              </a:solidFill>
            </a:endParaRPr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1190925" y="3613825"/>
            <a:ext cx="6476400" cy="57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202124"/>
                </a:solidFill>
              </a:rPr>
              <a:t>Contact me</a:t>
            </a:r>
            <a:r>
              <a:rPr b="1" lang="en" sz="4400">
                <a:solidFill>
                  <a:srgbClr val="202124"/>
                </a:solidFill>
              </a:rPr>
              <a:t>:</a:t>
            </a:r>
            <a:endParaRPr b="1" sz="4400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C4043"/>
                </a:solidFill>
              </a:rPr>
              <a:t>Camille Kleinman</a:t>
            </a:r>
            <a:br>
              <a:rPr lang="en" sz="4000"/>
            </a:br>
            <a:r>
              <a:rPr lang="en" sz="3000" u="sng">
                <a:solidFill>
                  <a:srgbClr val="1983C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CK@CamilleKleinman.com</a:t>
            </a:r>
            <a:endParaRPr sz="3000">
              <a:solidFill>
                <a:srgbClr val="1983C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3000">
                <a:solidFill>
                  <a:srgbClr val="3C4043"/>
                </a:solidFill>
              </a:rPr>
              <a:t>+1 954-271-2769</a:t>
            </a:r>
            <a:endParaRPr sz="3000">
              <a:solidFill>
                <a:srgbClr val="3C4043"/>
              </a:solidFill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7230775" y="8584675"/>
            <a:ext cx="9349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 u="sng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Watch this video to learn about me &gt;&gt; </a:t>
            </a:r>
            <a:endParaRPr b="1" sz="4400" u="sng">
              <a:solidFill>
                <a:srgbClr val="1983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3000" y="2600425"/>
            <a:ext cx="10402429" cy="617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8988" y="8089763"/>
            <a:ext cx="494925" cy="4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72050" y="8089763"/>
            <a:ext cx="503314" cy="4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3609375" y="8037075"/>
            <a:ext cx="175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@hiCamilli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6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39963" y="8089763"/>
            <a:ext cx="606031" cy="4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-257700" y="-62950"/>
            <a:ext cx="18803400" cy="105769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623400" y="977000"/>
            <a:ext cx="17393700" cy="1058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Insomnia</a:t>
            </a:r>
            <a:r>
              <a:rPr b="1" lang="en"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Market will be worth </a:t>
            </a:r>
            <a:r>
              <a:rPr b="1" lang="en"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$6.4 Billion by 2027</a:t>
            </a:r>
            <a:endParaRPr b="1"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623400" y="2762150"/>
            <a:ext cx="9090900" cy="57819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692150" lvl="0" marL="971550" rtl="0" algn="l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Char char="🔥"/>
            </a:pPr>
            <a:r>
              <a:rPr b="1" lang="e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in 4 Americans</a:t>
            </a:r>
            <a:r>
              <a:rPr lang="e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develops Insomnia yearly.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2150" lvl="0" marL="971550" rtl="0" algn="l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Char char="🔥"/>
            </a:pPr>
            <a:r>
              <a:rPr lang="e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lockdowns and inflation, adults,</a:t>
            </a:r>
            <a:r>
              <a:rPr b="1" lang="e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teens, and kids are stressed/scared and can’t sleep.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2150" lvl="0" marL="971550" rtl="0" algn="l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Char char="🔥"/>
            </a:pPr>
            <a:r>
              <a:rPr b="1" lang="en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Insomnia is a huge problem and will keep getting worse</a:t>
            </a:r>
            <a:r>
              <a:rPr lang="en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2150" lvl="0" marL="971550" rtl="0" algn="l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Calibri"/>
              <a:buChar char="🔥"/>
            </a:pPr>
            <a:r>
              <a:rPr lang="e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Global Insomnia market was valued at </a:t>
            </a:r>
            <a:r>
              <a:rPr b="1" lang="e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$4.8B in 2020, </a:t>
            </a:r>
            <a:r>
              <a:rPr lang="e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will be </a:t>
            </a:r>
            <a:r>
              <a:rPr b="1" lang="e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$6.4B by 2027. 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11250" y="2939000"/>
            <a:ext cx="8634449" cy="590983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11549575" y="3874825"/>
            <a:ext cx="6395100" cy="1649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type="title"/>
          </p:nvPr>
        </p:nvSpPr>
        <p:spPr>
          <a:xfrm>
            <a:off x="623400" y="977000"/>
            <a:ext cx="17413200" cy="9060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Audiobooks Market will be Worth $35B by 2030</a:t>
            </a:r>
            <a:endParaRPr b="1" sz="6400">
              <a:solidFill>
                <a:srgbClr val="1983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2495550" y="2304950"/>
            <a:ext cx="15169200" cy="13701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3200"/>
              </a:spcAft>
              <a:buNone/>
            </a:pPr>
            <a:r>
              <a:rPr b="1" lang="en" sz="3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Tens of millions </a:t>
            </a:r>
            <a:r>
              <a:rPr lang="en" sz="3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love hearing audiobooks and the demand is rapidly increasing.</a:t>
            </a:r>
            <a:br>
              <a:rPr lang="en" sz="3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Since 2020, publishers report </a:t>
            </a:r>
            <a:r>
              <a:rPr b="1" lang="en" sz="3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audiobook sales are skyrocketing.</a:t>
            </a:r>
            <a:endParaRPr b="1" sz="34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00" y="3861525"/>
            <a:ext cx="10621374" cy="546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450" y="2293738"/>
            <a:ext cx="1370100" cy="13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11906250" y="3861525"/>
            <a:ext cx="575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i="1"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numbers of people are using audiobooks as part of their </a:t>
            </a:r>
            <a:r>
              <a:rPr b="1" i="1" lang="en" sz="32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bedtime routine</a:t>
            </a:r>
            <a:r>
              <a:rPr b="1" i="1"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b="1"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Penguin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5">
            <a:alphaModFix/>
          </a:blip>
          <a:srcRect b="0" l="0" r="5855" t="11582"/>
          <a:stretch/>
        </p:blipFill>
        <p:spPr>
          <a:xfrm>
            <a:off x="11549575" y="5684700"/>
            <a:ext cx="6738425" cy="36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623400" y="977000"/>
            <a:ext cx="11987700" cy="1058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The PROBLEM We Solve</a:t>
            </a:r>
            <a:endParaRPr b="1" sz="6400">
              <a:solidFill>
                <a:srgbClr val="1983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1028700" y="2589175"/>
            <a:ext cx="16192500" cy="65547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Millions of adults listen to </a:t>
            </a:r>
            <a:r>
              <a:rPr b="1" lang="en" sz="47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Audiobooks to help them fall asleep</a:t>
            </a:r>
            <a:r>
              <a:rPr lang="en" sz="46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46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To effectively distract them from their worries,</a:t>
            </a:r>
            <a:r>
              <a:rPr b="1" lang="en" sz="46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 they need NEW content every night.</a:t>
            </a:r>
            <a:endParaRPr b="1" sz="4600">
              <a:solidFill>
                <a:srgbClr val="1983C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Users of existing solutions complain </a:t>
            </a:r>
            <a:r>
              <a:rPr b="1" lang="en" sz="46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there aren’t enough relaxing, sleep-inducing audiobooks</a:t>
            </a:r>
            <a:r>
              <a:rPr lang="en" sz="46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n" sz="46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en" sz="46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24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" sz="46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=&gt; OUR members get a MASSIVE library of audiobooks for sleep.</a:t>
            </a:r>
            <a:endParaRPr b="1" sz="4600">
              <a:solidFill>
                <a:srgbClr val="1983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623400" y="966250"/>
            <a:ext cx="15988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How We Do It Better (and MUCH Cheaper!)</a:t>
            </a:r>
            <a:endParaRPr b="1" sz="6400">
              <a:solidFill>
                <a:srgbClr val="1983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822200" y="2911050"/>
            <a:ext cx="16526100" cy="6226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SnoryTime</a:t>
            </a:r>
            <a:r>
              <a:rPr b="1" lang="en" sz="4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4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will have a MASSIVE library within just 6 short months!</a:t>
            </a:r>
            <a:r>
              <a:rPr lang="en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We’ll record our </a:t>
            </a:r>
            <a:r>
              <a:rPr b="1" i="1" lang="en" sz="38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own</a:t>
            </a:r>
            <a:r>
              <a:rPr b="1" lang="en" sz="38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 content at </a:t>
            </a:r>
            <a:r>
              <a:rPr b="1" lang="en" sz="38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LIGHTNING SPEED</a:t>
            </a:r>
            <a:r>
              <a:rPr b="1" lang="en" sz="3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by using </a:t>
            </a:r>
            <a:r>
              <a:rPr lang="en" sz="3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break-through </a:t>
            </a:r>
            <a:br>
              <a:rPr lang="en" sz="3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3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Neural </a:t>
            </a:r>
            <a:r>
              <a:rPr b="1" lang="en" sz="3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AI Voices</a:t>
            </a:r>
            <a:r>
              <a:rPr lang="en" sz="3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that </a:t>
            </a:r>
            <a:r>
              <a:rPr b="1" lang="en" sz="3800" u="sng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sound </a:t>
            </a:r>
            <a:r>
              <a:rPr b="1" lang="en" sz="3800" u="sng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just like</a:t>
            </a:r>
            <a:r>
              <a:rPr b="1" lang="en" sz="3800" u="sng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a real human</a:t>
            </a:r>
            <a:r>
              <a:rPr lang="en" sz="3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n" sz="38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CUTTING-EDGE Stealth Tech!</a:t>
            </a:r>
            <a:endParaRPr b="1" sz="3800">
              <a:solidFill>
                <a:srgbClr val="1983C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OUR COMPETITORS are doing it the COSTLY </a:t>
            </a:r>
            <a:r>
              <a:rPr b="1" i="1" lang="en" sz="3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old way</a:t>
            </a:r>
            <a:r>
              <a:rPr b="1" lang="en" sz="3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" sz="3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Creating </a:t>
            </a:r>
            <a:r>
              <a:rPr b="1" lang="en" sz="3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10,000 hours</a:t>
            </a:r>
            <a:r>
              <a:rPr lang="en" sz="3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of recordings</a:t>
            </a:r>
            <a:r>
              <a:rPr b="1" lang="en" sz="3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will cost them</a:t>
            </a:r>
            <a:r>
              <a:rPr b="1" lang="en" sz="3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$30,000,000+</a:t>
            </a:r>
            <a:r>
              <a:rPr lang="en" sz="3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takes years.</a:t>
            </a:r>
            <a:endParaRPr b="1" sz="3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We require </a:t>
            </a:r>
            <a:r>
              <a:rPr b="1" lang="en">
                <a:solidFill>
                  <a:srgbClr val="191919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only $60K per 10,000 hours of content</a:t>
            </a:r>
            <a:r>
              <a:rPr lang="en">
                <a:solidFill>
                  <a:srgbClr val="191919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and can produce it </a:t>
            </a:r>
            <a:r>
              <a:rPr b="1" lang="en">
                <a:solidFill>
                  <a:srgbClr val="191919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within 1 week</a:t>
            </a:r>
            <a:r>
              <a:rPr lang="en">
                <a:solidFill>
                  <a:srgbClr val="191919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7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400"/>
              </a:spcBef>
              <a:spcAft>
                <a:spcPts val="5000"/>
              </a:spcAft>
              <a:buNone/>
            </a:pPr>
            <a:r>
              <a:t/>
            </a:r>
            <a:endParaRPr sz="4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53825">
            <a:off x="15969150" y="555250"/>
            <a:ext cx="1967400" cy="19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623400" y="977000"/>
            <a:ext cx="11987700" cy="1058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Our USP</a:t>
            </a:r>
            <a:endParaRPr b="1" sz="6400">
              <a:solidFill>
                <a:srgbClr val="1983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1337500" y="2589175"/>
            <a:ext cx="15159900" cy="67485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SnoryTime</a:t>
            </a:r>
            <a:r>
              <a:rPr b="1" lang="en" sz="46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is “Audiobooks for Sleep”. </a:t>
            </a:r>
            <a:endParaRPr b="1" sz="46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22300" lvl="0" marL="800100" rtl="0" algn="l">
              <a:spcBef>
                <a:spcPts val="6000"/>
              </a:spcBef>
              <a:spcAft>
                <a:spcPts val="0"/>
              </a:spcAft>
              <a:buClr>
                <a:srgbClr val="1983CF"/>
              </a:buClr>
              <a:buSzPts val="4400"/>
              <a:buFont typeface="Calibri"/>
              <a:buChar char="✓"/>
            </a:pPr>
            <a:r>
              <a:rPr b="1" lang="en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Read by gentle, hypnotic, sleep-inducing AI Human Replica Voices. </a:t>
            </a:r>
            <a:endParaRPr b="1" sz="4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22300" lvl="0" marL="800100" rtl="0" algn="l">
              <a:spcBef>
                <a:spcPts val="6000"/>
              </a:spcBef>
              <a:spcAft>
                <a:spcPts val="0"/>
              </a:spcAft>
              <a:buClr>
                <a:srgbClr val="1983CF"/>
              </a:buClr>
              <a:buSzPts val="4400"/>
              <a:buFont typeface="Calibri"/>
              <a:buChar char="✓"/>
            </a:pPr>
            <a:r>
              <a:rPr b="1" lang="en" sz="40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ALL our content is safe &amp; relaxing for bedtime</a:t>
            </a:r>
            <a:r>
              <a:rPr b="1" lang="en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without any loud sounds or bad surprises that wakes people or induces nightmares.</a:t>
            </a:r>
            <a:endParaRPr sz="4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22300" lvl="0" marL="800100" rtl="0" algn="l">
              <a:spcBef>
                <a:spcPts val="6000"/>
              </a:spcBef>
              <a:spcAft>
                <a:spcPts val="2000"/>
              </a:spcAft>
              <a:buClr>
                <a:srgbClr val="1983CF"/>
              </a:buClr>
              <a:buSzPts val="4400"/>
              <a:buFont typeface="Calibri"/>
              <a:buChar char="✓"/>
            </a:pPr>
            <a:r>
              <a:rPr lang="en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It’s the first &amp; only HUGE audio library </a:t>
            </a:r>
            <a:r>
              <a:rPr b="1" lang="en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EXCLUSIVELY for sleep time</a:t>
            </a:r>
            <a:r>
              <a:rPr lang="en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3350" y="-13600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7700" y="554775"/>
            <a:ext cx="646750" cy="6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13550" y="-26200"/>
            <a:ext cx="646750" cy="6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01650" y="234050"/>
            <a:ext cx="18859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ctrTitle"/>
          </p:nvPr>
        </p:nvSpPr>
        <p:spPr>
          <a:xfrm>
            <a:off x="623400" y="977000"/>
            <a:ext cx="15662700" cy="934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Many Languages = Global Domination!</a:t>
            </a:r>
            <a:endParaRPr b="1" sz="64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 txBox="1"/>
          <p:nvPr>
            <p:ph idx="1" type="subTitle"/>
          </p:nvPr>
        </p:nvSpPr>
        <p:spPr>
          <a:xfrm>
            <a:off x="1181275" y="2953200"/>
            <a:ext cx="10896300" cy="6245100"/>
          </a:xfrm>
          <a:prstGeom prst="rect">
            <a:avLst/>
          </a:prstGeom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We’ll QUICKLY Take Over the Global Market.</a:t>
            </a:r>
            <a:r>
              <a:rPr b="1" lang="en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Our AI will </a:t>
            </a:r>
            <a:r>
              <a:rPr b="1" lang="en" sz="40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automatically TRANSLATE audiobooks into many LANGUAGES</a:t>
            </a:r>
            <a:r>
              <a:rPr lang="en" sz="40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" sz="40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as we expand GLOBALLY.</a:t>
            </a:r>
            <a:r>
              <a:rPr b="1" lang="en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NO need to hire huge teams of translators. </a:t>
            </a:r>
            <a:br>
              <a:rPr b="1" lang="en" sz="4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6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Our AI voices will speak fluent English, German, Spanish, French, Japanese etc… It’s FAST &amp; SUPER CHEAP!</a:t>
            </a:r>
            <a:endParaRPr sz="36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2250" y="976988"/>
            <a:ext cx="1599475" cy="15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4">
            <a:alphaModFix/>
          </a:blip>
          <a:srcRect b="0" l="0" r="6777" t="0"/>
          <a:stretch/>
        </p:blipFill>
        <p:spPr>
          <a:xfrm>
            <a:off x="12783025" y="3580700"/>
            <a:ext cx="5504975" cy="39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800100" y="2589175"/>
            <a:ext cx="16864500" cy="6737100"/>
          </a:xfrm>
          <a:prstGeom prst="rect">
            <a:avLst/>
          </a:prstGeom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Unlike all these companies that needed YEARS and hundreds of millions in funding… </a:t>
            </a:r>
            <a:br>
              <a:rPr b="1" lang="en" sz="3400">
                <a:solidFill>
                  <a:srgbClr val="191919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3400">
                <a:solidFill>
                  <a:srgbClr val="191919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SnoryTime is incredibly FAST to market </a:t>
            </a:r>
            <a:r>
              <a:rPr b="1" i="1" lang="en" sz="3400">
                <a:solidFill>
                  <a:srgbClr val="191919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" sz="3400">
                <a:solidFill>
                  <a:srgbClr val="191919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to PROFITABILITY by using 4-IR AI Tech.</a:t>
            </a:r>
            <a:endParaRPr b="1" sz="3400">
              <a:solidFill>
                <a:srgbClr val="19191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We don’t really have competitors.</a:t>
            </a:r>
            <a:r>
              <a:rPr b="1" lang="en" sz="32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General audiobook success examples:</a:t>
            </a:r>
            <a:endParaRPr sz="32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191919"/>
              </a:buClr>
              <a:buSzPts val="2900"/>
              <a:buFont typeface="Calibri"/>
              <a:buChar char="➢"/>
            </a:pPr>
            <a:r>
              <a:rPr b="1"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Calm</a:t>
            </a:r>
            <a:r>
              <a:rPr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- Sleep stories for adults, with relaxing nature sounds &amp; nature pics. Limited content.</a:t>
            </a:r>
            <a:br>
              <a:rPr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900">
                <a:solidFill>
                  <a:srgbClr val="191919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Valuation: $2.2 Billion</a:t>
            </a:r>
            <a:r>
              <a:rPr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100M+ installs. 4M paying subscribers </a:t>
            </a:r>
            <a:r>
              <a:rPr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$70/y.</a:t>
            </a:r>
            <a:endParaRPr sz="29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191919"/>
              </a:buClr>
              <a:buSzPts val="2900"/>
              <a:buFont typeface="Calibri"/>
              <a:buChar char="➢"/>
            </a:pPr>
            <a:r>
              <a:rPr b="1"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Moshi </a:t>
            </a:r>
            <a:r>
              <a:rPr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- In 2020, they had 150 short sleep stories for kids. 140,000 subscribers @ $40/year.</a:t>
            </a:r>
            <a:endParaRPr sz="29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191919"/>
              </a:buClr>
              <a:buSzPts val="2900"/>
              <a:buFont typeface="Calibri"/>
              <a:buChar char="➢"/>
            </a:pPr>
            <a:r>
              <a:rPr b="1"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Audible </a:t>
            </a:r>
            <a:r>
              <a:rPr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- Their revenue skyrocketed 3,948% from 2020 to 2022. Content mostly for daytime.</a:t>
            </a:r>
            <a:endParaRPr sz="29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191919"/>
              </a:buClr>
              <a:buSzPts val="2900"/>
              <a:buFont typeface="Calibri"/>
              <a:buChar char="➢"/>
            </a:pPr>
            <a:r>
              <a:rPr b="1"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StoryTel </a:t>
            </a:r>
            <a:r>
              <a:rPr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- Audible competitor. </a:t>
            </a:r>
            <a:r>
              <a:rPr b="1"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1.8M users</a:t>
            </a:r>
            <a:r>
              <a:rPr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b="1"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$213M revenue</a:t>
            </a:r>
            <a:r>
              <a:rPr lang="en" sz="29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in 2021. Content for daytime listening.</a:t>
            </a:r>
            <a:endParaRPr sz="29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400">
              <a:solidFill>
                <a:srgbClr val="191919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3"/>
          <p:cNvSpPr txBox="1"/>
          <p:nvPr>
            <p:ph type="ctrTitle"/>
          </p:nvPr>
        </p:nvSpPr>
        <p:spPr>
          <a:xfrm>
            <a:off x="623400" y="977000"/>
            <a:ext cx="17041200" cy="934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Audio </a:t>
            </a:r>
            <a:r>
              <a:rPr b="1" lang="en" sz="64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Success Examples</a:t>
            </a:r>
            <a:endParaRPr b="1" sz="6400">
              <a:solidFill>
                <a:srgbClr val="1983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ctrTitle"/>
          </p:nvPr>
        </p:nvSpPr>
        <p:spPr>
          <a:xfrm>
            <a:off x="590075" y="977000"/>
            <a:ext cx="13239900" cy="934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400">
                <a:solidFill>
                  <a:srgbClr val="1983CF"/>
                </a:solidFill>
                <a:latin typeface="Calibri"/>
                <a:ea typeface="Calibri"/>
                <a:cs typeface="Calibri"/>
                <a:sym typeface="Calibri"/>
              </a:rPr>
              <a:t>From Seed to MARKET in 6 Months…</a:t>
            </a:r>
            <a:endParaRPr b="1" sz="64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/>
          <p:nvPr>
            <p:ph idx="1" type="subTitle"/>
          </p:nvPr>
        </p:nvSpPr>
        <p:spPr>
          <a:xfrm>
            <a:off x="1083150" y="2589175"/>
            <a:ext cx="16075200" cy="6737100"/>
          </a:xfrm>
          <a:prstGeom prst="rect">
            <a:avLst/>
          </a:prstGeom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635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Calibri"/>
              <a:buChar char="✘"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NO need to hire voice actors, studios, editors and spend weeks recording </a:t>
            </a:r>
            <a:r>
              <a:rPr b="1" i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each 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audiobook!</a:t>
            </a:r>
            <a:endParaRPr b="1" sz="3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Calibri"/>
              <a:buChar char="✘"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NO need to work with authors or 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publishers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to license their books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Calibri"/>
              <a:buChar char="✘"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NO need to create all the content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ourselves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80000"/>
              </a:buClr>
              <a:buSzPts val="2800"/>
              <a:buFont typeface="Calibri"/>
              <a:buChar char="✘"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NO need to spend years and hundreds of millions of dollars to build up our library.</a:t>
            </a:r>
            <a:endParaRPr b="1" sz="3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AA84F"/>
              </a:buClr>
              <a:buSzPts val="3600"/>
              <a:buFont typeface="Calibri"/>
              <a:buChar char="✓"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1M+ ready-to-use content &amp; books. </a:t>
            </a:r>
            <a:r>
              <a:rPr lang="en" sz="2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We’ll have tens of thousands of </a:t>
            </a:r>
            <a:r>
              <a:rPr lang="en" sz="2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audiobooks</a:t>
            </a:r>
            <a:r>
              <a:rPr lang="en" sz="2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for kids and adults by using existing Public Domain books &amp; Wiki articles that we can legally use commercially.</a:t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AA84F"/>
              </a:buClr>
              <a:buSzPts val="3600"/>
              <a:buFont typeface="Calibri"/>
              <a:buChar char="✓"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Original content.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I’m a </a:t>
            </a:r>
            <a:r>
              <a:rPr lang="en" sz="2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prolific</a:t>
            </a:r>
            <a:r>
              <a:rPr lang="en" sz="2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storyteller and writer. It’s my biggest passion. Stories and ideas come to me like magic. Since I could talk, I’ve been telling stories that enchanted kids and adults. I’ve written hundreds of stories that we’ll turn into audiobooks – and I’ll happily write many more!</a:t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6AA84F"/>
              </a:buClr>
              <a:buSzPts val="3600"/>
              <a:buFont typeface="Calibri"/>
              <a:buChar char="✓"/>
            </a:pP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Reliable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AI Readers who work 24/7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produce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a ready-to-sell</a:t>
            </a:r>
            <a:r>
              <a:rPr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1h audiobook in a few SECONDS</a:t>
            </a:r>
            <a:r>
              <a:rPr b="1" lang="en" sz="2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2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No edits needed. No revisions required. No huge teams required. Just a few clicks per audiobook.</a:t>
            </a:r>
            <a:endParaRPr sz="2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2000" y="339200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