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2"/>
  </p:notesMasterIdLst>
  <p:sldIdLst>
    <p:sldId id="256" r:id="rId5"/>
    <p:sldId id="259" r:id="rId6"/>
    <p:sldId id="260" r:id="rId7"/>
    <p:sldId id="284" r:id="rId8"/>
    <p:sldId id="271" r:id="rId9"/>
    <p:sldId id="283" r:id="rId10"/>
    <p:sldId id="272" r:id="rId11"/>
  </p:sldIdLst>
  <p:sldSz cx="12192000" cy="6858000"/>
  <p:notesSz cx="6858000" cy="9144000"/>
  <p:embeddedFontLst>
    <p:embeddedFont>
      <p:font typeface="Barlow" panose="00000500000000000000" pitchFamily="2" charset="0"/>
      <p:regular r:id="rId13"/>
      <p:bold r:id="rId14"/>
      <p:italic r:id="rId15"/>
      <p:boldItalic r:id="rId16"/>
    </p:embeddedFont>
    <p:embeddedFont>
      <p:font typeface="Barlow Light" panose="00000400000000000000" pitchFamily="2" charset="0"/>
      <p:regular r:id="rId17"/>
      <p:bold r:id="rId18"/>
      <p:italic r:id="rId19"/>
      <p:boldItalic r:id="rId20"/>
    </p:embeddedFont>
    <p:embeddedFont>
      <p:font typeface="Barlow Medium" panose="000006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7" roundtripDataSignature="AMtx7mhtgQoBexzEJ2ulIQz7MUiG8rV4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ren Cairns" initials="" lastIdx="3" clrIdx="0"/>
  <p:cmAuthor id="1" name="Stefan Tarlowski" initials="ST" lastIdx="5" clrIdx="1">
    <p:extLst>
      <p:ext uri="{19B8F6BF-5375-455C-9EA6-DF929625EA0E}">
        <p15:presenceInfo xmlns:p15="http://schemas.microsoft.com/office/powerpoint/2012/main" userId="8652fd35b44f00b3" providerId="Windows Live"/>
      </p:ext>
    </p:extLst>
  </p:cmAuthor>
  <p:cmAuthor id="2" name="Darren Cairns" initials="DC" lastIdx="1" clrIdx="2">
    <p:extLst>
      <p:ext uri="{19B8F6BF-5375-455C-9EA6-DF929625EA0E}">
        <p15:presenceInfo xmlns:p15="http://schemas.microsoft.com/office/powerpoint/2012/main" userId="355de4f58ea576dd" providerId="Windows Live"/>
      </p:ext>
    </p:extLst>
  </p:cmAuthor>
  <p:cmAuthor id="3" name="Stefan Tarlowski" initials="ST [2]" lastIdx="1" clrIdx="3">
    <p:extLst>
      <p:ext uri="{19B8F6BF-5375-455C-9EA6-DF929625EA0E}">
        <p15:presenceInfo xmlns:p15="http://schemas.microsoft.com/office/powerpoint/2012/main" userId="S::stefan@procamtake2.com::2072bffa-8175-4718-8714-ab7cf60f5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4B"/>
    <a:srgbClr val="1E2C2C"/>
    <a:srgbClr val="305F6D"/>
    <a:srgbClr val="5F6060"/>
    <a:srgbClr val="BBBBBB"/>
    <a:srgbClr val="009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793CB6-C8DA-432B-8C35-5B039F83CE71}">
  <a:tblStyle styleId="{6D793CB6-C8DA-432B-8C35-5B039F83CE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1"/>
    <p:restoredTop sz="94630"/>
  </p:normalViewPr>
  <p:slideViewPr>
    <p:cSldViewPr snapToGrid="0">
      <p:cViewPr varScale="1">
        <p:scale>
          <a:sx n="90" d="100"/>
          <a:sy n="90" d="100"/>
        </p:scale>
        <p:origin x="60" y="225"/>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59"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22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D133818E-2FA0-40FC-BCD7-E167DBCED2D1}"/>
            </a:ext>
          </a:extLst>
        </p:cNvPr>
        <p:cNvGrpSpPr/>
        <p:nvPr/>
      </p:nvGrpSpPr>
      <p:grpSpPr>
        <a:xfrm>
          <a:off x="0" y="0"/>
          <a:ext cx="0" cy="0"/>
          <a:chOff x="0" y="0"/>
          <a:chExt cx="0" cy="0"/>
        </a:xfrm>
      </p:grpSpPr>
      <p:sp>
        <p:nvSpPr>
          <p:cNvPr id="355" name="Google Shape;355;p18:notes">
            <a:extLst>
              <a:ext uri="{FF2B5EF4-FFF2-40B4-BE49-F238E27FC236}">
                <a16:creationId xmlns:a16="http://schemas.microsoft.com/office/drawing/2014/main" id="{61B75EE3-773E-4BAC-105E-582ED7C82E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6" name="Google Shape;356;p18:notes">
            <a:extLst>
              <a:ext uri="{FF2B5EF4-FFF2-40B4-BE49-F238E27FC236}">
                <a16:creationId xmlns:a16="http://schemas.microsoft.com/office/drawing/2014/main" id="{33DBF71A-9328-1F90-890E-11F9A2095B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90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96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1"/>
        <p:cNvGrpSpPr/>
        <p:nvPr/>
      </p:nvGrpSpPr>
      <p:grpSpPr>
        <a:xfrm>
          <a:off x="0" y="0"/>
          <a:ext cx="0" cy="0"/>
          <a:chOff x="0" y="0"/>
          <a:chExt cx="0" cy="0"/>
        </a:xfrm>
      </p:grpSpPr>
      <p:sp>
        <p:nvSpPr>
          <p:cNvPr id="12" name="Google Shape;12;p34"/>
          <p:cNvSpPr/>
          <p:nvPr/>
        </p:nvSpPr>
        <p:spPr>
          <a:xfrm>
            <a:off x="0" y="0"/>
            <a:ext cx="12192000" cy="6858000"/>
          </a:xfrm>
          <a:prstGeom prst="rect">
            <a:avLst/>
          </a:prstGeom>
          <a:solidFill>
            <a:srgbClr val="1E2C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13" name="Google Shape;13;p34"/>
          <p:cNvSpPr/>
          <p:nvPr/>
        </p:nvSpPr>
        <p:spPr>
          <a:xfrm>
            <a:off x="0" y="6237312"/>
            <a:ext cx="12192000" cy="6206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34"/>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spc="300" dirty="0">
                <a:solidFill>
                  <a:srgbClr val="5F6060"/>
                </a:solidFill>
                <a:latin typeface="Barlow"/>
                <a:ea typeface="Barlow"/>
                <a:cs typeface="Barlow"/>
                <a:sym typeface="Barlow"/>
              </a:rPr>
              <a:t>ZAPPATY | Q1 2024</a:t>
            </a:r>
            <a:endParaRPr sz="1800" spc="300" dirty="0"/>
          </a:p>
        </p:txBody>
      </p:sp>
      <p:sp>
        <p:nvSpPr>
          <p:cNvPr id="15" name="Google Shape;15;p34"/>
          <p:cNvSpPr txBox="1"/>
          <p:nvPr/>
        </p:nvSpPr>
        <p:spPr>
          <a:xfrm>
            <a:off x="7752184" y="6432240"/>
            <a:ext cx="4176464"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b="0" i="0" spc="300" dirty="0">
                <a:solidFill>
                  <a:srgbClr val="5F6060"/>
                </a:solidFill>
                <a:latin typeface="Barlow"/>
                <a:ea typeface="Barlow"/>
                <a:cs typeface="Barlow"/>
                <a:sym typeface="Barlow"/>
              </a:rPr>
              <a:t>WWW.ZAPPATY.COM</a:t>
            </a:r>
            <a:endParaRPr sz="1800" spc="300" dirty="0"/>
          </a:p>
        </p:txBody>
      </p:sp>
      <p:pic>
        <p:nvPicPr>
          <p:cNvPr id="16" name="Google Shape;16;p34"/>
          <p:cNvPicPr preferRelativeResize="0"/>
          <p:nvPr/>
        </p:nvPicPr>
        <p:blipFill rotWithShape="1">
          <a:blip r:embed="rId2">
            <a:alphaModFix/>
          </a:blip>
          <a:srcRect/>
          <a:stretch/>
        </p:blipFill>
        <p:spPr>
          <a:xfrm>
            <a:off x="335360" y="6380968"/>
            <a:ext cx="339725" cy="33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26"/>
        <p:cNvGrpSpPr/>
        <p:nvPr/>
      </p:nvGrpSpPr>
      <p:grpSpPr>
        <a:xfrm>
          <a:off x="0" y="0"/>
          <a:ext cx="0" cy="0"/>
          <a:chOff x="0" y="0"/>
          <a:chExt cx="0" cy="0"/>
        </a:xfrm>
      </p:grpSpPr>
      <p:sp>
        <p:nvSpPr>
          <p:cNvPr id="27" name="Google Shape;27;p36"/>
          <p:cNvSpPr txBox="1">
            <a:spLocks noGrp="1"/>
          </p:cNvSpPr>
          <p:nvPr>
            <p:ph type="sldNum" idx="12"/>
          </p:nvPr>
        </p:nvSpPr>
        <p:spPr>
          <a:xfrm>
            <a:off x="9120336" y="638132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6"/>
          <p:cNvSpPr/>
          <p:nvPr/>
        </p:nvSpPr>
        <p:spPr>
          <a:xfrm>
            <a:off x="0" y="6237312"/>
            <a:ext cx="12192000" cy="620688"/>
          </a:xfrm>
          <a:prstGeom prst="rect">
            <a:avLst/>
          </a:prstGeom>
          <a:solidFill>
            <a:srgbClr val="FF77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36"/>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spc="300" dirty="0">
                <a:solidFill>
                  <a:schemeClr val="lt1"/>
                </a:solidFill>
                <a:latin typeface="Barlow"/>
                <a:ea typeface="Barlow"/>
                <a:cs typeface="Barlow"/>
                <a:sym typeface="Barlow"/>
              </a:rPr>
              <a:t>ZAPPATY | Q1 2024</a:t>
            </a:r>
            <a:endParaRPr sz="1800" spc="300" dirty="0"/>
          </a:p>
        </p:txBody>
      </p:sp>
      <p:pic>
        <p:nvPicPr>
          <p:cNvPr id="30" name="Google Shape;30;p36" descr="A white line in a circle with a lightning bolt in it&#10;&#10;Description automatically generated"/>
          <p:cNvPicPr preferRelativeResize="0"/>
          <p:nvPr/>
        </p:nvPicPr>
        <p:blipFill rotWithShape="1">
          <a:blip r:embed="rId2">
            <a:alphaModFix/>
          </a:blip>
          <a:srcRect/>
          <a:stretch/>
        </p:blipFill>
        <p:spPr>
          <a:xfrm>
            <a:off x="335360" y="6380968"/>
            <a:ext cx="339725" cy="333375"/>
          </a:xfrm>
          <a:prstGeom prst="rect">
            <a:avLst/>
          </a:prstGeom>
          <a:noFill/>
          <a:ln>
            <a:noFill/>
          </a:ln>
        </p:spPr>
      </p:pic>
      <p:sp>
        <p:nvSpPr>
          <p:cNvPr id="31" name="Google Shape;31;p36"/>
          <p:cNvSpPr txBox="1"/>
          <p:nvPr/>
        </p:nvSpPr>
        <p:spPr>
          <a:xfrm>
            <a:off x="11596476" y="6357398"/>
            <a:ext cx="33972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000" b="0" i="0">
                <a:solidFill>
                  <a:schemeClr val="lt1"/>
                </a:solidFill>
                <a:latin typeface="Barlow Light"/>
                <a:ea typeface="Barlow Light"/>
                <a:cs typeface="Barlow Light"/>
                <a:sym typeface="Barlow Light"/>
              </a:rPr>
              <a:t>‹#›</a:t>
            </a:fld>
            <a:endParaRPr sz="1100" b="0" i="0">
              <a:solidFill>
                <a:schemeClr val="lt1"/>
              </a:solidFill>
              <a:latin typeface="Barlow Light"/>
              <a:ea typeface="Barlow Light"/>
              <a:cs typeface="Barlow Light"/>
              <a:sym typeface="Barlow Light"/>
            </a:endParaRPr>
          </a:p>
        </p:txBody>
      </p:sp>
      <p:sp>
        <p:nvSpPr>
          <p:cNvPr id="32" name="Google Shape;32;p36"/>
          <p:cNvSpPr txBox="1"/>
          <p:nvPr/>
        </p:nvSpPr>
        <p:spPr>
          <a:xfrm>
            <a:off x="4601244" y="6432239"/>
            <a:ext cx="2989512"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spc="300" dirty="0">
                <a:solidFill>
                  <a:schemeClr val="lt1"/>
                </a:solidFill>
                <a:latin typeface="Barlow"/>
                <a:ea typeface="Barlow"/>
                <a:cs typeface="Barlow"/>
                <a:sym typeface="Barlow"/>
              </a:rPr>
              <a:t>STORE   SHARE   COLLABORATE</a:t>
            </a:r>
            <a:endParaRPr sz="1800" spc="300" dirty="0"/>
          </a:p>
        </p:txBody>
      </p:sp>
      <p:cxnSp>
        <p:nvCxnSpPr>
          <p:cNvPr id="33" name="Google Shape;33;p36"/>
          <p:cNvCxnSpPr/>
          <p:nvPr/>
        </p:nvCxnSpPr>
        <p:spPr>
          <a:xfrm>
            <a:off x="480924" y="775752"/>
            <a:ext cx="504453" cy="0"/>
          </a:xfrm>
          <a:prstGeom prst="straightConnector1">
            <a:avLst/>
          </a:prstGeom>
          <a:noFill/>
          <a:ln w="15875" cap="flat" cmpd="sng">
            <a:solidFill>
              <a:srgbClr val="FF774B"/>
            </a:solidFill>
            <a:prstDash val="solid"/>
            <a:miter lim="800000"/>
            <a:headEnd type="none" w="sm" len="sm"/>
            <a:tailEnd type="none" w="sm" len="sm"/>
          </a:ln>
        </p:spPr>
      </p:cxnSp>
      <p:cxnSp>
        <p:nvCxnSpPr>
          <p:cNvPr id="34" name="Google Shape;34;p36"/>
          <p:cNvCxnSpPr/>
          <p:nvPr/>
        </p:nvCxnSpPr>
        <p:spPr>
          <a:xfrm>
            <a:off x="983432" y="775752"/>
            <a:ext cx="10729143" cy="0"/>
          </a:xfrm>
          <a:prstGeom prst="straightConnector1">
            <a:avLst/>
          </a:prstGeom>
          <a:noFill/>
          <a:ln w="15875" cap="flat" cmpd="sng">
            <a:solidFill>
              <a:srgbClr val="BBBBBB"/>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19">
          <p15:clr>
            <a:srgbClr val="FBAE40"/>
          </p15:clr>
        </p15:guide>
        <p15:guide id="2" orient="horz" pos="618">
          <p15:clr>
            <a:srgbClr val="FBAE40"/>
          </p15:clr>
        </p15:guide>
        <p15:guide id="3" pos="2071">
          <p15:clr>
            <a:srgbClr val="FBAE40"/>
          </p15:clr>
        </p15:guide>
        <p15:guide id="4" pos="5609">
          <p15:clr>
            <a:srgbClr val="FBAE40"/>
          </p15:clr>
        </p15:guide>
        <p15:guide id="5" orient="horz" pos="12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35"/>
        <p:cNvGrpSpPr/>
        <p:nvPr/>
      </p:nvGrpSpPr>
      <p:grpSpPr>
        <a:xfrm>
          <a:off x="0" y="0"/>
          <a:ext cx="0" cy="0"/>
          <a:chOff x="0" y="0"/>
          <a:chExt cx="0" cy="0"/>
        </a:xfrm>
      </p:grpSpPr>
      <p:sp>
        <p:nvSpPr>
          <p:cNvPr id="36" name="Google Shape;36;p37"/>
          <p:cNvSpPr/>
          <p:nvPr/>
        </p:nvSpPr>
        <p:spPr>
          <a:xfrm>
            <a:off x="0" y="0"/>
            <a:ext cx="12192000" cy="6858000"/>
          </a:xfrm>
          <a:prstGeom prst="rect">
            <a:avLst/>
          </a:prstGeom>
          <a:solidFill>
            <a:srgbClr val="1E2C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7" name="Google Shape;37;p37"/>
          <p:cNvSpPr/>
          <p:nvPr/>
        </p:nvSpPr>
        <p:spPr>
          <a:xfrm>
            <a:off x="0" y="6237312"/>
            <a:ext cx="12192000" cy="6206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37"/>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spc="300" dirty="0">
                <a:solidFill>
                  <a:srgbClr val="5F6060"/>
                </a:solidFill>
                <a:latin typeface="Barlow"/>
                <a:ea typeface="Barlow"/>
                <a:cs typeface="Barlow"/>
                <a:sym typeface="Barlow"/>
              </a:rPr>
              <a:t>ZAPPATY | Q1 2024</a:t>
            </a:r>
            <a:endParaRPr sz="1800" spc="300" dirty="0"/>
          </a:p>
        </p:txBody>
      </p:sp>
      <p:pic>
        <p:nvPicPr>
          <p:cNvPr id="39" name="Google Shape;39;p37"/>
          <p:cNvPicPr preferRelativeResize="0"/>
          <p:nvPr/>
        </p:nvPicPr>
        <p:blipFill rotWithShape="1">
          <a:blip r:embed="rId2">
            <a:alphaModFix/>
          </a:blip>
          <a:srcRect/>
          <a:stretch/>
        </p:blipFill>
        <p:spPr>
          <a:xfrm>
            <a:off x="335360" y="6380968"/>
            <a:ext cx="339725" cy="333375"/>
          </a:xfrm>
          <a:prstGeom prst="rect">
            <a:avLst/>
          </a:prstGeom>
          <a:noFill/>
          <a:ln>
            <a:noFill/>
          </a:ln>
        </p:spPr>
      </p:pic>
      <p:sp>
        <p:nvSpPr>
          <p:cNvPr id="40" name="Google Shape;40;p37"/>
          <p:cNvSpPr txBox="1"/>
          <p:nvPr/>
        </p:nvSpPr>
        <p:spPr>
          <a:xfrm>
            <a:off x="11496600" y="6357398"/>
            <a:ext cx="43960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000" b="0" i="0">
                <a:solidFill>
                  <a:srgbClr val="5F6060"/>
                </a:solidFill>
                <a:latin typeface="Barlow Light"/>
                <a:ea typeface="Barlow Light"/>
                <a:cs typeface="Barlow Light"/>
                <a:sym typeface="Barlow Light"/>
              </a:rPr>
              <a:t>‹#›</a:t>
            </a:fld>
            <a:endParaRPr sz="1100" b="0" i="0">
              <a:solidFill>
                <a:srgbClr val="5F6060"/>
              </a:solidFill>
              <a:latin typeface="Barlow Light"/>
              <a:ea typeface="Barlow Light"/>
              <a:cs typeface="Barlow Light"/>
              <a:sym typeface="Barlow Light"/>
            </a:endParaRPr>
          </a:p>
        </p:txBody>
      </p:sp>
      <p:sp>
        <p:nvSpPr>
          <p:cNvPr id="2" name="Google Shape;32;p36">
            <a:extLst>
              <a:ext uri="{FF2B5EF4-FFF2-40B4-BE49-F238E27FC236}">
                <a16:creationId xmlns:a16="http://schemas.microsoft.com/office/drawing/2014/main" id="{AD24429E-F573-8272-A444-B4F7ADB4770A}"/>
              </a:ext>
            </a:extLst>
          </p:cNvPr>
          <p:cNvSpPr txBox="1"/>
          <p:nvPr userDrawn="1"/>
        </p:nvSpPr>
        <p:spPr>
          <a:xfrm>
            <a:off x="4606665" y="6424564"/>
            <a:ext cx="2978670"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spc="300" dirty="0">
                <a:solidFill>
                  <a:srgbClr val="5F6060"/>
                </a:solidFill>
                <a:latin typeface="Barlow"/>
                <a:ea typeface="Barlow"/>
                <a:cs typeface="Barlow"/>
                <a:sym typeface="Barlow"/>
              </a:rPr>
              <a:t>STORE   SHARE   COLLABORATE</a:t>
            </a:r>
            <a:endParaRPr sz="1800" spc="300" dirty="0">
              <a:solidFill>
                <a:srgbClr val="5F606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2"/>
        <p:cNvGrpSpPr/>
        <p:nvPr/>
      </p:nvGrpSpPr>
      <p:grpSpPr>
        <a:xfrm>
          <a:off x="0" y="0"/>
          <a:ext cx="0" cy="0"/>
          <a:chOff x="0" y="0"/>
          <a:chExt cx="0" cy="0"/>
        </a:xfrm>
      </p:grpSpPr>
      <p:sp>
        <p:nvSpPr>
          <p:cNvPr id="43" name="Google Shape;43;p38"/>
          <p:cNvSpPr/>
          <p:nvPr/>
        </p:nvSpPr>
        <p:spPr>
          <a:xfrm>
            <a:off x="0" y="0"/>
            <a:ext cx="12192000" cy="6858000"/>
          </a:xfrm>
          <a:prstGeom prst="rect">
            <a:avLst/>
          </a:prstGeom>
          <a:solidFill>
            <a:srgbClr val="FF77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44" name="Google Shape;44;p38"/>
          <p:cNvSpPr/>
          <p:nvPr/>
        </p:nvSpPr>
        <p:spPr>
          <a:xfrm>
            <a:off x="0" y="6237312"/>
            <a:ext cx="12192000" cy="6206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8"/>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spc="300" dirty="0">
                <a:solidFill>
                  <a:srgbClr val="FF774B"/>
                </a:solidFill>
                <a:latin typeface="Barlow"/>
                <a:ea typeface="Barlow"/>
                <a:cs typeface="Barlow"/>
                <a:sym typeface="Barlow"/>
              </a:rPr>
              <a:t>ZAPPATY | Q4 2023</a:t>
            </a:r>
            <a:endParaRPr sz="1800" spc="300" dirty="0"/>
          </a:p>
        </p:txBody>
      </p:sp>
      <p:sp>
        <p:nvSpPr>
          <p:cNvPr id="46" name="Google Shape;46;p38"/>
          <p:cNvSpPr txBox="1"/>
          <p:nvPr/>
        </p:nvSpPr>
        <p:spPr>
          <a:xfrm>
            <a:off x="7752184" y="6432240"/>
            <a:ext cx="4176464"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b="0" i="0" spc="300">
                <a:solidFill>
                  <a:srgbClr val="FF774B"/>
                </a:solidFill>
                <a:latin typeface="Barlow"/>
                <a:ea typeface="Barlow"/>
                <a:cs typeface="Barlow"/>
                <a:sym typeface="Barlow"/>
              </a:rPr>
              <a:t>WWW.ZAPPATY.COM</a:t>
            </a:r>
            <a:endParaRPr sz="1800" spc="300"/>
          </a:p>
        </p:txBody>
      </p:sp>
      <p:pic>
        <p:nvPicPr>
          <p:cNvPr id="47" name="Google Shape;47;p38"/>
          <p:cNvPicPr preferRelativeResize="0"/>
          <p:nvPr/>
        </p:nvPicPr>
        <p:blipFill rotWithShape="1">
          <a:blip r:embed="rId2">
            <a:alphaModFix/>
          </a:blip>
          <a:srcRect/>
          <a:stretch/>
        </p:blipFill>
        <p:spPr>
          <a:xfrm>
            <a:off x="335360" y="6380968"/>
            <a:ext cx="339725" cy="33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48"/>
        <p:cNvGrpSpPr/>
        <p:nvPr/>
      </p:nvGrpSpPr>
      <p:grpSpPr>
        <a:xfrm>
          <a:off x="0" y="0"/>
          <a:ext cx="0" cy="0"/>
          <a:chOff x="0" y="0"/>
          <a:chExt cx="0" cy="0"/>
        </a:xfrm>
      </p:grpSpPr>
      <p:sp>
        <p:nvSpPr>
          <p:cNvPr id="49" name="Google Shape;49;p39"/>
          <p:cNvSpPr/>
          <p:nvPr/>
        </p:nvSpPr>
        <p:spPr>
          <a:xfrm>
            <a:off x="0" y="0"/>
            <a:ext cx="12192000" cy="6858000"/>
          </a:xfrm>
          <a:prstGeom prst="rect">
            <a:avLst/>
          </a:prstGeom>
          <a:solidFill>
            <a:srgbClr val="BBBBBB">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50" name="Google Shape;50;p39"/>
          <p:cNvSpPr/>
          <p:nvPr/>
        </p:nvSpPr>
        <p:spPr>
          <a:xfrm>
            <a:off x="0" y="6237312"/>
            <a:ext cx="12192000" cy="62068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9"/>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spc="300" dirty="0">
                <a:solidFill>
                  <a:srgbClr val="5F6060"/>
                </a:solidFill>
                <a:latin typeface="Barlow"/>
                <a:ea typeface="Barlow"/>
                <a:cs typeface="Barlow"/>
                <a:sym typeface="Barlow"/>
              </a:rPr>
              <a:t>ZAPPATY | Q4 2023</a:t>
            </a:r>
            <a:endParaRPr sz="1800" spc="300" dirty="0"/>
          </a:p>
        </p:txBody>
      </p:sp>
      <p:sp>
        <p:nvSpPr>
          <p:cNvPr id="52" name="Google Shape;52;p39"/>
          <p:cNvSpPr txBox="1"/>
          <p:nvPr/>
        </p:nvSpPr>
        <p:spPr>
          <a:xfrm>
            <a:off x="7752184" y="6432240"/>
            <a:ext cx="4176464" cy="2461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b="0" i="0" spc="300">
                <a:solidFill>
                  <a:srgbClr val="5F6060"/>
                </a:solidFill>
                <a:latin typeface="Barlow"/>
                <a:ea typeface="Barlow"/>
                <a:cs typeface="Barlow"/>
                <a:sym typeface="Barlow"/>
              </a:rPr>
              <a:t>WWW.ZAPPATY.COM</a:t>
            </a:r>
            <a:endParaRPr sz="1800" spc="300"/>
          </a:p>
        </p:txBody>
      </p:sp>
      <p:pic>
        <p:nvPicPr>
          <p:cNvPr id="53" name="Google Shape;53;p39"/>
          <p:cNvPicPr preferRelativeResize="0"/>
          <p:nvPr/>
        </p:nvPicPr>
        <p:blipFill rotWithShape="1">
          <a:blip r:embed="rId2">
            <a:alphaModFix/>
          </a:blip>
          <a:srcRect/>
          <a:stretch/>
        </p:blipFill>
        <p:spPr>
          <a:xfrm>
            <a:off x="335360" y="6380968"/>
            <a:ext cx="339725" cy="33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4"/>
        <p:cNvGrpSpPr/>
        <p:nvPr/>
      </p:nvGrpSpPr>
      <p:grpSpPr>
        <a:xfrm>
          <a:off x="0" y="0"/>
          <a:ext cx="0" cy="0"/>
          <a:chOff x="0" y="0"/>
          <a:chExt cx="0" cy="0"/>
        </a:xfrm>
      </p:grpSpPr>
      <p:sp>
        <p:nvSpPr>
          <p:cNvPr id="55" name="Google Shape;55;p40"/>
          <p:cNvSpPr/>
          <p:nvPr/>
        </p:nvSpPr>
        <p:spPr>
          <a:xfrm>
            <a:off x="0" y="0"/>
            <a:ext cx="12192000" cy="6858000"/>
          </a:xfrm>
          <a:prstGeom prst="rect">
            <a:avLst/>
          </a:prstGeom>
          <a:solidFill>
            <a:srgbClr val="BBBBBB">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56" name="Google Shape;56;p40"/>
          <p:cNvSpPr/>
          <p:nvPr/>
        </p:nvSpPr>
        <p:spPr>
          <a:xfrm>
            <a:off x="0" y="6237312"/>
            <a:ext cx="12192000" cy="620688"/>
          </a:xfrm>
          <a:prstGeom prst="rect">
            <a:avLst/>
          </a:prstGeom>
          <a:solidFill>
            <a:srgbClr val="5F6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40"/>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spc="300" dirty="0">
                <a:solidFill>
                  <a:schemeClr val="lt1"/>
                </a:solidFill>
                <a:latin typeface="Barlow"/>
                <a:ea typeface="Barlow"/>
                <a:cs typeface="Barlow"/>
                <a:sym typeface="Barlow"/>
              </a:rPr>
              <a:t>ZAPPATY | Q4 2023</a:t>
            </a:r>
            <a:endParaRPr sz="1800" spc="300" dirty="0"/>
          </a:p>
        </p:txBody>
      </p:sp>
      <p:pic>
        <p:nvPicPr>
          <p:cNvPr id="58" name="Google Shape;58;p40"/>
          <p:cNvPicPr preferRelativeResize="0"/>
          <p:nvPr/>
        </p:nvPicPr>
        <p:blipFill rotWithShape="1">
          <a:blip r:embed="rId2">
            <a:alphaModFix/>
          </a:blip>
          <a:srcRect/>
          <a:stretch/>
        </p:blipFill>
        <p:spPr>
          <a:xfrm>
            <a:off x="335360" y="6380968"/>
            <a:ext cx="339725" cy="333375"/>
          </a:xfrm>
          <a:prstGeom prst="rect">
            <a:avLst/>
          </a:prstGeom>
          <a:noFill/>
          <a:ln>
            <a:noFill/>
          </a:ln>
        </p:spPr>
      </p:pic>
      <p:sp>
        <p:nvSpPr>
          <p:cNvPr id="59" name="Google Shape;59;p40"/>
          <p:cNvSpPr txBox="1"/>
          <p:nvPr/>
        </p:nvSpPr>
        <p:spPr>
          <a:xfrm>
            <a:off x="11496600" y="6357398"/>
            <a:ext cx="43960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000" b="0" i="0">
                <a:solidFill>
                  <a:schemeClr val="lt1"/>
                </a:solidFill>
                <a:latin typeface="Barlow Light"/>
                <a:ea typeface="Barlow Light"/>
                <a:cs typeface="Barlow Light"/>
                <a:sym typeface="Barlow Light"/>
              </a:rPr>
              <a:t>‹#›</a:t>
            </a:fld>
            <a:endParaRPr sz="1100" b="0" i="0">
              <a:solidFill>
                <a:schemeClr val="lt1"/>
              </a:solidFill>
              <a:latin typeface="Barlow Light"/>
              <a:ea typeface="Barlow Light"/>
              <a:cs typeface="Barlow Light"/>
              <a:sym typeface="Barlow Light"/>
            </a:endParaRPr>
          </a:p>
        </p:txBody>
      </p:sp>
      <p:sp>
        <p:nvSpPr>
          <p:cNvPr id="60" name="Google Shape;60;p40"/>
          <p:cNvSpPr txBox="1"/>
          <p:nvPr/>
        </p:nvSpPr>
        <p:spPr>
          <a:xfrm>
            <a:off x="4607262" y="6432239"/>
            <a:ext cx="2977475"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spc="300" dirty="0">
                <a:solidFill>
                  <a:schemeClr val="lt1"/>
                </a:solidFill>
                <a:latin typeface="Barlow"/>
                <a:ea typeface="Barlow"/>
                <a:cs typeface="Barlow"/>
                <a:sym typeface="Barlow"/>
              </a:rPr>
              <a:t>STORE   SHARE   COLLABORATE</a:t>
            </a:r>
            <a:endParaRPr sz="1800" spc="3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1"/>
        <p:cNvGrpSpPr/>
        <p:nvPr/>
      </p:nvGrpSpPr>
      <p:grpSpPr>
        <a:xfrm>
          <a:off x="0" y="0"/>
          <a:ext cx="0" cy="0"/>
          <a:chOff x="0" y="0"/>
          <a:chExt cx="0" cy="0"/>
        </a:xfrm>
      </p:grpSpPr>
      <p:sp>
        <p:nvSpPr>
          <p:cNvPr id="62" name="Google Shape;62;p41"/>
          <p:cNvSpPr/>
          <p:nvPr/>
        </p:nvSpPr>
        <p:spPr>
          <a:xfrm>
            <a:off x="0" y="0"/>
            <a:ext cx="12192000" cy="6858000"/>
          </a:xfrm>
          <a:prstGeom prst="rect">
            <a:avLst/>
          </a:prstGeom>
          <a:solidFill>
            <a:srgbClr val="BBBBBB">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3" name="Google Shape;63;p41"/>
          <p:cNvSpPr/>
          <p:nvPr/>
        </p:nvSpPr>
        <p:spPr>
          <a:xfrm>
            <a:off x="0" y="6237312"/>
            <a:ext cx="12192000" cy="620688"/>
          </a:xfrm>
          <a:prstGeom prst="rect">
            <a:avLst/>
          </a:prstGeom>
          <a:solidFill>
            <a:srgbClr val="1E2C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41"/>
          <p:cNvSpPr txBox="1"/>
          <p:nvPr/>
        </p:nvSpPr>
        <p:spPr>
          <a:xfrm>
            <a:off x="695400" y="6432239"/>
            <a:ext cx="4176464"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spc="300" dirty="0">
                <a:solidFill>
                  <a:schemeClr val="lt1"/>
                </a:solidFill>
                <a:latin typeface="Barlow"/>
                <a:ea typeface="Barlow"/>
                <a:cs typeface="Barlow"/>
                <a:sym typeface="Barlow"/>
              </a:rPr>
              <a:t>ZAPPATY | Q4 2023</a:t>
            </a:r>
            <a:endParaRPr sz="1800" spc="300" dirty="0"/>
          </a:p>
        </p:txBody>
      </p:sp>
      <p:pic>
        <p:nvPicPr>
          <p:cNvPr id="65" name="Google Shape;65;p41"/>
          <p:cNvPicPr preferRelativeResize="0"/>
          <p:nvPr/>
        </p:nvPicPr>
        <p:blipFill rotWithShape="1">
          <a:blip r:embed="rId2">
            <a:alphaModFix/>
          </a:blip>
          <a:srcRect/>
          <a:stretch/>
        </p:blipFill>
        <p:spPr>
          <a:xfrm>
            <a:off x="335360" y="6380968"/>
            <a:ext cx="339725" cy="333375"/>
          </a:xfrm>
          <a:prstGeom prst="rect">
            <a:avLst/>
          </a:prstGeom>
          <a:noFill/>
          <a:ln>
            <a:noFill/>
          </a:ln>
        </p:spPr>
      </p:pic>
      <p:sp>
        <p:nvSpPr>
          <p:cNvPr id="66" name="Google Shape;66;p41"/>
          <p:cNvSpPr txBox="1"/>
          <p:nvPr/>
        </p:nvSpPr>
        <p:spPr>
          <a:xfrm>
            <a:off x="11496600" y="6357398"/>
            <a:ext cx="43960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000" b="0" i="0">
                <a:solidFill>
                  <a:schemeClr val="lt1"/>
                </a:solidFill>
                <a:latin typeface="Barlow Light"/>
                <a:ea typeface="Barlow Light"/>
                <a:cs typeface="Barlow Light"/>
                <a:sym typeface="Barlow Light"/>
              </a:rPr>
              <a:t>‹#›</a:t>
            </a:fld>
            <a:endParaRPr sz="1100" b="0" i="0">
              <a:solidFill>
                <a:schemeClr val="lt1"/>
              </a:solidFill>
              <a:latin typeface="Barlow Light"/>
              <a:ea typeface="Barlow Light"/>
              <a:cs typeface="Barlow Light"/>
              <a:sym typeface="Barlow Light"/>
            </a:endParaRPr>
          </a:p>
        </p:txBody>
      </p:sp>
      <p:sp>
        <p:nvSpPr>
          <p:cNvPr id="67" name="Google Shape;67;p41"/>
          <p:cNvSpPr txBox="1"/>
          <p:nvPr/>
        </p:nvSpPr>
        <p:spPr>
          <a:xfrm>
            <a:off x="4603571" y="6432239"/>
            <a:ext cx="2984858"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spc="300" dirty="0">
                <a:solidFill>
                  <a:schemeClr val="lt1"/>
                </a:solidFill>
                <a:latin typeface="Barlow"/>
                <a:ea typeface="Barlow"/>
                <a:cs typeface="Barlow"/>
                <a:sym typeface="Barlow"/>
              </a:rPr>
              <a:t>STORE   SHARE   COLLABORATE</a:t>
            </a:r>
            <a:endParaRPr sz="1800" spc="3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sldNum" idx="12"/>
          </p:nvPr>
        </p:nvSpPr>
        <p:spPr>
          <a:xfrm>
            <a:off x="9120336" y="638132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Barlow" pitchFamily="2" charset="77"/>
                <a:ea typeface="Barlow" pitchFamily="2" charset="77"/>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pos="3840">
          <p15:clr>
            <a:srgbClr val="F26B43"/>
          </p15:clr>
        </p15:guide>
        <p15:guide id="4" orient="horz" pos="2160">
          <p15:clr>
            <a:srgbClr val="F26B43"/>
          </p15:clr>
        </p15:guide>
        <p15:guide id="5" orient="horz" pos="3929">
          <p15:clr>
            <a:srgbClr val="F26B43"/>
          </p15:clr>
        </p15:guide>
        <p15:guide id="6"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A person in headphones playing a video game&#10;&#10;Description automatically generated"/>
          <p:cNvPicPr preferRelativeResize="0"/>
          <p:nvPr/>
        </p:nvPicPr>
        <p:blipFill rotWithShape="1">
          <a:blip r:embed="rId3">
            <a:alphaModFix amt="27000"/>
          </a:blip>
          <a:srcRect t="11475" b="4148"/>
          <a:stretch/>
        </p:blipFill>
        <p:spPr>
          <a:xfrm>
            <a:off x="0" y="-1"/>
            <a:ext cx="12192000" cy="6224841"/>
          </a:xfrm>
          <a:prstGeom prst="rect">
            <a:avLst/>
          </a:prstGeom>
          <a:noFill/>
          <a:ln>
            <a:noFill/>
          </a:ln>
        </p:spPr>
      </p:pic>
      <p:pic>
        <p:nvPicPr>
          <p:cNvPr id="90" name="Google Shape;90;p1"/>
          <p:cNvPicPr preferRelativeResize="0"/>
          <p:nvPr/>
        </p:nvPicPr>
        <p:blipFill rotWithShape="1">
          <a:blip r:embed="rId4">
            <a:alphaModFix amt="15000"/>
          </a:blip>
          <a:srcRect/>
          <a:stretch/>
        </p:blipFill>
        <p:spPr>
          <a:xfrm>
            <a:off x="336633" y="358457"/>
            <a:ext cx="8933121" cy="5507921"/>
          </a:xfrm>
          <a:prstGeom prst="rect">
            <a:avLst/>
          </a:prstGeom>
          <a:noFill/>
          <a:ln>
            <a:noFill/>
          </a:ln>
        </p:spPr>
      </p:pic>
      <p:sp>
        <p:nvSpPr>
          <p:cNvPr id="91" name="Google Shape;91;p1"/>
          <p:cNvSpPr txBox="1"/>
          <p:nvPr/>
        </p:nvSpPr>
        <p:spPr>
          <a:xfrm>
            <a:off x="3771654" y="5354940"/>
            <a:ext cx="4648693" cy="283154"/>
          </a:xfrm>
          <a:prstGeom prst="rect">
            <a:avLst/>
          </a:prstGeom>
          <a:noFill/>
          <a:ln>
            <a:noFill/>
          </a:ln>
        </p:spPr>
        <p:txBody>
          <a:bodyPr spcFirstLastPara="1" wrap="square" lIns="0" tIns="0" rIns="0" bIns="0" anchor="t" anchorCtr="0">
            <a:spAutoFit/>
          </a:bodyPr>
          <a:lstStyle/>
          <a:p>
            <a:pPr marL="0" marR="0" lvl="0" indent="0" algn="ctr" rtl="0">
              <a:lnSpc>
                <a:spcPct val="92000"/>
              </a:lnSpc>
              <a:spcBef>
                <a:spcPts val="0"/>
              </a:spcBef>
              <a:spcAft>
                <a:spcPts val="0"/>
              </a:spcAft>
              <a:buNone/>
            </a:pPr>
            <a:r>
              <a:rPr lang="en-GB" sz="2000" b="0" i="0" dirty="0">
                <a:solidFill>
                  <a:schemeClr val="lt1"/>
                </a:solidFill>
                <a:latin typeface="Barlow Light"/>
                <a:ea typeface="Barlow Light"/>
                <a:cs typeface="Barlow Light"/>
                <a:sym typeface="Barlow Light"/>
              </a:rPr>
              <a:t>Investment Opportunity   |   </a:t>
            </a:r>
            <a:r>
              <a:rPr lang="en-GB" sz="2000" dirty="0">
                <a:solidFill>
                  <a:schemeClr val="lt1"/>
                </a:solidFill>
                <a:latin typeface="Barlow Light"/>
                <a:ea typeface="Barlow Light"/>
                <a:cs typeface="Barlow Light"/>
                <a:sym typeface="Barlow Light"/>
              </a:rPr>
              <a:t>Q1 2024</a:t>
            </a:r>
            <a:endParaRPr sz="2000" b="0" i="0" dirty="0">
              <a:solidFill>
                <a:schemeClr val="lt1"/>
              </a:solidFill>
              <a:latin typeface="Barlow Light"/>
              <a:ea typeface="Barlow Light"/>
              <a:cs typeface="Barlow Light"/>
              <a:sym typeface="Barlow Light"/>
            </a:endParaRPr>
          </a:p>
        </p:txBody>
      </p:sp>
      <p:sp>
        <p:nvSpPr>
          <p:cNvPr id="92" name="Google Shape;92;p1"/>
          <p:cNvSpPr/>
          <p:nvPr/>
        </p:nvSpPr>
        <p:spPr>
          <a:xfrm>
            <a:off x="1212824" y="2604408"/>
            <a:ext cx="9766352" cy="835857"/>
          </a:xfrm>
          <a:custGeom>
            <a:avLst/>
            <a:gdLst/>
            <a:ahLst/>
            <a:cxnLst/>
            <a:rect l="l" t="t" r="r" b="b"/>
            <a:pathLst>
              <a:path w="21600" h="21600" extrusionOk="0">
                <a:moveTo>
                  <a:pt x="0" y="0"/>
                </a:moveTo>
                <a:lnTo>
                  <a:pt x="21599" y="0"/>
                </a:lnTo>
                <a:lnTo>
                  <a:pt x="21599" y="21600"/>
                </a:lnTo>
                <a:lnTo>
                  <a:pt x="0" y="21600"/>
                </a:lnTo>
                <a:close/>
              </a:path>
            </a:pathLst>
          </a:custGeom>
          <a:no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r>
              <a:rPr lang="en-GB" sz="3600" dirty="0">
                <a:solidFill>
                  <a:srgbClr val="FFFFFF"/>
                </a:solidFill>
                <a:latin typeface="Barlow Light"/>
                <a:ea typeface="Barlow Light"/>
                <a:cs typeface="Barlow Light"/>
                <a:sym typeface="Barlow Light"/>
              </a:rPr>
              <a:t>STORE  </a:t>
            </a:r>
            <a:r>
              <a:rPr lang="en-GB" sz="3600" dirty="0">
                <a:solidFill>
                  <a:srgbClr val="BBBBBB"/>
                </a:solidFill>
                <a:latin typeface="Barlow Light"/>
                <a:ea typeface="Barlow Light"/>
                <a:cs typeface="Barlow Light"/>
                <a:sym typeface="Barlow Light"/>
              </a:rPr>
              <a:t>SHARE  </a:t>
            </a:r>
            <a:r>
              <a:rPr lang="en-GB" sz="3600" dirty="0">
                <a:solidFill>
                  <a:srgbClr val="FF774B"/>
                </a:solidFill>
                <a:latin typeface="Barlow Light"/>
                <a:ea typeface="Barlow Light"/>
                <a:cs typeface="Barlow Light"/>
                <a:sym typeface="Barlow Light"/>
              </a:rPr>
              <a:t>COLLABORATE</a:t>
            </a:r>
            <a:endParaRPr dirty="0"/>
          </a:p>
        </p:txBody>
      </p:sp>
      <p:pic>
        <p:nvPicPr>
          <p:cNvPr id="93" name="Google Shape;93;p1" descr="A black background with white letters&#10;&#10;Description automatically generated"/>
          <p:cNvPicPr preferRelativeResize="0"/>
          <p:nvPr/>
        </p:nvPicPr>
        <p:blipFill rotWithShape="1">
          <a:blip r:embed="rId5">
            <a:alphaModFix/>
          </a:blip>
          <a:srcRect/>
          <a:stretch/>
        </p:blipFill>
        <p:spPr>
          <a:xfrm>
            <a:off x="4332418" y="1318438"/>
            <a:ext cx="3527164" cy="927512"/>
          </a:xfrm>
          <a:prstGeom prst="rect">
            <a:avLst/>
          </a:prstGeom>
          <a:noFill/>
          <a:ln>
            <a:noFill/>
          </a:ln>
        </p:spPr>
      </p:pic>
      <p:grpSp>
        <p:nvGrpSpPr>
          <p:cNvPr id="94" name="Google Shape;94;p1"/>
          <p:cNvGrpSpPr/>
          <p:nvPr/>
        </p:nvGrpSpPr>
        <p:grpSpPr>
          <a:xfrm>
            <a:off x="4877622" y="4807406"/>
            <a:ext cx="2436757" cy="0"/>
            <a:chOff x="4572000" y="4807406"/>
            <a:chExt cx="2436757" cy="0"/>
          </a:xfrm>
        </p:grpSpPr>
        <p:cxnSp>
          <p:nvCxnSpPr>
            <p:cNvPr id="95" name="Google Shape;95;p1"/>
            <p:cNvCxnSpPr/>
            <p:nvPr/>
          </p:nvCxnSpPr>
          <p:spPr>
            <a:xfrm>
              <a:off x="5183244" y="4807406"/>
              <a:ext cx="1825513" cy="0"/>
            </a:xfrm>
            <a:prstGeom prst="straightConnector1">
              <a:avLst/>
            </a:prstGeom>
            <a:noFill/>
            <a:ln w="25400" cap="flat" cmpd="sng">
              <a:solidFill>
                <a:schemeClr val="lt1"/>
              </a:solidFill>
              <a:prstDash val="solid"/>
              <a:miter lim="800000"/>
              <a:headEnd type="none" w="sm" len="sm"/>
              <a:tailEnd type="none" w="sm" len="sm"/>
            </a:ln>
          </p:spPr>
        </p:cxnSp>
        <p:cxnSp>
          <p:nvCxnSpPr>
            <p:cNvPr id="96" name="Google Shape;96;p1"/>
            <p:cNvCxnSpPr/>
            <p:nvPr/>
          </p:nvCxnSpPr>
          <p:spPr>
            <a:xfrm>
              <a:off x="4572000" y="4807406"/>
              <a:ext cx="639855" cy="0"/>
            </a:xfrm>
            <a:prstGeom prst="straightConnector1">
              <a:avLst/>
            </a:prstGeom>
            <a:noFill/>
            <a:ln w="25400" cap="flat" cmpd="sng">
              <a:solidFill>
                <a:srgbClr val="FF774B"/>
              </a:solidFill>
              <a:prstDash val="solid"/>
              <a:miter lim="800000"/>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alpha val="50000"/>
          </a:schemeClr>
        </a:solidFill>
        <a:effectLst/>
      </p:bgPr>
    </p:bg>
    <p:spTree>
      <p:nvGrpSpPr>
        <p:cNvPr id="1" name="Shape 123"/>
        <p:cNvGrpSpPr/>
        <p:nvPr/>
      </p:nvGrpSpPr>
      <p:grpSpPr>
        <a:xfrm>
          <a:off x="0" y="0"/>
          <a:ext cx="0" cy="0"/>
          <a:chOff x="0" y="0"/>
          <a:chExt cx="0" cy="0"/>
        </a:xfrm>
      </p:grpSpPr>
      <p:sp>
        <p:nvSpPr>
          <p:cNvPr id="125" name="Google Shape;125;p6"/>
          <p:cNvSpPr txBox="1"/>
          <p:nvPr/>
        </p:nvSpPr>
        <p:spPr>
          <a:xfrm>
            <a:off x="479425" y="333376"/>
            <a:ext cx="56890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a:solidFill>
                  <a:srgbClr val="1E2C2C"/>
                </a:solidFill>
                <a:latin typeface="Barlow Light"/>
                <a:ea typeface="Barlow Light"/>
                <a:cs typeface="Barlow Light"/>
                <a:sym typeface="Barlow Light"/>
              </a:rPr>
              <a:t>Introducing Zappaty …</a:t>
            </a:r>
            <a:endParaRPr lang="en-GB" sz="2000" dirty="0"/>
          </a:p>
        </p:txBody>
      </p:sp>
      <p:sp>
        <p:nvSpPr>
          <p:cNvPr id="126" name="Google Shape;126;p6"/>
          <p:cNvSpPr txBox="1"/>
          <p:nvPr/>
        </p:nvSpPr>
        <p:spPr>
          <a:xfrm>
            <a:off x="478714" y="1866733"/>
            <a:ext cx="6756753" cy="4081117"/>
          </a:xfrm>
          <a:prstGeom prst="rect">
            <a:avLst/>
          </a:prstGeom>
          <a:noFill/>
          <a:ln>
            <a:noFill/>
          </a:ln>
        </p:spPr>
        <p:txBody>
          <a:bodyPr spcFirstLastPara="1" wrap="square" lIns="0" tIns="0" rIns="0" bIns="0" anchor="t" anchorCtr="0">
            <a:spAutoFit/>
          </a:bodyPr>
          <a:lstStyle/>
          <a:p>
            <a:pPr marR="0" lvl="0" algn="l" rtl="0">
              <a:lnSpc>
                <a:spcPct val="120000"/>
              </a:lnSpc>
              <a:spcBef>
                <a:spcPts val="0"/>
              </a:spcBef>
              <a:spcAft>
                <a:spcPts val="0"/>
              </a:spcAft>
            </a:pPr>
            <a:r>
              <a:rPr lang="en-GB" sz="1300" b="1" dirty="0">
                <a:solidFill>
                  <a:srgbClr val="5F6060"/>
                </a:solidFill>
                <a:latin typeface="Barlow Light"/>
                <a:ea typeface="Barlow Light"/>
                <a:cs typeface="Barlow Light"/>
                <a:sym typeface="Barlow Light"/>
              </a:rPr>
              <a:t>Problems in the file sharing and collaboration tools market – Zappaty has the solution.</a:t>
            </a:r>
          </a:p>
          <a:p>
            <a:pPr marR="0" lvl="0" algn="l" rtl="0">
              <a:lnSpc>
                <a:spcPct val="120000"/>
              </a:lnSpc>
              <a:spcBef>
                <a:spcPts val="0"/>
              </a:spcBef>
              <a:spcAft>
                <a:spcPts val="0"/>
              </a:spcAft>
            </a:pPr>
            <a:endParaRPr lang="en-GB" sz="1300" dirty="0">
              <a:solidFill>
                <a:srgbClr val="5F6060"/>
              </a:solidFill>
              <a:latin typeface="Barlow Light"/>
              <a:ea typeface="Barlow Light"/>
              <a:cs typeface="Barlow Light"/>
              <a:sym typeface="Barlow Light"/>
            </a:endParaRPr>
          </a:p>
          <a:p>
            <a:pPr marR="0" lvl="0" algn="l" rtl="0">
              <a:lnSpc>
                <a:spcPct val="120000"/>
              </a:lnSpc>
              <a:spcBef>
                <a:spcPts val="0"/>
              </a:spcBef>
              <a:spcAft>
                <a:spcPts val="0"/>
              </a:spcAft>
            </a:pPr>
            <a:r>
              <a:rPr lang="en-GB" sz="1300" b="1" dirty="0">
                <a:solidFill>
                  <a:srgbClr val="5F6060"/>
                </a:solidFill>
                <a:latin typeface="Barlow Light"/>
                <a:ea typeface="Barlow Light"/>
                <a:cs typeface="Barlow Light"/>
                <a:sym typeface="Barlow Light"/>
              </a:rPr>
              <a:t>Huge market opportunity:</a:t>
            </a:r>
          </a:p>
          <a:p>
            <a:pPr marL="285750" lvl="2" indent="-285750">
              <a:lnSpc>
                <a:spcPct val="120000"/>
              </a:lnSpc>
              <a:buClr>
                <a:srgbClr val="FF774B"/>
              </a:buClr>
              <a:buFont typeface="Wingdings" pitchFamily="2" charset="2"/>
              <a:buChar char="Ø"/>
            </a:pPr>
            <a:r>
              <a:rPr lang="en-GB" sz="1300" dirty="0">
                <a:solidFill>
                  <a:srgbClr val="5F6060"/>
                </a:solidFill>
                <a:latin typeface="Barlow Light"/>
                <a:ea typeface="Barlow Light"/>
                <a:cs typeface="Barlow Light"/>
                <a:sym typeface="Barlow Light"/>
              </a:rPr>
              <a:t>the global market for file sharing software is expected to grow 27% (CAGR) to hit $18.33bn* in value, while VMR estimate the Global Enterprise File Sharing and Synchronisation market will reach $87.3bn** by 2030</a:t>
            </a:r>
          </a:p>
          <a:p>
            <a:pPr marL="285750" lvl="2" indent="-285750">
              <a:lnSpc>
                <a:spcPct val="120000"/>
              </a:lnSpc>
              <a:buClr>
                <a:srgbClr val="FF774B"/>
              </a:buClr>
              <a:buFont typeface="Wingdings" pitchFamily="2" charset="2"/>
              <a:buChar char="Ø"/>
            </a:pPr>
            <a:r>
              <a:rPr lang="en-GB" sz="1300" dirty="0">
                <a:solidFill>
                  <a:srgbClr val="5F6060"/>
                </a:solidFill>
                <a:latin typeface="Barlow Light"/>
                <a:ea typeface="Barlow Light"/>
                <a:cs typeface="Barlow Light"/>
                <a:sym typeface="Barlow Light"/>
              </a:rPr>
              <a:t>dominant players cater for mass market (Box, Dropbox, WeTransfer)</a:t>
            </a:r>
          </a:p>
          <a:p>
            <a:pPr marL="285750" lvl="2" indent="-285750">
              <a:lnSpc>
                <a:spcPct val="120000"/>
              </a:lnSpc>
              <a:buClr>
                <a:srgbClr val="FF774B"/>
              </a:buClr>
              <a:buFont typeface="Wingdings" pitchFamily="2" charset="2"/>
              <a:buChar char="Ø"/>
            </a:pPr>
            <a:r>
              <a:rPr lang="en-GB" sz="1300" dirty="0">
                <a:solidFill>
                  <a:srgbClr val="5F6060"/>
                </a:solidFill>
                <a:latin typeface="Barlow Light"/>
                <a:ea typeface="Barlow Light"/>
                <a:cs typeface="Barlow Light"/>
                <a:sym typeface="Barlow Light"/>
              </a:rPr>
              <a:t>untapped market opportunity for consumer and key verticals such as gaming, media, healthcare, engineering … where large files need to be shared, stored and worked on together</a:t>
            </a:r>
          </a:p>
          <a:p>
            <a:pPr marL="285750" lvl="2" indent="-285750">
              <a:lnSpc>
                <a:spcPct val="120000"/>
              </a:lnSpc>
              <a:buFont typeface="Arial" panose="020B0604020202020204" pitchFamily="34" charset="0"/>
              <a:buChar char="•"/>
            </a:pPr>
            <a:endParaRPr lang="en-GB" sz="1300" dirty="0">
              <a:solidFill>
                <a:srgbClr val="5F6060"/>
              </a:solidFill>
              <a:latin typeface="Barlow Light"/>
              <a:ea typeface="Barlow Light"/>
              <a:cs typeface="Barlow Light"/>
              <a:sym typeface="Barlow Light"/>
            </a:endParaRPr>
          </a:p>
          <a:p>
            <a:pPr marR="0" lvl="0" algn="l" rtl="0">
              <a:lnSpc>
                <a:spcPct val="120000"/>
              </a:lnSpc>
              <a:spcBef>
                <a:spcPts val="0"/>
              </a:spcBef>
              <a:spcAft>
                <a:spcPts val="0"/>
              </a:spcAft>
            </a:pPr>
            <a:r>
              <a:rPr lang="en-GB" sz="1300" b="1" dirty="0">
                <a:solidFill>
                  <a:srgbClr val="5F6060"/>
                </a:solidFill>
                <a:latin typeface="Barlow Light"/>
                <a:ea typeface="Barlow Light"/>
                <a:cs typeface="Barlow Light"/>
                <a:sym typeface="Barlow Light"/>
              </a:rPr>
              <a:t>Zappaty is already delivering the solution:</a:t>
            </a:r>
          </a:p>
          <a:p>
            <a:pPr marL="285750" lvl="2" indent="-285750">
              <a:lnSpc>
                <a:spcPct val="120000"/>
              </a:lnSpc>
              <a:buClr>
                <a:srgbClr val="FF774B"/>
              </a:buClr>
              <a:buFont typeface="Wingdings" pitchFamily="2" charset="2"/>
              <a:buChar char="Ø"/>
            </a:pPr>
            <a:r>
              <a:rPr lang="en-GB" sz="1300" dirty="0">
                <a:solidFill>
                  <a:srgbClr val="5F6060"/>
                </a:solidFill>
                <a:latin typeface="Barlow Light"/>
                <a:sym typeface="Barlow Light"/>
              </a:rPr>
              <a:t>created a solid tech platform built on blockchain and cloud infrastructure – it’s live and ready to start scaling from Q1 24</a:t>
            </a:r>
          </a:p>
          <a:p>
            <a:pPr marL="279400" marR="0" lvl="0" indent="-285750" algn="l" rtl="0">
              <a:lnSpc>
                <a:spcPct val="120000"/>
              </a:lnSpc>
              <a:spcBef>
                <a:spcPts val="0"/>
              </a:spcBef>
              <a:spcAft>
                <a:spcPts val="0"/>
              </a:spcAft>
              <a:buClr>
                <a:srgbClr val="FF774B"/>
              </a:buClr>
              <a:buSzPts val="1300"/>
              <a:buFont typeface="Wingdings" pitchFamily="2" charset="2"/>
              <a:buChar char="Ø"/>
            </a:pPr>
            <a:r>
              <a:rPr lang="en-GB" sz="1300" dirty="0">
                <a:solidFill>
                  <a:srgbClr val="5F6060"/>
                </a:solidFill>
                <a:latin typeface="Barlow Light"/>
                <a:ea typeface="Barlow Light"/>
                <a:cs typeface="Barlow Light"/>
                <a:sym typeface="Barlow Light"/>
              </a:rPr>
              <a:t>leveraging blockchain encryption and cloud-based file sharing technology to deliver the security and speed required</a:t>
            </a:r>
            <a:endParaRPr lang="en-GB" sz="1300" dirty="0">
              <a:latin typeface="Barlow Light"/>
            </a:endParaRPr>
          </a:p>
          <a:p>
            <a:pPr marL="285750" lvl="2" indent="-285750">
              <a:lnSpc>
                <a:spcPct val="120000"/>
              </a:lnSpc>
              <a:buClr>
                <a:srgbClr val="FF774B"/>
              </a:buClr>
              <a:buFont typeface="Wingdings" pitchFamily="2" charset="2"/>
              <a:buChar char="Ø"/>
            </a:pPr>
            <a:r>
              <a:rPr lang="en-GB" sz="1300" dirty="0">
                <a:solidFill>
                  <a:srgbClr val="5F6060"/>
                </a:solidFill>
                <a:latin typeface="Barlow Light"/>
                <a:sym typeface="Barlow Light"/>
              </a:rPr>
              <a:t>scaling Zappaty from an SME and single seat proposition into an enterprise/SaaS platform</a:t>
            </a:r>
          </a:p>
        </p:txBody>
      </p:sp>
      <p:pic>
        <p:nvPicPr>
          <p:cNvPr id="127" name="Google Shape;127;p6" descr="A person sitting at a desk looking at a computer&#10;&#10;Description automatically generated"/>
          <p:cNvPicPr preferRelativeResize="0"/>
          <p:nvPr/>
        </p:nvPicPr>
        <p:blipFill rotWithShape="1">
          <a:blip r:embed="rId3">
            <a:alphaModFix/>
          </a:blip>
          <a:srcRect/>
          <a:stretch/>
        </p:blipFill>
        <p:spPr>
          <a:xfrm>
            <a:off x="7774500" y="0"/>
            <a:ext cx="3938075" cy="5907650"/>
          </a:xfrm>
          <a:prstGeom prst="rect">
            <a:avLst/>
          </a:prstGeom>
          <a:noFill/>
          <a:ln>
            <a:noFill/>
          </a:ln>
        </p:spPr>
      </p:pic>
      <p:cxnSp>
        <p:nvCxnSpPr>
          <p:cNvPr id="128" name="Google Shape;128;p6"/>
          <p:cNvCxnSpPr/>
          <p:nvPr/>
        </p:nvCxnSpPr>
        <p:spPr>
          <a:xfrm>
            <a:off x="7771636" y="770817"/>
            <a:ext cx="3970455" cy="0"/>
          </a:xfrm>
          <a:prstGeom prst="straightConnector1">
            <a:avLst/>
          </a:prstGeom>
          <a:noFill/>
          <a:ln w="15875" cap="flat" cmpd="sng">
            <a:solidFill>
              <a:schemeClr val="lt1"/>
            </a:solidFill>
            <a:prstDash val="solid"/>
            <a:miter lim="800000"/>
            <a:headEnd type="none" w="sm" len="sm"/>
            <a:tailEnd type="none" w="sm" len="sm"/>
          </a:ln>
        </p:spPr>
      </p:cxnSp>
      <p:pic>
        <p:nvPicPr>
          <p:cNvPr id="129" name="Google Shape;129;p6" descr="A white line in a circle with a lightning bolt in it&#10;&#10;Description automatically generated"/>
          <p:cNvPicPr preferRelativeResize="0"/>
          <p:nvPr/>
        </p:nvPicPr>
        <p:blipFill rotWithShape="1">
          <a:blip r:embed="rId4">
            <a:alphaModFix amt="30000"/>
          </a:blip>
          <a:srcRect r="21889" b="29916"/>
          <a:stretch/>
        </p:blipFill>
        <p:spPr>
          <a:xfrm>
            <a:off x="9526771" y="3985656"/>
            <a:ext cx="2182941" cy="1921993"/>
          </a:xfrm>
          <a:prstGeom prst="rect">
            <a:avLst/>
          </a:prstGeom>
          <a:noFill/>
          <a:ln>
            <a:noFill/>
          </a:ln>
        </p:spPr>
      </p:pic>
      <p:pic>
        <p:nvPicPr>
          <p:cNvPr id="130" name="Google Shape;130;p6"/>
          <p:cNvPicPr preferRelativeResize="0"/>
          <p:nvPr/>
        </p:nvPicPr>
        <p:blipFill rotWithShape="1">
          <a:blip r:embed="rId5">
            <a:alphaModFix amt="15000"/>
          </a:blip>
          <a:srcRect/>
          <a:stretch/>
        </p:blipFill>
        <p:spPr>
          <a:xfrm>
            <a:off x="7999235" y="199864"/>
            <a:ext cx="8933121" cy="5507921"/>
          </a:xfrm>
          <a:prstGeom prst="rect">
            <a:avLst/>
          </a:prstGeom>
          <a:noFill/>
          <a:ln>
            <a:noFill/>
          </a:ln>
        </p:spPr>
      </p:pic>
      <p:sp>
        <p:nvSpPr>
          <p:cNvPr id="2" name="Google Shape;124;p6">
            <a:extLst>
              <a:ext uri="{FF2B5EF4-FFF2-40B4-BE49-F238E27FC236}">
                <a16:creationId xmlns:a16="http://schemas.microsoft.com/office/drawing/2014/main" id="{633B2407-FCF5-35A6-D558-B92FF9399D5D}"/>
              </a:ext>
            </a:extLst>
          </p:cNvPr>
          <p:cNvSpPr txBox="1"/>
          <p:nvPr/>
        </p:nvSpPr>
        <p:spPr>
          <a:xfrm>
            <a:off x="479425" y="1012954"/>
            <a:ext cx="6571370"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a:solidFill>
                  <a:srgbClr val="FF774B"/>
                </a:solidFill>
                <a:latin typeface="Barlow Light"/>
                <a:ea typeface="Barlow Light"/>
                <a:cs typeface="Barlow Light"/>
                <a:sym typeface="Barlow Light"/>
              </a:rPr>
              <a:t>Backing up, collaborating on, </a:t>
            </a:r>
            <a:endParaRPr dirty="0"/>
          </a:p>
          <a:p>
            <a:pPr marL="0" marR="0" lvl="0" indent="0" algn="l" rtl="0">
              <a:spcBef>
                <a:spcPts val="0"/>
              </a:spcBef>
              <a:spcAft>
                <a:spcPts val="0"/>
              </a:spcAft>
              <a:buNone/>
            </a:pPr>
            <a:r>
              <a:rPr lang="en-GB" sz="2000" dirty="0">
                <a:solidFill>
                  <a:srgbClr val="FF774B"/>
                </a:solidFill>
                <a:latin typeface="Barlow Light"/>
                <a:ea typeface="Barlow Light"/>
                <a:cs typeface="Barlow Light"/>
                <a:sym typeface="Barlow Light"/>
              </a:rPr>
              <a:t>and sharing large files </a:t>
            </a:r>
            <a:r>
              <a:rPr lang="en-GB" sz="2000" dirty="0">
                <a:solidFill>
                  <a:schemeClr val="dk1"/>
                </a:solidFill>
                <a:latin typeface="Barlow Light"/>
                <a:ea typeface="Barlow Light"/>
                <a:cs typeface="Barlow Light"/>
                <a:sym typeface="Barlow Light"/>
              </a:rPr>
              <a:t>is a huge frustration</a:t>
            </a:r>
            <a:endParaRPr sz="1100" dirty="0">
              <a:solidFill>
                <a:srgbClr val="FF774B"/>
              </a:solidFill>
              <a:latin typeface="Barlow Light"/>
              <a:ea typeface="Barlow Light"/>
              <a:cs typeface="Barlow Light"/>
              <a:sym typeface="Barlow Light"/>
            </a:endParaRPr>
          </a:p>
        </p:txBody>
      </p:sp>
      <p:sp>
        <p:nvSpPr>
          <p:cNvPr id="3" name="Google Shape;110;p5">
            <a:extLst>
              <a:ext uri="{FF2B5EF4-FFF2-40B4-BE49-F238E27FC236}">
                <a16:creationId xmlns:a16="http://schemas.microsoft.com/office/drawing/2014/main" id="{5533632C-9E46-1AA3-E502-A8F596285D85}"/>
              </a:ext>
            </a:extLst>
          </p:cNvPr>
          <p:cNvSpPr txBox="1"/>
          <p:nvPr/>
        </p:nvSpPr>
        <p:spPr>
          <a:xfrm>
            <a:off x="478714" y="6024492"/>
            <a:ext cx="4451530" cy="16158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50" dirty="0">
                <a:solidFill>
                  <a:srgbClr val="5F6060"/>
                </a:solidFill>
                <a:latin typeface="Barlow Light"/>
                <a:ea typeface="Barlow Light"/>
                <a:cs typeface="Barlow Light"/>
                <a:sym typeface="Barlow Light"/>
              </a:rPr>
              <a:t>* File Sharing Market Research Report, Market Research Future, Nov 2020</a:t>
            </a:r>
            <a:endParaRPr sz="1100" dirty="0"/>
          </a:p>
        </p:txBody>
      </p:sp>
      <p:sp>
        <p:nvSpPr>
          <p:cNvPr id="4" name="Google Shape;110;p5">
            <a:extLst>
              <a:ext uri="{FF2B5EF4-FFF2-40B4-BE49-F238E27FC236}">
                <a16:creationId xmlns:a16="http://schemas.microsoft.com/office/drawing/2014/main" id="{9DC02C09-32AD-ABA1-C22A-2F4D21C19094}"/>
              </a:ext>
            </a:extLst>
          </p:cNvPr>
          <p:cNvSpPr txBox="1"/>
          <p:nvPr/>
        </p:nvSpPr>
        <p:spPr>
          <a:xfrm>
            <a:off x="5485692" y="6024493"/>
            <a:ext cx="6506245" cy="161582"/>
          </a:xfrm>
          <a:prstGeom prst="rect">
            <a:avLst/>
          </a:prstGeom>
          <a:noFill/>
          <a:ln>
            <a:noFill/>
          </a:ln>
        </p:spPr>
        <p:txBody>
          <a:bodyPr spcFirstLastPara="1" wrap="square" lIns="0" tIns="0" rIns="0" bIns="0" anchor="t" anchorCtr="0">
            <a:spAutoFit/>
          </a:bodyPr>
          <a:lstStyle/>
          <a:p>
            <a:r>
              <a:rPr lang="en-GB" sz="1050" dirty="0">
                <a:solidFill>
                  <a:srgbClr val="5F6060"/>
                </a:solidFill>
                <a:latin typeface="Barlow Light"/>
              </a:rPr>
              <a:t>** Global Enterprise File Sharing And Synchronization (EFSS) Market Size, Verified Market Research. Nov 2022 </a:t>
            </a:r>
            <a:endParaRPr sz="1050" dirty="0">
              <a:solidFill>
                <a:srgbClr val="5F6060"/>
              </a:solidFill>
              <a:latin typeface="Barlow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7"/>
          <p:cNvPicPr preferRelativeResize="0"/>
          <p:nvPr/>
        </p:nvPicPr>
        <p:blipFill rotWithShape="1">
          <a:blip r:embed="rId3">
            <a:alphaModFix/>
          </a:blip>
          <a:srcRect l="37530" t="15413" r="25094"/>
          <a:stretch/>
        </p:blipFill>
        <p:spPr>
          <a:xfrm>
            <a:off x="7771636" y="1"/>
            <a:ext cx="3938076" cy="5907648"/>
          </a:xfrm>
          <a:prstGeom prst="rect">
            <a:avLst/>
          </a:prstGeom>
          <a:noFill/>
          <a:ln>
            <a:noFill/>
          </a:ln>
        </p:spPr>
      </p:pic>
      <p:pic>
        <p:nvPicPr>
          <p:cNvPr id="136" name="Google Shape;136;p7" descr="A white line in a circle with a lightning bolt in it&#10;&#10;Description automatically generated"/>
          <p:cNvPicPr preferRelativeResize="0"/>
          <p:nvPr/>
        </p:nvPicPr>
        <p:blipFill rotWithShape="1">
          <a:blip r:embed="rId4">
            <a:alphaModFix amt="30000"/>
          </a:blip>
          <a:srcRect r="21889" b="29916"/>
          <a:stretch/>
        </p:blipFill>
        <p:spPr>
          <a:xfrm>
            <a:off x="9526771" y="3985656"/>
            <a:ext cx="2182941" cy="1921993"/>
          </a:xfrm>
          <a:prstGeom prst="rect">
            <a:avLst/>
          </a:prstGeom>
          <a:noFill/>
          <a:ln>
            <a:noFill/>
          </a:ln>
        </p:spPr>
      </p:pic>
      <p:sp>
        <p:nvSpPr>
          <p:cNvPr id="137" name="Google Shape;137;p7"/>
          <p:cNvSpPr txBox="1"/>
          <p:nvPr/>
        </p:nvSpPr>
        <p:spPr>
          <a:xfrm>
            <a:off x="479424" y="988117"/>
            <a:ext cx="6576131"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a:solidFill>
                  <a:srgbClr val="1E2C2C"/>
                </a:solidFill>
                <a:latin typeface="Barlow Light"/>
                <a:ea typeface="Barlow Light"/>
                <a:cs typeface="Barlow Light"/>
                <a:sym typeface="Barlow Light"/>
              </a:rPr>
              <a:t>Launching a platform to </a:t>
            </a:r>
            <a:r>
              <a:rPr lang="en-GB" sz="2000" dirty="0">
                <a:solidFill>
                  <a:srgbClr val="FF774B"/>
                </a:solidFill>
                <a:latin typeface="Barlow Light"/>
                <a:ea typeface="Barlow Light"/>
                <a:cs typeface="Barlow Light"/>
                <a:sym typeface="Barlow Light"/>
              </a:rPr>
              <a:t>allow people to store, share and collaborate on large files…</a:t>
            </a:r>
            <a:r>
              <a:rPr lang="en-GB" dirty="0">
                <a:ea typeface="Barlow Light"/>
              </a:rPr>
              <a:t> </a:t>
            </a:r>
            <a:r>
              <a:rPr lang="en-GB" sz="2000" dirty="0">
                <a:solidFill>
                  <a:srgbClr val="1E2C2C"/>
                </a:solidFill>
                <a:latin typeface="Barlow Light"/>
                <a:ea typeface="Barlow Light"/>
                <a:cs typeface="Barlow Light"/>
                <a:sym typeface="Barlow Light"/>
              </a:rPr>
              <a:t>all in a secure environment</a:t>
            </a:r>
            <a:endParaRPr dirty="0"/>
          </a:p>
        </p:txBody>
      </p:sp>
      <p:sp>
        <p:nvSpPr>
          <p:cNvPr id="138" name="Google Shape;138;p7"/>
          <p:cNvSpPr txBox="1"/>
          <p:nvPr/>
        </p:nvSpPr>
        <p:spPr>
          <a:xfrm>
            <a:off x="479425" y="333376"/>
            <a:ext cx="5689029" cy="307777"/>
          </a:xfrm>
          <a:prstGeom prst="rect">
            <a:avLst/>
          </a:prstGeom>
          <a:noFill/>
          <a:ln>
            <a:noFill/>
          </a:ln>
        </p:spPr>
        <p:txBody>
          <a:bodyPr spcFirstLastPara="1" wrap="square" lIns="0" tIns="0" rIns="0" bIns="0" anchor="t" anchorCtr="0">
            <a:spAutoFit/>
          </a:bodyPr>
          <a:lstStyle/>
          <a:p>
            <a:r>
              <a:rPr lang="en-GB" sz="2000" b="0" i="0" dirty="0">
                <a:solidFill>
                  <a:srgbClr val="1E2C2C"/>
                </a:solidFill>
                <a:latin typeface="Barlow Light"/>
                <a:ea typeface="Barlow Light"/>
                <a:cs typeface="Barlow Light"/>
                <a:sym typeface="Barlow Light"/>
              </a:rPr>
              <a:t>Building better …</a:t>
            </a:r>
            <a:r>
              <a:rPr lang="en-GB" sz="2000" dirty="0">
                <a:solidFill>
                  <a:srgbClr val="1E2C2C"/>
                </a:solidFill>
                <a:latin typeface="Barlow Light"/>
                <a:ea typeface="Barlow Light"/>
                <a:cs typeface="Barlow Light"/>
                <a:sym typeface="Barlow Light"/>
              </a:rPr>
              <a:t> </a:t>
            </a:r>
            <a:endParaRPr lang="en-US" sz="2000" dirty="0"/>
          </a:p>
        </p:txBody>
      </p:sp>
      <p:sp>
        <p:nvSpPr>
          <p:cNvPr id="139" name="Google Shape;139;p7"/>
          <p:cNvSpPr txBox="1"/>
          <p:nvPr/>
        </p:nvSpPr>
        <p:spPr>
          <a:xfrm>
            <a:off x="479425" y="2091100"/>
            <a:ext cx="7016398" cy="3360920"/>
          </a:xfrm>
          <a:prstGeom prst="rect">
            <a:avLst/>
          </a:prstGeom>
          <a:noFill/>
          <a:ln>
            <a:noFill/>
          </a:ln>
        </p:spPr>
        <p:txBody>
          <a:bodyPr spcFirstLastPara="1" wrap="square" lIns="0" tIns="0" rIns="0" bIns="0" anchor="t" anchorCtr="0">
            <a:spAutoFit/>
          </a:bodyPr>
          <a:lstStyle/>
          <a:p>
            <a:pPr marR="0" lvl="0" algn="l" rtl="0">
              <a:lnSpc>
                <a:spcPct val="120000"/>
              </a:lnSpc>
              <a:spcBef>
                <a:spcPts val="0"/>
              </a:spcBef>
              <a:spcAft>
                <a:spcPts val="0"/>
              </a:spcAft>
              <a:buClr>
                <a:srgbClr val="FF774B"/>
              </a:buClr>
              <a:buSzPts val="1300"/>
            </a:pPr>
            <a:r>
              <a:rPr lang="en-GB" sz="1300" b="1" dirty="0">
                <a:solidFill>
                  <a:srgbClr val="5F6060"/>
                </a:solidFill>
                <a:latin typeface="Barlow Light"/>
                <a:sym typeface="Barlow Light"/>
              </a:rPr>
              <a:t>Product proposition is in beta now:</a:t>
            </a:r>
            <a:r>
              <a:rPr lang="en-GB" sz="1300" dirty="0">
                <a:solidFill>
                  <a:srgbClr val="5F6060"/>
                </a:solidFill>
                <a:latin typeface="Barlow Light"/>
                <a:ea typeface="Barlow Light"/>
                <a:cs typeface="Barlow Light"/>
                <a:sym typeface="Barlow Light"/>
              </a:rPr>
              <a:t> </a:t>
            </a:r>
          </a:p>
          <a:p>
            <a:pPr marL="285750" lvl="2" indent="-285750">
              <a:lnSpc>
                <a:spcPct val="120000"/>
              </a:lnSpc>
              <a:buClr>
                <a:srgbClr val="FF774B"/>
              </a:buClr>
              <a:buSzPts val="1300"/>
              <a:buFont typeface="Wingdings" pitchFamily="2" charset="2"/>
              <a:buChar char="Ø"/>
            </a:pPr>
            <a:r>
              <a:rPr lang="en-GB" sz="1300" dirty="0">
                <a:solidFill>
                  <a:srgbClr val="5F6060"/>
                </a:solidFill>
                <a:latin typeface="Barlow Light"/>
                <a:sym typeface="Barlow Light"/>
              </a:rPr>
              <a:t>targeting consumers and small business testers as Zappaty scales; opportunity with investment to scale product into enterprise/SaaS proposition, integrating seamlessly with other platforms</a:t>
            </a:r>
          </a:p>
          <a:p>
            <a:pPr marL="285750" lvl="2" indent="-285750">
              <a:lnSpc>
                <a:spcPct val="120000"/>
              </a:lnSpc>
              <a:buClr>
                <a:srgbClr val="FF774B"/>
              </a:buClr>
              <a:buSzPts val="1300"/>
              <a:buFont typeface="Wingdings" pitchFamily="2" charset="2"/>
              <a:buChar char="Ø"/>
            </a:pPr>
            <a:r>
              <a:rPr lang="en-GB" sz="1300" dirty="0">
                <a:solidFill>
                  <a:srgbClr val="5F6060"/>
                </a:solidFill>
                <a:latin typeface="Barlow Light"/>
                <a:sym typeface="Barlow Light"/>
              </a:rPr>
              <a:t>Using the latest blockchain tech for secure file encryption and cloud storage tech for collaboration and sharing – creating a premium, fast, secure, reliable and trusted service</a:t>
            </a:r>
          </a:p>
          <a:p>
            <a:pPr marL="285750" lvl="2" indent="-285750">
              <a:lnSpc>
                <a:spcPct val="120000"/>
              </a:lnSpc>
              <a:buClr>
                <a:srgbClr val="FF774B"/>
              </a:buClr>
              <a:buSzPts val="1300"/>
              <a:buFont typeface="Wingdings" pitchFamily="2" charset="2"/>
              <a:buChar char="Ø"/>
            </a:pPr>
            <a:r>
              <a:rPr lang="en-GB" sz="1300" dirty="0">
                <a:solidFill>
                  <a:srgbClr val="5F6060"/>
                </a:solidFill>
                <a:latin typeface="Barlow Light"/>
                <a:sym typeface="Barlow Light"/>
              </a:rPr>
              <a:t>Roadmap in place – platform enhancements, user experience upgrades and key integrations to other platforms</a:t>
            </a:r>
          </a:p>
          <a:p>
            <a:pPr marR="0" lvl="0" algn="l" rtl="0">
              <a:lnSpc>
                <a:spcPct val="120000"/>
              </a:lnSpc>
              <a:spcBef>
                <a:spcPts val="0"/>
              </a:spcBef>
              <a:spcAft>
                <a:spcPts val="0"/>
              </a:spcAft>
              <a:buClr>
                <a:srgbClr val="FF774B"/>
              </a:buClr>
              <a:buSzPts val="1300"/>
            </a:pPr>
            <a:endParaRPr lang="en-GB" sz="1300" dirty="0">
              <a:solidFill>
                <a:srgbClr val="5F6060"/>
              </a:solidFill>
              <a:latin typeface="Barlow Light"/>
              <a:ea typeface="Barlow Light"/>
              <a:cs typeface="Barlow Light"/>
              <a:sym typeface="Barlow Light"/>
            </a:endParaRPr>
          </a:p>
          <a:p>
            <a:pPr marR="0" lvl="0" algn="l" rtl="0">
              <a:lnSpc>
                <a:spcPct val="120000"/>
              </a:lnSpc>
              <a:spcBef>
                <a:spcPts val="0"/>
              </a:spcBef>
              <a:spcAft>
                <a:spcPts val="0"/>
              </a:spcAft>
              <a:buClr>
                <a:srgbClr val="FF774B"/>
              </a:buClr>
              <a:buSzPts val="1300"/>
            </a:pPr>
            <a:r>
              <a:rPr lang="en-GB" sz="1300" b="1" dirty="0">
                <a:solidFill>
                  <a:srgbClr val="5F6060"/>
                </a:solidFill>
                <a:latin typeface="Barlow Light"/>
                <a:sym typeface="Barlow Light"/>
              </a:rPr>
              <a:t>Pricing and revenue generation: </a:t>
            </a:r>
          </a:p>
          <a:p>
            <a:pPr marL="285750" lvl="2" indent="-285750">
              <a:lnSpc>
                <a:spcPct val="120000"/>
              </a:lnSpc>
              <a:buClr>
                <a:srgbClr val="FF774B"/>
              </a:buClr>
              <a:buSzPts val="1300"/>
              <a:buFont typeface="Wingdings" pitchFamily="2" charset="2"/>
              <a:buChar char="Ø"/>
            </a:pPr>
            <a:r>
              <a:rPr lang="en-GB" sz="1300" dirty="0">
                <a:solidFill>
                  <a:srgbClr val="5F6060"/>
                </a:solidFill>
                <a:latin typeface="Barlow Light"/>
                <a:sym typeface="Barlow Light"/>
              </a:rPr>
              <a:t>Targeting individuals through digital marketing and key vertical markets – game development, creative industries, healthcare </a:t>
            </a:r>
          </a:p>
          <a:p>
            <a:pPr marL="285750" lvl="2" indent="-285750">
              <a:lnSpc>
                <a:spcPct val="120000"/>
              </a:lnSpc>
              <a:buClr>
                <a:srgbClr val="FF774B"/>
              </a:buClr>
              <a:buSzPts val="1300"/>
              <a:buFont typeface="Wingdings" pitchFamily="2" charset="2"/>
              <a:buChar char="Ø"/>
            </a:pPr>
            <a:r>
              <a:rPr lang="en-GB" sz="1300" dirty="0">
                <a:solidFill>
                  <a:srgbClr val="5F6060"/>
                </a:solidFill>
                <a:latin typeface="Barlow Light"/>
                <a:sym typeface="Barlow Light"/>
              </a:rPr>
              <a:t>Forecasting revenue of £90k monthly annual recurring by Q1  2025</a:t>
            </a:r>
          </a:p>
          <a:p>
            <a:pPr marL="285750" lvl="2" indent="-285750">
              <a:lnSpc>
                <a:spcPct val="120000"/>
              </a:lnSpc>
              <a:buClr>
                <a:srgbClr val="FF774B"/>
              </a:buClr>
              <a:buSzPts val="1300"/>
              <a:buFont typeface="Wingdings" pitchFamily="2" charset="2"/>
              <a:buChar char="Ø"/>
            </a:pPr>
            <a:r>
              <a:rPr lang="en-GB" sz="1300" dirty="0">
                <a:solidFill>
                  <a:srgbClr val="5F6060"/>
                </a:solidFill>
                <a:latin typeface="Barlow Light"/>
                <a:sym typeface="Barlow Light"/>
              </a:rPr>
              <a:t>Scaling to £350k/monthly by Q1 2027</a:t>
            </a:r>
          </a:p>
        </p:txBody>
      </p:sp>
      <p:cxnSp>
        <p:nvCxnSpPr>
          <p:cNvPr id="141" name="Google Shape;141;p7"/>
          <p:cNvCxnSpPr/>
          <p:nvPr/>
        </p:nvCxnSpPr>
        <p:spPr>
          <a:xfrm>
            <a:off x="7771636" y="770817"/>
            <a:ext cx="3970455" cy="0"/>
          </a:xfrm>
          <a:prstGeom prst="straightConnector1">
            <a:avLst/>
          </a:prstGeom>
          <a:noFill/>
          <a:ln w="15875" cap="flat" cmpd="sng">
            <a:solidFill>
              <a:schemeClr val="lt1"/>
            </a:solidFill>
            <a:prstDash val="solid"/>
            <a:miter lim="800000"/>
            <a:headEnd type="none" w="sm" len="sm"/>
            <a:tailEnd type="none" w="sm" len="sm"/>
          </a:ln>
        </p:spPr>
      </p:cxnSp>
      <p:pic>
        <p:nvPicPr>
          <p:cNvPr id="142" name="Google Shape;142;p7"/>
          <p:cNvPicPr preferRelativeResize="0"/>
          <p:nvPr/>
        </p:nvPicPr>
        <p:blipFill rotWithShape="1">
          <a:blip r:embed="rId5">
            <a:alphaModFix amt="15000"/>
          </a:blip>
          <a:srcRect/>
          <a:stretch/>
        </p:blipFill>
        <p:spPr>
          <a:xfrm>
            <a:off x="7992074" y="171546"/>
            <a:ext cx="8933121" cy="5507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8" descr="A person with short hair wearing a black shirt&#10;&#10;Description automatically generated"/>
          <p:cNvPicPr preferRelativeResize="0"/>
          <p:nvPr/>
        </p:nvPicPr>
        <p:blipFill rotWithShape="1">
          <a:blip r:embed="rId3">
            <a:alphaModFix/>
          </a:blip>
          <a:srcRect/>
          <a:stretch/>
        </p:blipFill>
        <p:spPr>
          <a:xfrm>
            <a:off x="476722" y="1832517"/>
            <a:ext cx="575210" cy="608171"/>
          </a:xfrm>
          <a:prstGeom prst="rect">
            <a:avLst/>
          </a:prstGeom>
          <a:noFill/>
          <a:ln>
            <a:noFill/>
          </a:ln>
        </p:spPr>
      </p:pic>
      <p:pic>
        <p:nvPicPr>
          <p:cNvPr id="148" name="Google Shape;148;p8"/>
          <p:cNvPicPr preferRelativeResize="0"/>
          <p:nvPr/>
        </p:nvPicPr>
        <p:blipFill rotWithShape="1">
          <a:blip r:embed="rId4">
            <a:alphaModFix/>
          </a:blip>
          <a:srcRect/>
          <a:stretch/>
        </p:blipFill>
        <p:spPr>
          <a:xfrm>
            <a:off x="482549" y="2447320"/>
            <a:ext cx="573926" cy="573926"/>
          </a:xfrm>
          <a:prstGeom prst="rect">
            <a:avLst/>
          </a:prstGeom>
          <a:noFill/>
          <a:ln>
            <a:noFill/>
          </a:ln>
        </p:spPr>
      </p:pic>
      <p:sp>
        <p:nvSpPr>
          <p:cNvPr id="150" name="Google Shape;150;p8"/>
          <p:cNvSpPr txBox="1"/>
          <p:nvPr/>
        </p:nvSpPr>
        <p:spPr>
          <a:xfrm>
            <a:off x="479425" y="333376"/>
            <a:ext cx="56890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b="0" i="0">
                <a:solidFill>
                  <a:srgbClr val="FF774B"/>
                </a:solidFill>
                <a:latin typeface="Barlow Light"/>
                <a:ea typeface="Barlow Light"/>
                <a:cs typeface="Barlow Light"/>
                <a:sym typeface="Barlow Light"/>
              </a:rPr>
              <a:t>Delivering with an experienced team …</a:t>
            </a:r>
            <a:endParaRPr lang="en-GB" sz="2000"/>
          </a:p>
        </p:txBody>
      </p:sp>
      <p:pic>
        <p:nvPicPr>
          <p:cNvPr id="152" name="Google Shape;152;p8" descr="A white text on a black background&#10;&#10;Description automatically generated"/>
          <p:cNvPicPr preferRelativeResize="0"/>
          <p:nvPr/>
        </p:nvPicPr>
        <p:blipFill rotWithShape="1">
          <a:blip r:embed="rId5">
            <a:alphaModFix/>
          </a:blip>
          <a:srcRect/>
          <a:stretch/>
        </p:blipFill>
        <p:spPr>
          <a:xfrm>
            <a:off x="7248114" y="2655342"/>
            <a:ext cx="950117" cy="271832"/>
          </a:xfrm>
          <a:prstGeom prst="rect">
            <a:avLst/>
          </a:prstGeom>
          <a:noFill/>
          <a:ln>
            <a:noFill/>
          </a:ln>
        </p:spPr>
      </p:pic>
      <p:pic>
        <p:nvPicPr>
          <p:cNvPr id="153" name="Google Shape;153;p8" descr="A logo with white text&#10;&#10;Description automatically generated"/>
          <p:cNvPicPr preferRelativeResize="0"/>
          <p:nvPr/>
        </p:nvPicPr>
        <p:blipFill rotWithShape="1">
          <a:blip r:embed="rId6">
            <a:alphaModFix/>
          </a:blip>
          <a:srcRect/>
          <a:stretch/>
        </p:blipFill>
        <p:spPr>
          <a:xfrm>
            <a:off x="10320065" y="2533745"/>
            <a:ext cx="1151720" cy="486214"/>
          </a:xfrm>
          <a:prstGeom prst="rect">
            <a:avLst/>
          </a:prstGeom>
          <a:noFill/>
          <a:ln>
            <a:noFill/>
          </a:ln>
        </p:spPr>
      </p:pic>
      <p:pic>
        <p:nvPicPr>
          <p:cNvPr id="154" name="Google Shape;154;p8" descr="A black and white logo&#10;&#10;Description automatically generated"/>
          <p:cNvPicPr preferRelativeResize="0"/>
          <p:nvPr/>
        </p:nvPicPr>
        <p:blipFill rotWithShape="1">
          <a:blip r:embed="rId7">
            <a:alphaModFix/>
          </a:blip>
          <a:srcRect/>
          <a:stretch/>
        </p:blipFill>
        <p:spPr>
          <a:xfrm>
            <a:off x="10448221" y="1440881"/>
            <a:ext cx="785021" cy="361110"/>
          </a:xfrm>
          <a:prstGeom prst="rect">
            <a:avLst/>
          </a:prstGeom>
          <a:noFill/>
          <a:ln>
            <a:noFill/>
          </a:ln>
        </p:spPr>
      </p:pic>
      <p:pic>
        <p:nvPicPr>
          <p:cNvPr id="155" name="Google Shape;155;p8"/>
          <p:cNvPicPr preferRelativeResize="0"/>
          <p:nvPr/>
        </p:nvPicPr>
        <p:blipFill rotWithShape="1">
          <a:blip r:embed="rId8">
            <a:alphaModFix/>
          </a:blip>
          <a:srcRect/>
          <a:stretch/>
        </p:blipFill>
        <p:spPr>
          <a:xfrm>
            <a:off x="7236893" y="1540261"/>
            <a:ext cx="1376391" cy="167821"/>
          </a:xfrm>
          <a:prstGeom prst="rect">
            <a:avLst/>
          </a:prstGeom>
          <a:noFill/>
          <a:ln>
            <a:noFill/>
          </a:ln>
        </p:spPr>
      </p:pic>
      <p:pic>
        <p:nvPicPr>
          <p:cNvPr id="156" name="Google Shape;156;p8" descr="A black and white logo&#10;&#10;Description automatically generated"/>
          <p:cNvPicPr preferRelativeResize="0"/>
          <p:nvPr/>
        </p:nvPicPr>
        <p:blipFill rotWithShape="1">
          <a:blip r:embed="rId9">
            <a:alphaModFix/>
          </a:blip>
          <a:srcRect/>
          <a:stretch/>
        </p:blipFill>
        <p:spPr>
          <a:xfrm>
            <a:off x="8523829" y="1992778"/>
            <a:ext cx="1417484" cy="330839"/>
          </a:xfrm>
          <a:prstGeom prst="rect">
            <a:avLst/>
          </a:prstGeom>
          <a:noFill/>
          <a:ln>
            <a:noFill/>
          </a:ln>
        </p:spPr>
      </p:pic>
      <p:pic>
        <p:nvPicPr>
          <p:cNvPr id="157" name="Google Shape;157;p8" descr="A black and white logo&#10;&#10;Description automatically generated"/>
          <p:cNvPicPr preferRelativeResize="0"/>
          <p:nvPr/>
        </p:nvPicPr>
        <p:blipFill rotWithShape="1">
          <a:blip r:embed="rId10">
            <a:alphaModFix/>
          </a:blip>
          <a:srcRect/>
          <a:stretch/>
        </p:blipFill>
        <p:spPr>
          <a:xfrm>
            <a:off x="8251805" y="3255043"/>
            <a:ext cx="1654832" cy="473454"/>
          </a:xfrm>
          <a:prstGeom prst="rect">
            <a:avLst/>
          </a:prstGeom>
          <a:noFill/>
          <a:ln>
            <a:noFill/>
          </a:ln>
        </p:spPr>
      </p:pic>
      <p:pic>
        <p:nvPicPr>
          <p:cNvPr id="159" name="Google Shape;159;p8" descr="A white outline of a number&#10;&#10;Description automatically generated"/>
          <p:cNvPicPr preferRelativeResize="0"/>
          <p:nvPr/>
        </p:nvPicPr>
        <p:blipFill rotWithShape="1">
          <a:blip r:embed="rId11">
            <a:alphaModFix/>
          </a:blip>
          <a:srcRect/>
          <a:stretch/>
        </p:blipFill>
        <p:spPr>
          <a:xfrm>
            <a:off x="7250749" y="3165278"/>
            <a:ext cx="512455" cy="627713"/>
          </a:xfrm>
          <a:prstGeom prst="rect">
            <a:avLst/>
          </a:prstGeom>
          <a:noFill/>
          <a:ln>
            <a:noFill/>
          </a:ln>
        </p:spPr>
      </p:pic>
      <p:pic>
        <p:nvPicPr>
          <p:cNvPr id="160" name="Google Shape;160;p8" descr="A white letter on a black background&#10;&#10;Description automatically generated"/>
          <p:cNvPicPr preferRelativeResize="0"/>
          <p:nvPr/>
        </p:nvPicPr>
        <p:blipFill rotWithShape="1">
          <a:blip r:embed="rId12">
            <a:alphaModFix/>
          </a:blip>
          <a:srcRect/>
          <a:stretch/>
        </p:blipFill>
        <p:spPr>
          <a:xfrm>
            <a:off x="7258432" y="2044409"/>
            <a:ext cx="935000" cy="259561"/>
          </a:xfrm>
          <a:prstGeom prst="rect">
            <a:avLst/>
          </a:prstGeom>
          <a:noFill/>
          <a:ln>
            <a:noFill/>
          </a:ln>
        </p:spPr>
      </p:pic>
      <p:sp>
        <p:nvSpPr>
          <p:cNvPr id="161" name="Google Shape;161;p8"/>
          <p:cNvSpPr txBox="1"/>
          <p:nvPr/>
        </p:nvSpPr>
        <p:spPr>
          <a:xfrm>
            <a:off x="7262183" y="4633991"/>
            <a:ext cx="4405115" cy="1200329"/>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FF774B"/>
              </a:buClr>
              <a:buSzPts val="1400"/>
              <a:buFont typeface="Wingdings" pitchFamily="2" charset="2"/>
              <a:buChar char="Ø"/>
            </a:pPr>
            <a:r>
              <a:rPr lang="en-GB" sz="1300" dirty="0">
                <a:solidFill>
                  <a:srgbClr val="FF774B"/>
                </a:solidFill>
                <a:latin typeface="Barlow" pitchFamily="2" charset="77"/>
                <a:ea typeface="Barlow Light"/>
                <a:cs typeface="Barlow Light"/>
                <a:sym typeface="Barlow Light"/>
              </a:rPr>
              <a:t>Blockchain, cloud innovation and software development</a:t>
            </a:r>
            <a:endParaRPr lang="en-GB" sz="1300" dirty="0">
              <a:latin typeface="Barlow" pitchFamily="2" charset="77"/>
            </a:endParaRPr>
          </a:p>
          <a:p>
            <a:pPr marL="285750" marR="0" lvl="0" indent="-285750" algn="l" rtl="0">
              <a:spcBef>
                <a:spcPts val="0"/>
              </a:spcBef>
              <a:spcAft>
                <a:spcPts val="0"/>
              </a:spcAft>
              <a:buClr>
                <a:srgbClr val="FF774B"/>
              </a:buClr>
              <a:buSzPts val="1400"/>
              <a:buFont typeface="Wingdings" pitchFamily="2" charset="2"/>
              <a:buChar char="Ø"/>
            </a:pPr>
            <a:r>
              <a:rPr lang="en-GB" sz="1300" dirty="0">
                <a:solidFill>
                  <a:srgbClr val="FF774B"/>
                </a:solidFill>
                <a:latin typeface="Barlow" pitchFamily="2" charset="77"/>
                <a:ea typeface="Barlow Light"/>
                <a:cs typeface="Barlow Light"/>
                <a:sym typeface="Barlow Light"/>
              </a:rPr>
              <a:t>Product management</a:t>
            </a:r>
            <a:endParaRPr lang="en-GB" sz="1300" dirty="0">
              <a:latin typeface="Barlow" pitchFamily="2" charset="77"/>
            </a:endParaRPr>
          </a:p>
          <a:p>
            <a:pPr marL="285750" marR="0" lvl="0" indent="-285750" algn="l" rtl="0">
              <a:spcBef>
                <a:spcPts val="0"/>
              </a:spcBef>
              <a:spcAft>
                <a:spcPts val="0"/>
              </a:spcAft>
              <a:buClr>
                <a:srgbClr val="FF774B"/>
              </a:buClr>
              <a:buSzPts val="1400"/>
              <a:buFont typeface="Wingdings" pitchFamily="2" charset="2"/>
              <a:buChar char="Ø"/>
            </a:pPr>
            <a:r>
              <a:rPr lang="en-GB" sz="1300" dirty="0">
                <a:solidFill>
                  <a:srgbClr val="FF774B"/>
                </a:solidFill>
                <a:latin typeface="Barlow" pitchFamily="2" charset="77"/>
                <a:ea typeface="Barlow Light"/>
                <a:cs typeface="Barlow Light"/>
                <a:sym typeface="Barlow Light"/>
              </a:rPr>
              <a:t>Demand generation, brand development and PR </a:t>
            </a:r>
            <a:endParaRPr lang="en-GB" sz="1300" dirty="0">
              <a:latin typeface="Barlow" pitchFamily="2" charset="77"/>
            </a:endParaRPr>
          </a:p>
          <a:p>
            <a:pPr marL="285750" marR="0" lvl="0" indent="-285750" algn="l" rtl="0">
              <a:spcBef>
                <a:spcPts val="0"/>
              </a:spcBef>
              <a:spcAft>
                <a:spcPts val="0"/>
              </a:spcAft>
              <a:buClr>
                <a:srgbClr val="FF774B"/>
              </a:buClr>
              <a:buSzPts val="1400"/>
              <a:buFont typeface="Wingdings" pitchFamily="2" charset="2"/>
              <a:buChar char="Ø"/>
            </a:pPr>
            <a:r>
              <a:rPr lang="en-GB" sz="1300" dirty="0">
                <a:solidFill>
                  <a:srgbClr val="FF774B"/>
                </a:solidFill>
                <a:latin typeface="Barlow" pitchFamily="2" charset="77"/>
                <a:ea typeface="Barlow Light"/>
                <a:cs typeface="Barlow Light"/>
                <a:sym typeface="Barlow Light"/>
              </a:rPr>
              <a:t>Business development and sales  </a:t>
            </a:r>
            <a:endParaRPr lang="en-GB" sz="1300" dirty="0">
              <a:latin typeface="Barlow" pitchFamily="2" charset="77"/>
            </a:endParaRPr>
          </a:p>
          <a:p>
            <a:pPr marL="285750" marR="0" lvl="0" indent="-285750" algn="l" rtl="0">
              <a:spcBef>
                <a:spcPts val="0"/>
              </a:spcBef>
              <a:spcAft>
                <a:spcPts val="0"/>
              </a:spcAft>
              <a:buClr>
                <a:srgbClr val="FF774B"/>
              </a:buClr>
              <a:buSzPts val="1400"/>
              <a:buFont typeface="Wingdings" pitchFamily="2" charset="2"/>
              <a:buChar char="Ø"/>
            </a:pPr>
            <a:r>
              <a:rPr lang="en-GB" sz="1300" dirty="0">
                <a:solidFill>
                  <a:srgbClr val="FF774B"/>
                </a:solidFill>
                <a:latin typeface="Barlow" pitchFamily="2" charset="77"/>
                <a:ea typeface="Barlow Light"/>
                <a:cs typeface="Barlow Light"/>
                <a:sym typeface="Barlow Light"/>
              </a:rPr>
              <a:t>Fundraising and shareholder management</a:t>
            </a:r>
          </a:p>
          <a:p>
            <a:pPr marL="285750" marR="0" lvl="0" indent="-285750" algn="l" rtl="0">
              <a:spcBef>
                <a:spcPts val="0"/>
              </a:spcBef>
              <a:spcAft>
                <a:spcPts val="0"/>
              </a:spcAft>
              <a:buClr>
                <a:srgbClr val="FF774B"/>
              </a:buClr>
              <a:buSzPts val="1400"/>
              <a:buFont typeface="Wingdings" pitchFamily="2" charset="2"/>
              <a:buChar char="Ø"/>
            </a:pPr>
            <a:r>
              <a:rPr lang="en-GB" sz="1300" dirty="0">
                <a:solidFill>
                  <a:srgbClr val="FF774B"/>
                </a:solidFill>
                <a:latin typeface="Barlow" pitchFamily="2" charset="77"/>
                <a:cs typeface="Barlow Light"/>
                <a:sym typeface="Barlow Light"/>
              </a:rPr>
              <a:t>Entrepreneurial experience of funders</a:t>
            </a:r>
            <a:endParaRPr lang="en-GB" sz="1300" dirty="0">
              <a:latin typeface="Barlow" pitchFamily="2" charset="77"/>
            </a:endParaRPr>
          </a:p>
        </p:txBody>
      </p:sp>
      <p:pic>
        <p:nvPicPr>
          <p:cNvPr id="163" name="Google Shape;163;p8" descr="A white letters on a black background&#10;&#10;Description automatically generated"/>
          <p:cNvPicPr preferRelativeResize="0"/>
          <p:nvPr/>
        </p:nvPicPr>
        <p:blipFill rotWithShape="1">
          <a:blip r:embed="rId13">
            <a:alphaModFix/>
          </a:blip>
          <a:srcRect/>
          <a:stretch/>
        </p:blipFill>
        <p:spPr>
          <a:xfrm>
            <a:off x="8916420" y="1515890"/>
            <a:ext cx="1206078" cy="224207"/>
          </a:xfrm>
          <a:prstGeom prst="rect">
            <a:avLst/>
          </a:prstGeom>
          <a:noFill/>
          <a:ln>
            <a:noFill/>
          </a:ln>
        </p:spPr>
      </p:pic>
      <p:pic>
        <p:nvPicPr>
          <p:cNvPr id="164" name="Google Shape;164;p8" descr="A white text on a black background&#10;&#10;Description automatically generated"/>
          <p:cNvPicPr preferRelativeResize="0"/>
          <p:nvPr/>
        </p:nvPicPr>
        <p:blipFill rotWithShape="1">
          <a:blip r:embed="rId14">
            <a:alphaModFix/>
          </a:blip>
          <a:srcRect/>
          <a:stretch/>
        </p:blipFill>
        <p:spPr>
          <a:xfrm>
            <a:off x="10272611" y="1994512"/>
            <a:ext cx="1059653" cy="365048"/>
          </a:xfrm>
          <a:prstGeom prst="rect">
            <a:avLst/>
          </a:prstGeom>
          <a:noFill/>
          <a:ln>
            <a:noFill/>
          </a:ln>
        </p:spPr>
      </p:pic>
      <p:pic>
        <p:nvPicPr>
          <p:cNvPr id="2" name="Picture 1" descr="A black and white logo&#10;&#10;Description automatically generated">
            <a:extLst>
              <a:ext uri="{FF2B5EF4-FFF2-40B4-BE49-F238E27FC236}">
                <a16:creationId xmlns:a16="http://schemas.microsoft.com/office/drawing/2014/main" id="{F1920AF6-281E-F798-E86C-B47170BEC65A}"/>
              </a:ext>
            </a:extLst>
          </p:cNvPr>
          <p:cNvPicPr>
            <a:picLocks noChangeAspect="1"/>
          </p:cNvPicPr>
          <p:nvPr/>
        </p:nvPicPr>
        <p:blipFill>
          <a:blip r:embed="rId15"/>
          <a:stretch>
            <a:fillRect/>
          </a:stretch>
        </p:blipFill>
        <p:spPr>
          <a:xfrm>
            <a:off x="10440414" y="3085546"/>
            <a:ext cx="839752" cy="631267"/>
          </a:xfrm>
          <a:prstGeom prst="rect">
            <a:avLst/>
          </a:prstGeom>
        </p:spPr>
      </p:pic>
      <p:pic>
        <p:nvPicPr>
          <p:cNvPr id="17" name="Picture 16" descr="A person in a black shirt&#10;&#10;Description automatically generated">
            <a:extLst>
              <a:ext uri="{FF2B5EF4-FFF2-40B4-BE49-F238E27FC236}">
                <a16:creationId xmlns:a16="http://schemas.microsoft.com/office/drawing/2014/main" id="{A624ECCC-B08E-879E-BF25-C2A3313844B9}"/>
              </a:ext>
            </a:extLst>
          </p:cNvPr>
          <p:cNvPicPr>
            <a:picLocks noChangeAspect="1"/>
          </p:cNvPicPr>
          <p:nvPr/>
        </p:nvPicPr>
        <p:blipFill>
          <a:blip r:embed="rId16"/>
          <a:stretch>
            <a:fillRect/>
          </a:stretch>
        </p:blipFill>
        <p:spPr>
          <a:xfrm>
            <a:off x="480556" y="4781149"/>
            <a:ext cx="578810" cy="578810"/>
          </a:xfrm>
          <a:prstGeom prst="rect">
            <a:avLst/>
          </a:prstGeom>
        </p:spPr>
      </p:pic>
      <p:pic>
        <p:nvPicPr>
          <p:cNvPr id="18" name="Picture 17" descr="A person with long hair wearing glasses&#10;&#10;Description automatically generated">
            <a:extLst>
              <a:ext uri="{FF2B5EF4-FFF2-40B4-BE49-F238E27FC236}">
                <a16:creationId xmlns:a16="http://schemas.microsoft.com/office/drawing/2014/main" id="{2C4B6B0E-12A7-5134-2E12-0D90242487F6}"/>
              </a:ext>
            </a:extLst>
          </p:cNvPr>
          <p:cNvPicPr>
            <a:picLocks noChangeAspect="1"/>
          </p:cNvPicPr>
          <p:nvPr/>
        </p:nvPicPr>
        <p:blipFill>
          <a:blip r:embed="rId17"/>
          <a:stretch>
            <a:fillRect/>
          </a:stretch>
        </p:blipFill>
        <p:spPr>
          <a:xfrm>
            <a:off x="480556" y="4195458"/>
            <a:ext cx="584698" cy="584698"/>
          </a:xfrm>
          <a:prstGeom prst="rect">
            <a:avLst/>
          </a:prstGeom>
        </p:spPr>
      </p:pic>
      <p:pic>
        <p:nvPicPr>
          <p:cNvPr id="19" name="Picture 18" descr="A person sitting in front of a sign&#10;&#10;Description automatically generated">
            <a:extLst>
              <a:ext uri="{FF2B5EF4-FFF2-40B4-BE49-F238E27FC236}">
                <a16:creationId xmlns:a16="http://schemas.microsoft.com/office/drawing/2014/main" id="{514BD65B-671F-AFAD-BCF4-96D1D34503E1}"/>
              </a:ext>
            </a:extLst>
          </p:cNvPr>
          <p:cNvPicPr>
            <a:picLocks noChangeAspect="1"/>
          </p:cNvPicPr>
          <p:nvPr/>
        </p:nvPicPr>
        <p:blipFill>
          <a:blip r:embed="rId18"/>
          <a:stretch>
            <a:fillRect/>
          </a:stretch>
        </p:blipFill>
        <p:spPr>
          <a:xfrm>
            <a:off x="484123" y="3031009"/>
            <a:ext cx="571526" cy="571526"/>
          </a:xfrm>
          <a:prstGeom prst="rect">
            <a:avLst/>
          </a:prstGeom>
        </p:spPr>
      </p:pic>
      <p:pic>
        <p:nvPicPr>
          <p:cNvPr id="20" name="Picture 19" descr="A person in a suit&#10;&#10;Description automatically generated">
            <a:extLst>
              <a:ext uri="{FF2B5EF4-FFF2-40B4-BE49-F238E27FC236}">
                <a16:creationId xmlns:a16="http://schemas.microsoft.com/office/drawing/2014/main" id="{EE0414A8-D35A-3EB5-1CD8-D549AE9AB3AF}"/>
              </a:ext>
            </a:extLst>
          </p:cNvPr>
          <p:cNvPicPr>
            <a:picLocks noChangeAspect="1"/>
          </p:cNvPicPr>
          <p:nvPr/>
        </p:nvPicPr>
        <p:blipFill>
          <a:blip r:embed="rId19"/>
          <a:stretch>
            <a:fillRect/>
          </a:stretch>
        </p:blipFill>
        <p:spPr>
          <a:xfrm>
            <a:off x="482667" y="3611374"/>
            <a:ext cx="581485" cy="581485"/>
          </a:xfrm>
          <a:prstGeom prst="rect">
            <a:avLst/>
          </a:prstGeom>
        </p:spPr>
      </p:pic>
      <p:pic>
        <p:nvPicPr>
          <p:cNvPr id="21" name="Picture 20" descr="A person in a white shirt&#10;&#10;Description automatically generated">
            <a:extLst>
              <a:ext uri="{FF2B5EF4-FFF2-40B4-BE49-F238E27FC236}">
                <a16:creationId xmlns:a16="http://schemas.microsoft.com/office/drawing/2014/main" id="{0B84FC13-E56B-BB9D-EDEE-AA938706964F}"/>
              </a:ext>
            </a:extLst>
          </p:cNvPr>
          <p:cNvPicPr>
            <a:picLocks noChangeAspect="1"/>
          </p:cNvPicPr>
          <p:nvPr/>
        </p:nvPicPr>
        <p:blipFill>
          <a:blip r:embed="rId20"/>
          <a:stretch>
            <a:fillRect/>
          </a:stretch>
        </p:blipFill>
        <p:spPr>
          <a:xfrm>
            <a:off x="478446" y="1273438"/>
            <a:ext cx="584637" cy="584637"/>
          </a:xfrm>
          <a:prstGeom prst="rect">
            <a:avLst/>
          </a:prstGeom>
        </p:spPr>
      </p:pic>
      <p:pic>
        <p:nvPicPr>
          <p:cNvPr id="22" name="Picture 21" descr="A person in a white shirt&#10;&#10;Description automatically generated">
            <a:extLst>
              <a:ext uri="{FF2B5EF4-FFF2-40B4-BE49-F238E27FC236}">
                <a16:creationId xmlns:a16="http://schemas.microsoft.com/office/drawing/2014/main" id="{90B7DFD0-BD13-3D4F-7D6B-F31D6477E975}"/>
              </a:ext>
            </a:extLst>
          </p:cNvPr>
          <p:cNvPicPr>
            <a:picLocks noChangeAspect="1"/>
          </p:cNvPicPr>
          <p:nvPr/>
        </p:nvPicPr>
        <p:blipFill>
          <a:blip r:embed="rId21"/>
          <a:stretch>
            <a:fillRect/>
          </a:stretch>
        </p:blipFill>
        <p:spPr>
          <a:xfrm>
            <a:off x="479502" y="5364980"/>
            <a:ext cx="582337" cy="582337"/>
          </a:xfrm>
          <a:prstGeom prst="rect">
            <a:avLst/>
          </a:prstGeom>
        </p:spPr>
      </p:pic>
      <p:graphicFrame>
        <p:nvGraphicFramePr>
          <p:cNvPr id="166" name="Google Shape;166;p8"/>
          <p:cNvGraphicFramePr/>
          <p:nvPr>
            <p:extLst>
              <p:ext uri="{D42A27DB-BD31-4B8C-83A1-F6EECF244321}">
                <p14:modId xmlns:p14="http://schemas.microsoft.com/office/powerpoint/2010/main" val="376373556"/>
              </p:ext>
            </p:extLst>
          </p:nvPr>
        </p:nvGraphicFramePr>
        <p:xfrm>
          <a:off x="484309" y="734864"/>
          <a:ext cx="11210375" cy="5220025"/>
        </p:xfrm>
        <a:graphic>
          <a:graphicData uri="http://schemas.openxmlformats.org/drawingml/2006/table">
            <a:tbl>
              <a:tblPr firstRow="1" bandRow="1">
                <a:noFill/>
                <a:tableStyleId>{6D793CB6-C8DA-432B-8C35-5B039F83CE71}</a:tableStyleId>
              </a:tblPr>
              <a:tblGrid>
                <a:gridCol w="576025">
                  <a:extLst>
                    <a:ext uri="{9D8B030D-6E8A-4147-A177-3AD203B41FA5}">
                      <a16:colId xmlns:a16="http://schemas.microsoft.com/office/drawing/2014/main" val="20000"/>
                    </a:ext>
                  </a:extLst>
                </a:gridCol>
                <a:gridCol w="2050325">
                  <a:extLst>
                    <a:ext uri="{9D8B030D-6E8A-4147-A177-3AD203B41FA5}">
                      <a16:colId xmlns:a16="http://schemas.microsoft.com/office/drawing/2014/main" val="20001"/>
                    </a:ext>
                  </a:extLst>
                </a:gridCol>
                <a:gridCol w="2978925">
                  <a:extLst>
                    <a:ext uri="{9D8B030D-6E8A-4147-A177-3AD203B41FA5}">
                      <a16:colId xmlns:a16="http://schemas.microsoft.com/office/drawing/2014/main" val="20002"/>
                    </a:ext>
                  </a:extLst>
                </a:gridCol>
                <a:gridCol w="989825">
                  <a:extLst>
                    <a:ext uri="{9D8B030D-6E8A-4147-A177-3AD203B41FA5}">
                      <a16:colId xmlns:a16="http://schemas.microsoft.com/office/drawing/2014/main" val="20003"/>
                    </a:ext>
                  </a:extLst>
                </a:gridCol>
                <a:gridCol w="4615275">
                  <a:extLst>
                    <a:ext uri="{9D8B030D-6E8A-4147-A177-3AD203B41FA5}">
                      <a16:colId xmlns:a16="http://schemas.microsoft.com/office/drawing/2014/main" val="20004"/>
                    </a:ext>
                  </a:extLst>
                </a:gridCol>
              </a:tblGrid>
              <a:tr h="548425">
                <a:tc>
                  <a:txBody>
                    <a:bodyPr/>
                    <a:lstStyle/>
                    <a:p>
                      <a:pPr marL="0" marR="0" lvl="0" indent="0" algn="l" rtl="0">
                        <a:spcBef>
                          <a:spcPts val="0"/>
                        </a:spcBef>
                        <a:spcAft>
                          <a:spcPts val="0"/>
                        </a:spcAft>
                        <a:buNone/>
                      </a:pPr>
                      <a:endParaRPr dirty="0"/>
                    </a:p>
                  </a:txBody>
                  <a:tcPr marL="91450" marR="91450" marT="45725" marB="45725" anchor="ctr">
                    <a:noFill/>
                  </a:tcPr>
                </a:tc>
                <a:tc>
                  <a:txBody>
                    <a:bodyPr/>
                    <a:lstStyle/>
                    <a:p>
                      <a:pPr marL="0" marR="0" lvl="0" indent="0" algn="ctr" rtl="0">
                        <a:spcBef>
                          <a:spcPts val="0"/>
                        </a:spcBef>
                        <a:spcAft>
                          <a:spcPts val="0"/>
                        </a:spcAft>
                        <a:buNone/>
                      </a:pPr>
                      <a:r>
                        <a:rPr lang="en-GB" sz="1200" b="0" i="0" dirty="0">
                          <a:solidFill>
                            <a:schemeClr val="lt1"/>
                          </a:solidFill>
                          <a:latin typeface="Barlow Light"/>
                          <a:ea typeface="Barlow Light"/>
                          <a:cs typeface="Barlow Light"/>
                          <a:sym typeface="Barlow Light"/>
                        </a:rPr>
                        <a:t>Team</a:t>
                      </a:r>
                      <a:endParaRPr dirty="0"/>
                    </a:p>
                  </a:txBody>
                  <a:tcPr marL="91450" marR="91450" marT="45725" marB="45725" anchor="ctr">
                    <a:noFill/>
                  </a:tcPr>
                </a:tc>
                <a:tc>
                  <a:txBody>
                    <a:bodyPr/>
                    <a:lstStyle/>
                    <a:p>
                      <a:pPr marL="0" marR="0" lvl="0" indent="0" algn="ctr" rtl="0">
                        <a:spcBef>
                          <a:spcPts val="0"/>
                        </a:spcBef>
                        <a:spcAft>
                          <a:spcPts val="0"/>
                        </a:spcAft>
                        <a:buNone/>
                      </a:pPr>
                      <a:r>
                        <a:rPr lang="en-GB" sz="1200" b="0" i="0">
                          <a:solidFill>
                            <a:schemeClr val="lt1"/>
                          </a:solidFill>
                          <a:latin typeface="Barlow Light"/>
                          <a:ea typeface="Barlow Light"/>
                          <a:cs typeface="Barlow Light"/>
                          <a:sym typeface="Barlow Light"/>
                        </a:rPr>
                        <a:t>Role</a:t>
                      </a:r>
                      <a:endParaRPr/>
                    </a:p>
                  </a:txBody>
                  <a:tcPr marL="91450" marR="91450" marT="45725" marB="45725" anchor="ctr">
                    <a:noFill/>
                  </a:tcPr>
                </a:tc>
                <a:tc>
                  <a:txBody>
                    <a:bodyPr/>
                    <a:lstStyle/>
                    <a:p>
                      <a:pPr marL="0" marR="0" lvl="0" indent="0" algn="ctr" rtl="0">
                        <a:spcBef>
                          <a:spcPts val="0"/>
                        </a:spcBef>
                        <a:spcAft>
                          <a:spcPts val="0"/>
                        </a:spcAft>
                        <a:buNone/>
                      </a:pPr>
                      <a:r>
                        <a:rPr lang="en-GB" sz="1200" b="0" i="0" dirty="0">
                          <a:solidFill>
                            <a:schemeClr val="lt1"/>
                          </a:solidFill>
                          <a:latin typeface="Barlow Light"/>
                          <a:ea typeface="Barlow Light"/>
                          <a:cs typeface="Barlow Light"/>
                          <a:sym typeface="Barlow Light"/>
                        </a:rPr>
                        <a:t>Years of Experience</a:t>
                      </a:r>
                      <a:endParaRPr dirty="0"/>
                    </a:p>
                  </a:txBody>
                  <a:tcPr marL="91450" marR="91450" marT="45725" marB="45725" anchor="ctr">
                    <a:noFill/>
                  </a:tcPr>
                </a:tc>
                <a:tc>
                  <a:txBody>
                    <a:bodyPr/>
                    <a:lstStyle/>
                    <a:p>
                      <a:pPr marL="0" marR="0" lvl="0" indent="0" algn="ctr" rtl="0">
                        <a:lnSpc>
                          <a:spcPct val="100000"/>
                        </a:lnSpc>
                        <a:spcBef>
                          <a:spcPts val="0"/>
                        </a:spcBef>
                        <a:spcAft>
                          <a:spcPts val="0"/>
                        </a:spcAft>
                        <a:buClr>
                          <a:srgbClr val="000000"/>
                        </a:buClr>
                        <a:buFont typeface="Arial"/>
                        <a:buNone/>
                      </a:pPr>
                      <a:r>
                        <a:rPr lang="en-GB" sz="1200" b="0" i="0" u="none" strike="noStrike" cap="none" dirty="0">
                          <a:solidFill>
                            <a:schemeClr val="lt1"/>
                          </a:solidFill>
                          <a:latin typeface="Barlow Light"/>
                          <a:cs typeface="Barlow Light"/>
                        </a:rPr>
                        <a:t> </a:t>
                      </a:r>
                      <a:r>
                        <a:rPr lang="en-GB" sz="1200" b="0" i="0" u="none" strike="noStrike" cap="none" dirty="0">
                          <a:solidFill>
                            <a:schemeClr val="lt1"/>
                          </a:solidFill>
                          <a:latin typeface="Barlow Light"/>
                          <a:cs typeface="Barlow Light"/>
                          <a:sym typeface="Arial"/>
                        </a:rPr>
                        <a:t>Brands &amp; Expertise</a:t>
                      </a:r>
                      <a:endParaRPr sz="1200" b="0" i="0" u="none" strike="noStrike" cap="none" dirty="0">
                        <a:solidFill>
                          <a:schemeClr val="lt1"/>
                        </a:solidFill>
                        <a:latin typeface="Barlow Light"/>
                        <a:cs typeface="Barlow Light"/>
                        <a:sym typeface="Arial"/>
                      </a:endParaRPr>
                    </a:p>
                  </a:txBody>
                  <a:tcPr marL="91450" marR="91450" marT="45725" marB="45725" anchor="ctr">
                    <a:noFill/>
                  </a:tcPr>
                </a:tc>
                <a:extLst>
                  <a:ext uri="{0D108BD9-81ED-4DB2-BD59-A6C34878D82A}">
                    <a16:rowId xmlns:a16="http://schemas.microsoft.com/office/drawing/2014/main" val="10000"/>
                  </a:ext>
                </a:extLst>
              </a:tr>
              <a:tr h="583950">
                <a:tc>
                  <a:txBody>
                    <a:bodyPr/>
                    <a:lstStyle/>
                    <a:p>
                      <a:pPr marL="0" marR="0" lvl="0" indent="0" algn="l" rtl="0">
                        <a:spcBef>
                          <a:spcPts val="0"/>
                        </a:spcBef>
                        <a:spcAft>
                          <a:spcPts val="0"/>
                        </a:spcAft>
                        <a:buNone/>
                      </a:pPr>
                      <a:endParaRPr sz="12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dirty="0">
                          <a:solidFill>
                            <a:schemeClr val="lt1"/>
                          </a:solidFill>
                          <a:latin typeface="Barlow Light"/>
                          <a:ea typeface="Barlow Light"/>
                          <a:cs typeface="Barlow Light"/>
                          <a:sym typeface="Barlow Light"/>
                        </a:rPr>
                        <a:t>Doug </a:t>
                      </a:r>
                      <a:r>
                        <a:rPr lang="en-GB" sz="1400" b="0" i="0" dirty="0" err="1">
                          <a:solidFill>
                            <a:schemeClr val="lt1"/>
                          </a:solidFill>
                          <a:latin typeface="Barlow Light"/>
                          <a:ea typeface="Barlow Light"/>
                          <a:cs typeface="Barlow Light"/>
                          <a:sym typeface="Barlow Light"/>
                        </a:rPr>
                        <a:t>Sawers</a:t>
                      </a:r>
                      <a:endParaRPr lang="en-GB" sz="14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Chair</a:t>
                      </a:r>
                      <a:endParaRPr dirty="0"/>
                    </a:p>
                  </a:txBody>
                  <a:tcPr marL="91450" marR="91450" marT="0" marB="0" anchor="ctr">
                    <a:noFill/>
                  </a:tcPr>
                </a:tc>
                <a:tc>
                  <a:txBody>
                    <a:bodyPr/>
                    <a:lstStyle/>
                    <a:p>
                      <a:pPr marL="0" marR="0" lvl="0" indent="0" algn="ctr" rtl="0">
                        <a:spcBef>
                          <a:spcPts val="0"/>
                        </a:spcBef>
                        <a:spcAft>
                          <a:spcPts val="0"/>
                        </a:spcAft>
                        <a:buNone/>
                      </a:pPr>
                      <a:r>
                        <a:rPr lang="en-GB" sz="1400" b="0" i="0" dirty="0">
                          <a:solidFill>
                            <a:schemeClr val="lt1"/>
                          </a:solidFill>
                          <a:latin typeface="Barlow Light"/>
                          <a:cs typeface="Barlow Light"/>
                          <a:sym typeface="Barlow Light"/>
                        </a:rPr>
                        <a:t>40</a:t>
                      </a:r>
                      <a:endParaRPr dirty="0"/>
                    </a:p>
                  </a:txBody>
                  <a:tcPr marL="91450" marR="91450" marT="0" marB="0" anchor="ctr">
                    <a:noFill/>
                  </a:tcPr>
                </a:tc>
                <a:tc rowSpan="8">
                  <a:txBody>
                    <a:bodyPr/>
                    <a:lstStyle/>
                    <a:p>
                      <a:pPr marL="0" marR="0" lvl="0" indent="0" algn="l" rtl="0">
                        <a:spcBef>
                          <a:spcPts val="0"/>
                        </a:spcBef>
                        <a:spcAft>
                          <a:spcPts val="0"/>
                        </a:spcAft>
                        <a:buNone/>
                      </a:pPr>
                      <a:endParaRPr sz="1200" b="0" i="0" dirty="0">
                        <a:solidFill>
                          <a:schemeClr val="lt1"/>
                        </a:solidFill>
                        <a:latin typeface="Barlow Light"/>
                        <a:ea typeface="Barlow Light"/>
                        <a:cs typeface="Barlow Light"/>
                        <a:sym typeface="Barlow Light"/>
                      </a:endParaRPr>
                    </a:p>
                  </a:txBody>
                  <a:tcPr marL="91450" marR="91450" marT="45725" marB="45725" anchor="ctr">
                    <a:noFill/>
                  </a:tcPr>
                </a:tc>
                <a:extLst>
                  <a:ext uri="{0D108BD9-81ED-4DB2-BD59-A6C34878D82A}">
                    <a16:rowId xmlns:a16="http://schemas.microsoft.com/office/drawing/2014/main" val="10001"/>
                  </a:ext>
                </a:extLst>
              </a:tr>
              <a:tr h="583950">
                <a:tc>
                  <a:txBody>
                    <a:bodyPr/>
                    <a:lstStyle/>
                    <a:p>
                      <a:pPr marL="0" marR="0" lvl="0" indent="0" algn="l" rtl="0">
                        <a:spcBef>
                          <a:spcPts val="0"/>
                        </a:spcBef>
                        <a:spcAft>
                          <a:spcPts val="0"/>
                        </a:spcAft>
                        <a:buNone/>
                      </a:pPr>
                      <a:endParaRPr sz="12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John </a:t>
                      </a:r>
                      <a:r>
                        <a:rPr lang="en-GB" sz="1400" b="0" i="0" dirty="0" err="1">
                          <a:solidFill>
                            <a:schemeClr val="lt1"/>
                          </a:solidFill>
                          <a:latin typeface="Barlow Light"/>
                          <a:ea typeface="Barlow Light"/>
                          <a:cs typeface="Barlow Light"/>
                          <a:sym typeface="Barlow Light"/>
                        </a:rPr>
                        <a:t>Thornewill</a:t>
                      </a:r>
                      <a:endParaRPr lang="en-GB" sz="14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Co-founder &amp; </a:t>
                      </a:r>
                      <a:br>
                        <a:rPr lang="en-GB" sz="1400" b="0" i="0" dirty="0">
                          <a:solidFill>
                            <a:srgbClr val="FFFFFF"/>
                          </a:solidFill>
                          <a:latin typeface="Barlow Light"/>
                          <a:ea typeface="Barlow Light"/>
                          <a:cs typeface="Barlow Light"/>
                          <a:sym typeface="Barlow Light"/>
                        </a:rPr>
                      </a:br>
                      <a:r>
                        <a:rPr lang="en-GB" sz="1400" b="0" i="0" dirty="0">
                          <a:solidFill>
                            <a:schemeClr val="lt1"/>
                          </a:solidFill>
                          <a:latin typeface="Barlow Light"/>
                          <a:ea typeface="Barlow Light"/>
                          <a:cs typeface="Barlow Light"/>
                          <a:sym typeface="Barlow Light"/>
                        </a:rPr>
                        <a:t>Chief Technical Officer</a:t>
                      </a:r>
                      <a:r>
                        <a:rPr lang="en-GB" sz="1400" b="0" i="0" dirty="0">
                          <a:solidFill>
                            <a:schemeClr val="lt1"/>
                          </a:solidFill>
                          <a:latin typeface="Barlow Light"/>
                          <a:ea typeface="Barlow Light"/>
                          <a:cs typeface="Barlow Light"/>
                        </a:rPr>
                        <a:t> </a:t>
                      </a:r>
                      <a:endParaRPr lang="en-GB" dirty="0"/>
                    </a:p>
                  </a:txBody>
                  <a:tcPr marL="91450" marR="91450" marT="0" marB="0" anchor="ctr">
                    <a:noFill/>
                  </a:tcPr>
                </a:tc>
                <a:tc>
                  <a:txBody>
                    <a:bodyPr/>
                    <a:lstStyle/>
                    <a:p>
                      <a:pPr marL="0" marR="0" lvl="0" indent="0" algn="ctr" rtl="0">
                        <a:spcBef>
                          <a:spcPts val="0"/>
                        </a:spcBef>
                        <a:spcAft>
                          <a:spcPts val="0"/>
                        </a:spcAft>
                        <a:buNone/>
                      </a:pPr>
                      <a:r>
                        <a:rPr lang="en-GB" sz="1400" b="0" i="0" dirty="0">
                          <a:solidFill>
                            <a:schemeClr val="lt1"/>
                          </a:solidFill>
                          <a:latin typeface="Barlow Light"/>
                          <a:ea typeface="Barlow Light"/>
                          <a:cs typeface="Barlow Light"/>
                          <a:sym typeface="Barlow Light"/>
                        </a:rPr>
                        <a:t>35</a:t>
                      </a:r>
                      <a:endParaRPr dirty="0"/>
                    </a:p>
                  </a:txBody>
                  <a:tcPr marL="91450" marR="91450" marT="0" marB="0" anchor="ctr">
                    <a:noFill/>
                  </a:tcPr>
                </a:tc>
                <a:tc vMerge="1">
                  <a:txBody>
                    <a:bodyPr/>
                    <a:lstStyle/>
                    <a:p>
                      <a:endParaRPr lang="en-US"/>
                    </a:p>
                  </a:txBody>
                  <a:tcPr/>
                </a:tc>
                <a:extLst>
                  <a:ext uri="{0D108BD9-81ED-4DB2-BD59-A6C34878D82A}">
                    <a16:rowId xmlns:a16="http://schemas.microsoft.com/office/drawing/2014/main" val="10002"/>
                  </a:ext>
                </a:extLst>
              </a:tr>
              <a:tr h="583950">
                <a:tc>
                  <a:txBody>
                    <a:bodyPr/>
                    <a:lstStyle/>
                    <a:p>
                      <a:pPr marL="0" marR="0" lvl="0" indent="0" algn="l" rtl="0">
                        <a:spcBef>
                          <a:spcPts val="0"/>
                        </a:spcBef>
                        <a:spcAft>
                          <a:spcPts val="0"/>
                        </a:spcAft>
                        <a:buNone/>
                      </a:pPr>
                      <a:endParaRPr sz="12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David </a:t>
                      </a:r>
                      <a:r>
                        <a:rPr lang="en-GB" sz="1400" b="0" i="0" dirty="0" err="1">
                          <a:solidFill>
                            <a:schemeClr val="lt1"/>
                          </a:solidFill>
                          <a:latin typeface="Barlow Light"/>
                          <a:ea typeface="Barlow Light"/>
                          <a:cs typeface="Barlow Light"/>
                          <a:sym typeface="Barlow Light"/>
                        </a:rPr>
                        <a:t>Stickland</a:t>
                      </a:r>
                      <a:endParaRPr lang="en-GB" sz="14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Co-founder &amp; </a:t>
                      </a:r>
                      <a:br>
                        <a:rPr lang="en-GB" sz="1400" b="0" i="0" dirty="0">
                          <a:solidFill>
                            <a:srgbClr val="FFFFFF"/>
                          </a:solidFill>
                          <a:latin typeface="Barlow Light"/>
                          <a:ea typeface="Barlow Light"/>
                          <a:cs typeface="Barlow Light"/>
                          <a:sym typeface="Barlow Light"/>
                        </a:rPr>
                      </a:br>
                      <a:r>
                        <a:rPr lang="en-GB" sz="1400" b="0" i="0" dirty="0">
                          <a:solidFill>
                            <a:schemeClr val="lt1"/>
                          </a:solidFill>
                          <a:latin typeface="Barlow Light"/>
                          <a:ea typeface="Barlow Light"/>
                          <a:cs typeface="Barlow Light"/>
                          <a:sym typeface="Barlow Light"/>
                        </a:rPr>
                        <a:t>Chief Executive Officer</a:t>
                      </a:r>
                      <a:r>
                        <a:rPr lang="en-GB" sz="1400" b="0" i="0" dirty="0">
                          <a:solidFill>
                            <a:schemeClr val="lt1"/>
                          </a:solidFill>
                          <a:latin typeface="Barlow Light"/>
                          <a:ea typeface="Barlow Light"/>
                          <a:cs typeface="Barlow Light"/>
                        </a:rPr>
                        <a:t> </a:t>
                      </a:r>
                      <a:endParaRPr lang="en-GB" dirty="0"/>
                    </a:p>
                  </a:txBody>
                  <a:tcPr marL="91450" marR="91450" marT="0" marB="0" anchor="ctr">
                    <a:noFill/>
                  </a:tcPr>
                </a:tc>
                <a:tc>
                  <a:txBody>
                    <a:bodyPr/>
                    <a:lstStyle/>
                    <a:p>
                      <a:pPr marL="0" marR="0" lvl="0" indent="0" algn="ctr" rtl="0">
                        <a:spcBef>
                          <a:spcPts val="0"/>
                        </a:spcBef>
                        <a:spcAft>
                          <a:spcPts val="0"/>
                        </a:spcAft>
                        <a:buNone/>
                      </a:pPr>
                      <a:r>
                        <a:rPr lang="en-GB" sz="1400" b="0" i="0" dirty="0">
                          <a:solidFill>
                            <a:schemeClr val="lt1"/>
                          </a:solidFill>
                          <a:latin typeface="Barlow Light"/>
                          <a:cs typeface="Barlow Light"/>
                          <a:sym typeface="Barlow Light"/>
                        </a:rPr>
                        <a:t>30</a:t>
                      </a:r>
                      <a:endParaRPr dirty="0"/>
                    </a:p>
                  </a:txBody>
                  <a:tcPr marL="91450" marR="91450" marT="0" marB="0" anchor="ctr">
                    <a:noFill/>
                  </a:tcPr>
                </a:tc>
                <a:tc vMerge="1">
                  <a:txBody>
                    <a:bodyPr/>
                    <a:lstStyle/>
                    <a:p>
                      <a:endParaRPr lang="en-US"/>
                    </a:p>
                  </a:txBody>
                  <a:tcPr/>
                </a:tc>
                <a:extLst>
                  <a:ext uri="{0D108BD9-81ED-4DB2-BD59-A6C34878D82A}">
                    <a16:rowId xmlns:a16="http://schemas.microsoft.com/office/drawing/2014/main" val="10003"/>
                  </a:ext>
                </a:extLst>
              </a:tr>
              <a:tr h="583950">
                <a:tc>
                  <a:txBody>
                    <a:bodyPr/>
                    <a:lstStyle/>
                    <a:p>
                      <a:pPr marL="0" marR="0" lvl="0" indent="0" algn="l" rtl="0">
                        <a:spcBef>
                          <a:spcPts val="0"/>
                        </a:spcBef>
                        <a:spcAft>
                          <a:spcPts val="0"/>
                        </a:spcAft>
                        <a:buNone/>
                      </a:pPr>
                      <a:endParaRPr sz="1200" b="0" i="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a:solidFill>
                            <a:schemeClr val="lt1"/>
                          </a:solidFill>
                          <a:latin typeface="Barlow Light"/>
                          <a:ea typeface="Barlow Light"/>
                          <a:cs typeface="Barlow Light"/>
                          <a:sym typeface="Barlow Light"/>
                        </a:rPr>
                        <a:t>Neil Watson</a:t>
                      </a:r>
                      <a:endParaRPr/>
                    </a:p>
                  </a:txBody>
                  <a:tcPr marL="91450" marR="91450" marT="0" marB="0" anchor="ctr">
                    <a:noFill/>
                  </a:tcPr>
                </a:tc>
                <a:tc>
                  <a:txBody>
                    <a:bodyPr/>
                    <a:lstStyle/>
                    <a:p>
                      <a:pPr marL="0" marR="0" lvl="0" indent="0" algn="l" rtl="0">
                        <a:lnSpc>
                          <a:spcPct val="100000"/>
                        </a:lnSpc>
                        <a:spcBef>
                          <a:spcPts val="0"/>
                        </a:spcBef>
                        <a:spcAft>
                          <a:spcPts val="0"/>
                        </a:spcAft>
                        <a:buClr>
                          <a:schemeClr val="lt1"/>
                        </a:buClr>
                        <a:buSzPts val="1400"/>
                        <a:buFont typeface="Barlow Light"/>
                        <a:buNone/>
                      </a:pPr>
                      <a:r>
                        <a:rPr lang="en-GB" sz="1400" b="0" i="0" dirty="0">
                          <a:solidFill>
                            <a:schemeClr val="lt1"/>
                          </a:solidFill>
                          <a:latin typeface="Barlow Light"/>
                          <a:ea typeface="Barlow Light"/>
                          <a:cs typeface="Barlow Light"/>
                          <a:sym typeface="Barlow Light"/>
                        </a:rPr>
                        <a:t>Board Member &amp; Advisor</a:t>
                      </a:r>
                      <a:endParaRPr dirty="0"/>
                    </a:p>
                  </a:txBody>
                  <a:tcPr marL="91450" marR="91450" marT="0" marB="0" anchor="ctr">
                    <a:noFill/>
                  </a:tcPr>
                </a:tc>
                <a:tc>
                  <a:txBody>
                    <a:bodyPr/>
                    <a:lstStyle/>
                    <a:p>
                      <a:pPr marL="0" marR="0" lvl="0" indent="0" algn="ctr" rtl="0">
                        <a:spcBef>
                          <a:spcPts val="0"/>
                        </a:spcBef>
                        <a:spcAft>
                          <a:spcPts val="0"/>
                        </a:spcAft>
                        <a:buNone/>
                      </a:pPr>
                      <a:r>
                        <a:rPr lang="en-GB" sz="1400" b="0" i="0" dirty="0">
                          <a:solidFill>
                            <a:schemeClr val="lt1"/>
                          </a:solidFill>
                          <a:latin typeface="Barlow Light"/>
                          <a:ea typeface="Barlow Light"/>
                          <a:cs typeface="Barlow Light"/>
                          <a:sym typeface="Barlow Light"/>
                        </a:rPr>
                        <a:t>30</a:t>
                      </a:r>
                      <a:endParaRPr dirty="0"/>
                    </a:p>
                  </a:txBody>
                  <a:tcPr marL="91450" marR="91450" marT="0" marB="0" anchor="ctr">
                    <a:noFill/>
                  </a:tcPr>
                </a:tc>
                <a:tc vMerge="1">
                  <a:txBody>
                    <a:bodyPr/>
                    <a:lstStyle/>
                    <a:p>
                      <a:endParaRPr lang="en-US"/>
                    </a:p>
                  </a:txBody>
                  <a:tcPr/>
                </a:tc>
                <a:extLst>
                  <a:ext uri="{0D108BD9-81ED-4DB2-BD59-A6C34878D82A}">
                    <a16:rowId xmlns:a16="http://schemas.microsoft.com/office/drawing/2014/main" val="10004"/>
                  </a:ext>
                </a:extLst>
              </a:tr>
              <a:tr h="583950">
                <a:tc>
                  <a:txBody>
                    <a:bodyPr/>
                    <a:lstStyle/>
                    <a:p>
                      <a:pPr marL="0" marR="0" lvl="0" indent="0" algn="l" rtl="0">
                        <a:spcBef>
                          <a:spcPts val="0"/>
                        </a:spcBef>
                        <a:spcAft>
                          <a:spcPts val="0"/>
                        </a:spcAft>
                        <a:buNone/>
                      </a:pPr>
                      <a:endParaRPr sz="1200" b="0" i="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a:solidFill>
                            <a:schemeClr val="lt1"/>
                          </a:solidFill>
                          <a:latin typeface="Barlow Light"/>
                          <a:ea typeface="Barlow Light"/>
                          <a:cs typeface="Barlow Light"/>
                          <a:sym typeface="Barlow Light"/>
                        </a:rPr>
                        <a:t>Colin Kennedy</a:t>
                      </a:r>
                      <a:endParaRPr/>
                    </a:p>
                  </a:txBody>
                  <a:tcPr marL="91450" marR="91450" marT="0" marB="0" anchor="ctr">
                    <a:noFill/>
                  </a:tcPr>
                </a:tc>
                <a:tc>
                  <a:txBody>
                    <a:bodyPr/>
                    <a:lstStyle/>
                    <a:p>
                      <a:pPr marL="0" marR="0" lvl="0" indent="0" algn="l" rtl="0">
                        <a:lnSpc>
                          <a:spcPct val="100000"/>
                        </a:lnSpc>
                        <a:spcBef>
                          <a:spcPts val="0"/>
                        </a:spcBef>
                        <a:spcAft>
                          <a:spcPts val="0"/>
                        </a:spcAft>
                        <a:buClr>
                          <a:schemeClr val="lt1"/>
                        </a:buClr>
                        <a:buSzPts val="1400"/>
                        <a:buFont typeface="Barlow Light"/>
                        <a:buNone/>
                      </a:pPr>
                      <a:r>
                        <a:rPr lang="en-GB" sz="1400" b="0" i="0" dirty="0">
                          <a:solidFill>
                            <a:schemeClr val="lt1"/>
                          </a:solidFill>
                          <a:latin typeface="Barlow Light"/>
                          <a:ea typeface="Barlow Light"/>
                          <a:cs typeface="Barlow Light"/>
                          <a:sym typeface="Barlow Light"/>
                        </a:rPr>
                        <a:t>Advisor</a:t>
                      </a:r>
                      <a:endParaRPr lang="en-GB" dirty="0"/>
                    </a:p>
                  </a:txBody>
                  <a:tcPr marL="91450" marR="91450" marT="0" marB="0" anchor="ctr">
                    <a:noFill/>
                  </a:tcPr>
                </a:tc>
                <a:tc>
                  <a:txBody>
                    <a:bodyPr/>
                    <a:lstStyle/>
                    <a:p>
                      <a:pPr marL="0" marR="0" lvl="0" indent="0" algn="ctr" rtl="0">
                        <a:spcBef>
                          <a:spcPts val="0"/>
                        </a:spcBef>
                        <a:spcAft>
                          <a:spcPts val="0"/>
                        </a:spcAft>
                        <a:buNone/>
                      </a:pPr>
                      <a:r>
                        <a:rPr lang="en-GB" sz="1400" b="0" i="0">
                          <a:solidFill>
                            <a:schemeClr val="lt1"/>
                          </a:solidFill>
                          <a:latin typeface="Barlow Light"/>
                          <a:ea typeface="Barlow Light"/>
                          <a:cs typeface="Barlow Light"/>
                          <a:sym typeface="Barlow Light"/>
                        </a:rPr>
                        <a:t>28</a:t>
                      </a:r>
                      <a:endParaRPr/>
                    </a:p>
                  </a:txBody>
                  <a:tcPr marL="91450" marR="91450" marT="0" marB="0" anchor="ctr">
                    <a:noFill/>
                  </a:tcPr>
                </a:tc>
                <a:tc vMerge="1">
                  <a:txBody>
                    <a:bodyPr/>
                    <a:lstStyle/>
                    <a:p>
                      <a:endParaRPr lang="en-US"/>
                    </a:p>
                  </a:txBody>
                  <a:tcPr/>
                </a:tc>
                <a:extLst>
                  <a:ext uri="{0D108BD9-81ED-4DB2-BD59-A6C34878D82A}">
                    <a16:rowId xmlns:a16="http://schemas.microsoft.com/office/drawing/2014/main" val="10005"/>
                  </a:ext>
                </a:extLst>
              </a:tr>
              <a:tr h="583950">
                <a:tc>
                  <a:txBody>
                    <a:bodyPr/>
                    <a:lstStyle/>
                    <a:p>
                      <a:pPr marL="0" marR="0" lvl="0" indent="0" algn="l" rtl="0">
                        <a:spcBef>
                          <a:spcPts val="0"/>
                        </a:spcBef>
                        <a:spcAft>
                          <a:spcPts val="0"/>
                        </a:spcAft>
                        <a:buNone/>
                      </a:pPr>
                      <a:endParaRPr sz="1200" b="0" i="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Rachel Barton</a:t>
                      </a:r>
                      <a:endParaRPr dirty="0"/>
                    </a:p>
                  </a:txBody>
                  <a:tcPr marL="91450" marR="91450" marT="0" marB="0" anchor="ctr">
                    <a:noFill/>
                  </a:tcPr>
                </a:tc>
                <a:tc>
                  <a:txBody>
                    <a:bodyPr/>
                    <a:lstStyle/>
                    <a:p>
                      <a:pPr marL="0" marR="0" lvl="0" indent="0" algn="l" rtl="0">
                        <a:lnSpc>
                          <a:spcPct val="100000"/>
                        </a:lnSpc>
                        <a:spcBef>
                          <a:spcPts val="0"/>
                        </a:spcBef>
                        <a:spcAft>
                          <a:spcPts val="0"/>
                        </a:spcAft>
                        <a:buClr>
                          <a:schemeClr val="lt1"/>
                        </a:buClr>
                        <a:buSzPts val="1400"/>
                        <a:buFont typeface="Barlow Light"/>
                        <a:buNone/>
                      </a:pPr>
                      <a:r>
                        <a:rPr lang="en-GB" sz="1400" b="0" i="0" dirty="0">
                          <a:solidFill>
                            <a:schemeClr val="lt1"/>
                          </a:solidFill>
                          <a:latin typeface="Barlow Light"/>
                          <a:ea typeface="Barlow Light"/>
                          <a:cs typeface="Barlow Light"/>
                          <a:sym typeface="Barlow Light"/>
                        </a:rPr>
                        <a:t>Chief Operating Officer</a:t>
                      </a:r>
                      <a:endParaRPr lang="en-GB" dirty="0"/>
                    </a:p>
                  </a:txBody>
                  <a:tcPr marL="91450" marR="91450" marT="0" marB="0" anchor="ctr">
                    <a:noFill/>
                  </a:tcPr>
                </a:tc>
                <a:tc>
                  <a:txBody>
                    <a:bodyPr/>
                    <a:lstStyle/>
                    <a:p>
                      <a:pPr marL="0" marR="0" lvl="0" indent="0" algn="ctr" rtl="0">
                        <a:spcBef>
                          <a:spcPts val="0"/>
                        </a:spcBef>
                        <a:spcAft>
                          <a:spcPts val="0"/>
                        </a:spcAft>
                        <a:buNone/>
                      </a:pPr>
                      <a:r>
                        <a:rPr lang="en-GB" sz="1400" b="0" i="0" dirty="0">
                          <a:solidFill>
                            <a:schemeClr val="lt1"/>
                          </a:solidFill>
                          <a:latin typeface="Barlow Light"/>
                          <a:ea typeface="Barlow Light"/>
                          <a:cs typeface="Barlow Light"/>
                          <a:sym typeface="Barlow Light"/>
                        </a:rPr>
                        <a:t>20</a:t>
                      </a:r>
                      <a:endParaRPr dirty="0"/>
                    </a:p>
                  </a:txBody>
                  <a:tcPr marL="91450" marR="91450" marT="0" marB="0" anchor="ctr">
                    <a:noFill/>
                  </a:tcPr>
                </a:tc>
                <a:tc vMerge="1">
                  <a:txBody>
                    <a:bodyPr/>
                    <a:lstStyle/>
                    <a:p>
                      <a:endParaRPr lang="en-US"/>
                    </a:p>
                  </a:txBody>
                  <a:tcPr/>
                </a:tc>
                <a:extLst>
                  <a:ext uri="{0D108BD9-81ED-4DB2-BD59-A6C34878D82A}">
                    <a16:rowId xmlns:a16="http://schemas.microsoft.com/office/drawing/2014/main" val="10006"/>
                  </a:ext>
                </a:extLst>
              </a:tr>
              <a:tr h="583950">
                <a:tc>
                  <a:txBody>
                    <a:bodyPr/>
                    <a:lstStyle/>
                    <a:p>
                      <a:pPr marL="0" marR="0" lvl="0" indent="0" algn="l" rtl="0">
                        <a:spcBef>
                          <a:spcPts val="0"/>
                        </a:spcBef>
                        <a:spcAft>
                          <a:spcPts val="0"/>
                        </a:spcAft>
                        <a:buNone/>
                      </a:pPr>
                      <a:endParaRPr sz="1200" b="0" i="0" dirty="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dirty="0">
                          <a:solidFill>
                            <a:schemeClr val="lt1"/>
                          </a:solidFill>
                          <a:latin typeface="Barlow Light"/>
                          <a:ea typeface="Barlow Light"/>
                          <a:cs typeface="Barlow Light"/>
                          <a:sym typeface="Barlow Light"/>
                        </a:rPr>
                        <a:t>Trevor </a:t>
                      </a:r>
                      <a:r>
                        <a:rPr lang="en-GB" sz="1400" b="0" i="0" dirty="0" err="1">
                          <a:solidFill>
                            <a:schemeClr val="lt1"/>
                          </a:solidFill>
                          <a:latin typeface="Barlow Light"/>
                          <a:ea typeface="Barlow Light"/>
                          <a:cs typeface="Barlow Light"/>
                          <a:sym typeface="Barlow Light"/>
                        </a:rPr>
                        <a:t>Fayers</a:t>
                      </a:r>
                      <a:endParaRPr lang="en-GB" dirty="0"/>
                    </a:p>
                  </a:txBody>
                  <a:tcPr marL="91450" marR="91450" marT="0" marB="0" anchor="ctr">
                    <a:noFill/>
                  </a:tcPr>
                </a:tc>
                <a:tc>
                  <a:txBody>
                    <a:bodyPr/>
                    <a:lstStyle/>
                    <a:p>
                      <a:pPr marL="0" marR="0" lvl="0" indent="0" algn="l" rtl="0">
                        <a:lnSpc>
                          <a:spcPct val="100000"/>
                        </a:lnSpc>
                        <a:spcBef>
                          <a:spcPts val="0"/>
                        </a:spcBef>
                        <a:spcAft>
                          <a:spcPts val="0"/>
                        </a:spcAft>
                        <a:buClr>
                          <a:schemeClr val="lt1"/>
                        </a:buClr>
                        <a:buSzPts val="1400"/>
                        <a:buFont typeface="Barlow Light"/>
                        <a:buNone/>
                      </a:pPr>
                      <a:r>
                        <a:rPr lang="en-GB" sz="1400" b="0" i="0" dirty="0">
                          <a:solidFill>
                            <a:schemeClr val="lt1"/>
                          </a:solidFill>
                          <a:latin typeface="Barlow Light"/>
                          <a:ea typeface="Barlow Light"/>
                          <a:cs typeface="Barlow Light"/>
                          <a:sym typeface="Barlow Light"/>
                        </a:rPr>
                        <a:t>Company Secretary &amp; Chief Financial Officer (Fractional)</a:t>
                      </a:r>
                      <a:r>
                        <a:rPr lang="en-GB" sz="1400" b="0" i="0" dirty="0">
                          <a:solidFill>
                            <a:schemeClr val="lt1"/>
                          </a:solidFill>
                          <a:latin typeface="Barlow Light"/>
                          <a:ea typeface="Barlow Light"/>
                          <a:cs typeface="Barlow Light"/>
                        </a:rPr>
                        <a:t> </a:t>
                      </a:r>
                      <a:endParaRPr lang="en-GB" dirty="0"/>
                    </a:p>
                  </a:txBody>
                  <a:tcPr marL="91450" marR="91450" marT="0" marB="0" anchor="ctr">
                    <a:noFill/>
                  </a:tcPr>
                </a:tc>
                <a:tc>
                  <a:txBody>
                    <a:bodyPr/>
                    <a:lstStyle/>
                    <a:p>
                      <a:pPr marL="0" marR="0" lvl="0" indent="0" algn="ctr" rtl="0">
                        <a:spcBef>
                          <a:spcPts val="0"/>
                        </a:spcBef>
                        <a:spcAft>
                          <a:spcPts val="0"/>
                        </a:spcAft>
                        <a:buNone/>
                      </a:pPr>
                      <a:r>
                        <a:rPr lang="en-GB" sz="1400" b="0" i="0" dirty="0">
                          <a:solidFill>
                            <a:schemeClr val="lt1"/>
                          </a:solidFill>
                          <a:latin typeface="Barlow Light"/>
                          <a:ea typeface="Barlow Light"/>
                          <a:cs typeface="Barlow Light"/>
                          <a:sym typeface="Barlow Light"/>
                        </a:rPr>
                        <a:t>25</a:t>
                      </a:r>
                      <a:endParaRPr dirty="0"/>
                    </a:p>
                  </a:txBody>
                  <a:tcPr marL="91450" marR="91450" marT="0" marB="0" anchor="ctr">
                    <a:noFill/>
                  </a:tcPr>
                </a:tc>
                <a:tc vMerge="1">
                  <a:txBody>
                    <a:bodyPr/>
                    <a:lstStyle/>
                    <a:p>
                      <a:endParaRPr lang="en-US"/>
                    </a:p>
                  </a:txBody>
                  <a:tcPr/>
                </a:tc>
                <a:extLst>
                  <a:ext uri="{0D108BD9-81ED-4DB2-BD59-A6C34878D82A}">
                    <a16:rowId xmlns:a16="http://schemas.microsoft.com/office/drawing/2014/main" val="10007"/>
                  </a:ext>
                </a:extLst>
              </a:tr>
              <a:tr h="583950">
                <a:tc>
                  <a:txBody>
                    <a:bodyPr/>
                    <a:lstStyle/>
                    <a:p>
                      <a:pPr marL="0" marR="0" lvl="0" indent="0" algn="l" rtl="0">
                        <a:spcBef>
                          <a:spcPts val="0"/>
                        </a:spcBef>
                        <a:spcAft>
                          <a:spcPts val="0"/>
                        </a:spcAft>
                        <a:buNone/>
                      </a:pPr>
                      <a:endParaRPr sz="1200" b="0" i="0">
                        <a:solidFill>
                          <a:schemeClr val="lt1"/>
                        </a:solidFill>
                        <a:latin typeface="Barlow Light"/>
                        <a:ea typeface="Barlow Light"/>
                        <a:cs typeface="Barlow Light"/>
                        <a:sym typeface="Barlow Light"/>
                      </a:endParaRPr>
                    </a:p>
                  </a:txBody>
                  <a:tcPr marL="91450" marR="91450" marT="0" marB="0" anchor="ctr">
                    <a:noFill/>
                  </a:tcPr>
                </a:tc>
                <a:tc>
                  <a:txBody>
                    <a:bodyPr/>
                    <a:lstStyle/>
                    <a:p>
                      <a:pPr marL="0" marR="0" lvl="0" indent="0" algn="l" rtl="0">
                        <a:spcBef>
                          <a:spcPts val="0"/>
                        </a:spcBef>
                        <a:spcAft>
                          <a:spcPts val="0"/>
                        </a:spcAft>
                        <a:buNone/>
                      </a:pPr>
                      <a:r>
                        <a:rPr lang="en-GB" sz="1400" b="0" i="0" dirty="0">
                          <a:solidFill>
                            <a:schemeClr val="lt1"/>
                          </a:solidFill>
                          <a:latin typeface="Barlow Light"/>
                          <a:ea typeface="Barlow Light"/>
                          <a:cs typeface="Barlow Light"/>
                          <a:sym typeface="Barlow Light"/>
                        </a:rPr>
                        <a:t>Darren Cairns</a:t>
                      </a:r>
                      <a:endParaRPr lang="en-GB" dirty="0"/>
                    </a:p>
                  </a:txBody>
                  <a:tcPr marL="91450" marR="91450" marT="0" marB="0" anchor="ctr">
                    <a:noFill/>
                  </a:tcPr>
                </a:tc>
                <a:tc>
                  <a:txBody>
                    <a:bodyPr/>
                    <a:lstStyle/>
                    <a:p>
                      <a:pPr marL="0" marR="0" lvl="0" indent="0" algn="l" rtl="0">
                        <a:lnSpc>
                          <a:spcPct val="100000"/>
                        </a:lnSpc>
                        <a:spcBef>
                          <a:spcPts val="0"/>
                        </a:spcBef>
                        <a:spcAft>
                          <a:spcPts val="0"/>
                        </a:spcAft>
                        <a:buClr>
                          <a:schemeClr val="lt1"/>
                        </a:buClr>
                        <a:buSzPts val="1400"/>
                        <a:buFont typeface="Barlow Light"/>
                        <a:buNone/>
                      </a:pPr>
                      <a:r>
                        <a:rPr lang="en-GB" sz="1400" b="0" i="0" dirty="0">
                          <a:solidFill>
                            <a:schemeClr val="lt1"/>
                          </a:solidFill>
                          <a:latin typeface="Barlow Light"/>
                          <a:ea typeface="Barlow Light"/>
                          <a:cs typeface="Barlow Light"/>
                          <a:sym typeface="Barlow Light"/>
                        </a:rPr>
                        <a:t>Advisor &amp; </a:t>
                      </a:r>
                      <a:br>
                        <a:rPr lang="en-GB" sz="1400" b="0" i="0" dirty="0">
                          <a:solidFill>
                            <a:srgbClr val="FFFFFF"/>
                          </a:solidFill>
                          <a:latin typeface="Barlow Light"/>
                          <a:ea typeface="Barlow Light"/>
                          <a:cs typeface="Barlow Light"/>
                          <a:sym typeface="Barlow Light"/>
                        </a:rPr>
                      </a:br>
                      <a:r>
                        <a:rPr lang="en-GB" sz="1400" b="0" i="0" dirty="0">
                          <a:solidFill>
                            <a:schemeClr val="lt1"/>
                          </a:solidFill>
                          <a:latin typeface="Barlow Light"/>
                          <a:ea typeface="Barlow Light"/>
                          <a:cs typeface="Barlow Light"/>
                          <a:sym typeface="Barlow Light"/>
                        </a:rPr>
                        <a:t>Chief Marketing Officer (Fractional)</a:t>
                      </a:r>
                      <a:r>
                        <a:rPr lang="en-GB" sz="1400" b="0" i="0" dirty="0">
                          <a:solidFill>
                            <a:schemeClr val="lt1"/>
                          </a:solidFill>
                          <a:latin typeface="Barlow Light"/>
                          <a:ea typeface="Barlow Light"/>
                          <a:cs typeface="Barlow Light"/>
                        </a:rPr>
                        <a:t> </a:t>
                      </a:r>
                      <a:endParaRPr lang="en-GB" dirty="0"/>
                    </a:p>
                  </a:txBody>
                  <a:tcPr marL="91450" marR="91450" marT="0" marB="0" anchor="c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dirty="0">
                          <a:solidFill>
                            <a:schemeClr val="lt1"/>
                          </a:solidFill>
                          <a:latin typeface="Barlow Light"/>
                          <a:ea typeface="Barlow Light"/>
                          <a:cs typeface="Barlow Light"/>
                          <a:sym typeface="Barlow Light"/>
                        </a:rPr>
                        <a:t>28</a:t>
                      </a:r>
                      <a:endParaRPr lang="en-GB" dirty="0"/>
                    </a:p>
                  </a:txBody>
                  <a:tcPr marL="91450" marR="91450" marT="0" marB="0" anchor="ctr">
                    <a:noFill/>
                  </a:tcPr>
                </a:tc>
                <a:tc vMerge="1">
                  <a:txBody>
                    <a:bodyPr/>
                    <a:lstStyle/>
                    <a:p>
                      <a:endParaRPr lang="en-US"/>
                    </a:p>
                  </a:txBody>
                  <a:tcPr/>
                </a:tc>
                <a:extLst>
                  <a:ext uri="{0D108BD9-81ED-4DB2-BD59-A6C34878D82A}">
                    <a16:rowId xmlns:a16="http://schemas.microsoft.com/office/drawing/2014/main" val="10008"/>
                  </a:ext>
                </a:extLst>
              </a:tr>
            </a:tbl>
          </a:graphicData>
        </a:graphic>
      </p:graphicFrame>
      <p:cxnSp>
        <p:nvCxnSpPr>
          <p:cNvPr id="4" name="Straight Connector 3">
            <a:extLst>
              <a:ext uri="{FF2B5EF4-FFF2-40B4-BE49-F238E27FC236}">
                <a16:creationId xmlns:a16="http://schemas.microsoft.com/office/drawing/2014/main" id="{2A4A4E39-C8DD-122B-0609-B7588B480155}"/>
              </a:ext>
            </a:extLst>
          </p:cNvPr>
          <p:cNvCxnSpPr>
            <a:cxnSpLocks/>
          </p:cNvCxnSpPr>
          <p:nvPr/>
        </p:nvCxnSpPr>
        <p:spPr>
          <a:xfrm>
            <a:off x="8195360" y="3873771"/>
            <a:ext cx="2322728" cy="1"/>
          </a:xfrm>
          <a:prstGeom prst="line">
            <a:avLst/>
          </a:prstGeom>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A8315515-267F-2064-1947-00571883B425}"/>
              </a:ext>
            </a:extLst>
          </p:cNvPr>
          <p:cNvPicPr>
            <a:picLocks noChangeAspect="1"/>
          </p:cNvPicPr>
          <p:nvPr/>
        </p:nvPicPr>
        <p:blipFill>
          <a:blip r:embed="rId22"/>
          <a:stretch>
            <a:fillRect/>
          </a:stretch>
        </p:blipFill>
        <p:spPr>
          <a:xfrm>
            <a:off x="7258432" y="4129581"/>
            <a:ext cx="562411" cy="271832"/>
          </a:xfrm>
          <a:prstGeom prst="rect">
            <a:avLst/>
          </a:prstGeom>
        </p:spPr>
      </p:pic>
      <p:pic>
        <p:nvPicPr>
          <p:cNvPr id="6" name="Picture 5">
            <a:extLst>
              <a:ext uri="{FF2B5EF4-FFF2-40B4-BE49-F238E27FC236}">
                <a16:creationId xmlns:a16="http://schemas.microsoft.com/office/drawing/2014/main" id="{36A2F1CF-E65F-7E27-99D6-614E3E2BA1E3}"/>
              </a:ext>
            </a:extLst>
          </p:cNvPr>
          <p:cNvPicPr>
            <a:picLocks noChangeAspect="1"/>
          </p:cNvPicPr>
          <p:nvPr/>
        </p:nvPicPr>
        <p:blipFill>
          <a:blip r:embed="rId23"/>
          <a:stretch>
            <a:fillRect/>
          </a:stretch>
        </p:blipFill>
        <p:spPr>
          <a:xfrm>
            <a:off x="7980784" y="4082378"/>
            <a:ext cx="886520" cy="342412"/>
          </a:xfrm>
          <a:prstGeom prst="rect">
            <a:avLst/>
          </a:prstGeom>
        </p:spPr>
      </p:pic>
      <p:pic>
        <p:nvPicPr>
          <p:cNvPr id="7" name="Picture 6">
            <a:extLst>
              <a:ext uri="{FF2B5EF4-FFF2-40B4-BE49-F238E27FC236}">
                <a16:creationId xmlns:a16="http://schemas.microsoft.com/office/drawing/2014/main" id="{9B9AC57B-CA8F-8940-BDBB-E9AC1996CB9A}"/>
              </a:ext>
            </a:extLst>
          </p:cNvPr>
          <p:cNvPicPr>
            <a:picLocks noChangeAspect="1"/>
          </p:cNvPicPr>
          <p:nvPr/>
        </p:nvPicPr>
        <p:blipFill>
          <a:blip r:embed="rId24"/>
          <a:stretch>
            <a:fillRect/>
          </a:stretch>
        </p:blipFill>
        <p:spPr>
          <a:xfrm>
            <a:off x="10164052" y="4118393"/>
            <a:ext cx="1346184" cy="306851"/>
          </a:xfrm>
          <a:prstGeom prst="rect">
            <a:avLst/>
          </a:prstGeom>
        </p:spPr>
      </p:pic>
      <p:pic>
        <p:nvPicPr>
          <p:cNvPr id="8" name="Picture 7">
            <a:extLst>
              <a:ext uri="{FF2B5EF4-FFF2-40B4-BE49-F238E27FC236}">
                <a16:creationId xmlns:a16="http://schemas.microsoft.com/office/drawing/2014/main" id="{755B838B-C48A-7717-E64B-63A3676A4365}"/>
              </a:ext>
            </a:extLst>
          </p:cNvPr>
          <p:cNvPicPr>
            <a:picLocks noChangeAspect="1"/>
          </p:cNvPicPr>
          <p:nvPr/>
        </p:nvPicPr>
        <p:blipFill>
          <a:blip r:embed="rId25"/>
          <a:stretch>
            <a:fillRect/>
          </a:stretch>
        </p:blipFill>
        <p:spPr>
          <a:xfrm>
            <a:off x="9060069" y="4068946"/>
            <a:ext cx="935975" cy="399589"/>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446AC370-90C4-D796-FF3F-8FEEF2A9C1ED}"/>
              </a:ext>
            </a:extLst>
          </p:cNvPr>
          <p:cNvPicPr>
            <a:picLocks noChangeAspect="1"/>
          </p:cNvPicPr>
          <p:nvPr/>
        </p:nvPicPr>
        <p:blipFill>
          <a:blip r:embed="rId26"/>
          <a:stretch>
            <a:fillRect/>
          </a:stretch>
        </p:blipFill>
        <p:spPr>
          <a:xfrm>
            <a:off x="8630885" y="2711998"/>
            <a:ext cx="1206077" cy="174781"/>
          </a:xfrm>
          <a:prstGeom prst="rect">
            <a:avLst/>
          </a:prstGeom>
        </p:spPr>
      </p:pic>
    </p:spTree>
    <p:extLst>
      <p:ext uri="{BB962C8B-B14F-4D97-AF65-F5344CB8AC3E}">
        <p14:creationId xmlns:p14="http://schemas.microsoft.com/office/powerpoint/2010/main" val="285109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AB577FC4-F481-2404-D3C2-E8DB15134FC1}"/>
            </a:ext>
          </a:extLst>
        </p:cNvPr>
        <p:cNvGrpSpPr/>
        <p:nvPr/>
      </p:nvGrpSpPr>
      <p:grpSpPr>
        <a:xfrm>
          <a:off x="0" y="0"/>
          <a:ext cx="0" cy="0"/>
          <a:chOff x="0" y="0"/>
          <a:chExt cx="0" cy="0"/>
        </a:xfrm>
      </p:grpSpPr>
      <p:sp>
        <p:nvSpPr>
          <p:cNvPr id="358" name="Google Shape;358;p18">
            <a:extLst>
              <a:ext uri="{FF2B5EF4-FFF2-40B4-BE49-F238E27FC236}">
                <a16:creationId xmlns:a16="http://schemas.microsoft.com/office/drawing/2014/main" id="{76FFFD78-9CF9-93C2-36F8-5CC95E7791E1}"/>
              </a:ext>
            </a:extLst>
          </p:cNvPr>
          <p:cNvSpPr/>
          <p:nvPr/>
        </p:nvSpPr>
        <p:spPr>
          <a:xfrm rot="10800000">
            <a:off x="9169375" y="1181225"/>
            <a:ext cx="2548500" cy="4741200"/>
          </a:xfrm>
          <a:prstGeom prst="round1Rect">
            <a:avLst>
              <a:gd name="adj" fmla="val 16667"/>
            </a:avLst>
          </a:prstGeom>
          <a:solidFill>
            <a:srgbClr val="1E2C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18">
            <a:extLst>
              <a:ext uri="{FF2B5EF4-FFF2-40B4-BE49-F238E27FC236}">
                <a16:creationId xmlns:a16="http://schemas.microsoft.com/office/drawing/2014/main" id="{17B406FA-CCF9-0390-00B2-96B238CAABF1}"/>
              </a:ext>
            </a:extLst>
          </p:cNvPr>
          <p:cNvSpPr/>
          <p:nvPr/>
        </p:nvSpPr>
        <p:spPr>
          <a:xfrm rot="10800000">
            <a:off x="3706524" y="1169225"/>
            <a:ext cx="2548500" cy="4753200"/>
          </a:xfrm>
          <a:prstGeom prst="round1Rect">
            <a:avLst>
              <a:gd name="adj" fmla="val 16667"/>
            </a:avLst>
          </a:prstGeom>
          <a:solidFill>
            <a:srgbClr val="1E2C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18">
            <a:extLst>
              <a:ext uri="{FF2B5EF4-FFF2-40B4-BE49-F238E27FC236}">
                <a16:creationId xmlns:a16="http://schemas.microsoft.com/office/drawing/2014/main" id="{2F8CDDCF-1C3E-2AB8-F7A0-EE40F60E9462}"/>
              </a:ext>
            </a:extLst>
          </p:cNvPr>
          <p:cNvSpPr txBox="1"/>
          <p:nvPr/>
        </p:nvSpPr>
        <p:spPr>
          <a:xfrm>
            <a:off x="479425" y="333376"/>
            <a:ext cx="56890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b="0" i="0" dirty="0">
                <a:solidFill>
                  <a:srgbClr val="1E2C2C"/>
                </a:solidFill>
                <a:latin typeface="Barlow Light"/>
                <a:ea typeface="Barlow Light"/>
                <a:cs typeface="Barlow Light"/>
                <a:sym typeface="Barlow Light"/>
              </a:rPr>
              <a:t>EIS information...</a:t>
            </a:r>
            <a:endParaRPr sz="2000" dirty="0"/>
          </a:p>
        </p:txBody>
      </p:sp>
      <p:sp>
        <p:nvSpPr>
          <p:cNvPr id="361" name="Google Shape;361;p18">
            <a:extLst>
              <a:ext uri="{FF2B5EF4-FFF2-40B4-BE49-F238E27FC236}">
                <a16:creationId xmlns:a16="http://schemas.microsoft.com/office/drawing/2014/main" id="{8BC9BB54-1BFB-65CD-9467-8AF9BF8FC9DA}"/>
              </a:ext>
            </a:extLst>
          </p:cNvPr>
          <p:cNvSpPr txBox="1"/>
          <p:nvPr/>
        </p:nvSpPr>
        <p:spPr>
          <a:xfrm>
            <a:off x="479426" y="983660"/>
            <a:ext cx="2548588"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b="0" i="0" dirty="0">
                <a:solidFill>
                  <a:srgbClr val="1E2C2C"/>
                </a:solidFill>
                <a:latin typeface="Barlow Light"/>
                <a:ea typeface="Barlow Light"/>
                <a:cs typeface="Barlow Light"/>
                <a:sym typeface="Barlow Light"/>
              </a:rPr>
              <a:t>Investing in </a:t>
            </a:r>
            <a:r>
              <a:rPr lang="en-GB" sz="2000" b="0" i="0" dirty="0">
                <a:solidFill>
                  <a:srgbClr val="FF774B"/>
                </a:solidFill>
                <a:latin typeface="Barlow Light"/>
                <a:ea typeface="Barlow Light"/>
                <a:cs typeface="Barlow Light"/>
                <a:sym typeface="Barlow Light"/>
              </a:rPr>
              <a:t>Growth</a:t>
            </a:r>
            <a:endParaRPr sz="1100" dirty="0">
              <a:solidFill>
                <a:srgbClr val="FF774B"/>
              </a:solidFill>
              <a:latin typeface="Barlow Light"/>
              <a:ea typeface="Barlow Light"/>
              <a:cs typeface="Barlow Light"/>
              <a:sym typeface="Barlow Light"/>
            </a:endParaRPr>
          </a:p>
        </p:txBody>
      </p:sp>
      <p:sp>
        <p:nvSpPr>
          <p:cNvPr id="363" name="Google Shape;363;p18">
            <a:extLst>
              <a:ext uri="{FF2B5EF4-FFF2-40B4-BE49-F238E27FC236}">
                <a16:creationId xmlns:a16="http://schemas.microsoft.com/office/drawing/2014/main" id="{731DEA8A-FFA5-3C83-0534-A48FC1CF17E4}"/>
              </a:ext>
            </a:extLst>
          </p:cNvPr>
          <p:cNvSpPr/>
          <p:nvPr/>
        </p:nvSpPr>
        <p:spPr>
          <a:xfrm rot="10800000">
            <a:off x="6429487" y="1181225"/>
            <a:ext cx="2548500" cy="4741200"/>
          </a:xfrm>
          <a:prstGeom prst="round1Rect">
            <a:avLst>
              <a:gd name="adj" fmla="val 16667"/>
            </a:avLst>
          </a:prstGeom>
          <a:solidFill>
            <a:srgbClr val="1E2C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8" descr="A white lightning bolt in a circle&#10;&#10;Description automatically generated">
            <a:extLst>
              <a:ext uri="{FF2B5EF4-FFF2-40B4-BE49-F238E27FC236}">
                <a16:creationId xmlns:a16="http://schemas.microsoft.com/office/drawing/2014/main" id="{A750B5F8-056F-CA4B-A250-4A64659F5C92}"/>
              </a:ext>
            </a:extLst>
          </p:cNvPr>
          <p:cNvPicPr preferRelativeResize="0"/>
          <p:nvPr/>
        </p:nvPicPr>
        <p:blipFill rotWithShape="1">
          <a:blip r:embed="rId3">
            <a:alphaModFix amt="11000"/>
          </a:blip>
          <a:srcRect/>
          <a:stretch/>
        </p:blipFill>
        <p:spPr>
          <a:xfrm>
            <a:off x="5408755" y="1303001"/>
            <a:ext cx="4502261" cy="4502261"/>
          </a:xfrm>
          <a:prstGeom prst="rect">
            <a:avLst/>
          </a:prstGeom>
          <a:noFill/>
          <a:ln>
            <a:noFill/>
          </a:ln>
        </p:spPr>
      </p:pic>
      <p:sp>
        <p:nvSpPr>
          <p:cNvPr id="364" name="Google Shape;364;p18">
            <a:extLst>
              <a:ext uri="{FF2B5EF4-FFF2-40B4-BE49-F238E27FC236}">
                <a16:creationId xmlns:a16="http://schemas.microsoft.com/office/drawing/2014/main" id="{0E171B00-5C9E-6A94-7258-DA02BFB660E5}"/>
              </a:ext>
            </a:extLst>
          </p:cNvPr>
          <p:cNvSpPr txBox="1"/>
          <p:nvPr/>
        </p:nvSpPr>
        <p:spPr>
          <a:xfrm>
            <a:off x="474125" y="1537004"/>
            <a:ext cx="2939637" cy="4321183"/>
          </a:xfrm>
          <a:prstGeom prst="rect">
            <a:avLst/>
          </a:prstGeom>
          <a:noFill/>
          <a:ln>
            <a:noFill/>
          </a:ln>
        </p:spPr>
        <p:txBody>
          <a:bodyPr spcFirstLastPara="1" wrap="square" lIns="0" tIns="0" rIns="0" bIns="0" anchor="t" anchorCtr="0">
            <a:spAutoFit/>
          </a:bodyPr>
          <a:lstStyle/>
          <a:p>
            <a:pPr marL="279400" marR="0" lvl="0" indent="-285750" algn="l" rtl="0">
              <a:lnSpc>
                <a:spcPct val="120000"/>
              </a:lnSpc>
              <a:spcBef>
                <a:spcPts val="0"/>
              </a:spcBef>
              <a:spcAft>
                <a:spcPts val="0"/>
              </a:spcAft>
              <a:buClr>
                <a:srgbClr val="FF774B"/>
              </a:buClr>
              <a:buSzPts val="1300"/>
              <a:buFont typeface="Wingdings" pitchFamily="2" charset="2"/>
              <a:buChar char="Ø"/>
            </a:pPr>
            <a:r>
              <a:rPr lang="en-GB" sz="1300" dirty="0">
                <a:solidFill>
                  <a:srgbClr val="5F6060"/>
                </a:solidFill>
                <a:latin typeface="Barlow Light" pitchFamily="2" charset="77"/>
                <a:ea typeface="Barlow Light"/>
                <a:cs typeface="Barlow Light"/>
                <a:sym typeface="Barlow Light"/>
              </a:rPr>
              <a:t>Funding required: £3m at £5.5m </a:t>
            </a:r>
            <a:br>
              <a:rPr lang="en-GB" sz="1300" dirty="0">
                <a:solidFill>
                  <a:srgbClr val="5F6060"/>
                </a:solidFill>
                <a:latin typeface="Barlow Light" pitchFamily="2" charset="77"/>
                <a:ea typeface="Barlow Light"/>
                <a:cs typeface="Barlow Light"/>
                <a:sym typeface="Barlow Light"/>
              </a:rPr>
            </a:br>
            <a:r>
              <a:rPr lang="en-GB" sz="1300" dirty="0">
                <a:solidFill>
                  <a:srgbClr val="5F6060"/>
                </a:solidFill>
                <a:latin typeface="Barlow Light" pitchFamily="2" charset="77"/>
                <a:ea typeface="Barlow Light"/>
                <a:cs typeface="Barlow Light"/>
                <a:sym typeface="Barlow Light"/>
              </a:rPr>
              <a:t>pre-money valuation.</a:t>
            </a:r>
            <a:endParaRPr lang="en-GB" sz="1300" dirty="0">
              <a:solidFill>
                <a:srgbClr val="5F6060"/>
              </a:solidFill>
              <a:latin typeface="Barlow Light" pitchFamily="2" charset="77"/>
            </a:endParaRPr>
          </a:p>
          <a:p>
            <a:pPr marL="361950" marR="0" lvl="0" indent="-285750" algn="l" rtl="0">
              <a:lnSpc>
                <a:spcPct val="120000"/>
              </a:lnSpc>
              <a:spcBef>
                <a:spcPts val="0"/>
              </a:spcBef>
              <a:spcAft>
                <a:spcPts val="0"/>
              </a:spcAft>
              <a:buClr>
                <a:srgbClr val="FF774B"/>
              </a:buClr>
              <a:buSzPts val="1200"/>
              <a:buFont typeface="Wingdings" pitchFamily="2" charset="2"/>
              <a:buChar char="Ø"/>
            </a:pPr>
            <a:endParaRPr lang="en-GB" sz="1300" dirty="0">
              <a:solidFill>
                <a:srgbClr val="5F6060"/>
              </a:solidFill>
              <a:latin typeface="Barlow Light" pitchFamily="2" charset="77"/>
              <a:ea typeface="Barlow Light"/>
              <a:cs typeface="Barlow Light"/>
              <a:sym typeface="Barlow Light"/>
            </a:endParaRPr>
          </a:p>
          <a:p>
            <a:pPr marL="279400" marR="0" lvl="0" indent="-285750" algn="l" rtl="0">
              <a:lnSpc>
                <a:spcPct val="120000"/>
              </a:lnSpc>
              <a:spcBef>
                <a:spcPts val="0"/>
              </a:spcBef>
              <a:spcAft>
                <a:spcPts val="0"/>
              </a:spcAft>
              <a:buClr>
                <a:srgbClr val="FF774B"/>
              </a:buClr>
              <a:buSzPts val="1300"/>
              <a:buFont typeface="Wingdings" pitchFamily="2" charset="2"/>
              <a:buChar char="Ø"/>
            </a:pPr>
            <a:r>
              <a:rPr lang="en-GB" sz="1300" dirty="0">
                <a:solidFill>
                  <a:srgbClr val="5F6060"/>
                </a:solidFill>
                <a:latin typeface="Barlow Light" pitchFamily="2" charset="77"/>
                <a:ea typeface="Barlow Light"/>
                <a:cs typeface="Barlow Light"/>
                <a:sym typeface="Barlow Light"/>
              </a:rPr>
              <a:t>Use of funds: tech development (inc. Mac client), demand generation and additional resources to fuel growth</a:t>
            </a:r>
            <a:endParaRPr lang="en-GB" sz="1300" dirty="0">
              <a:solidFill>
                <a:srgbClr val="5F6060"/>
              </a:solidFill>
              <a:latin typeface="Barlow Light" pitchFamily="2" charset="77"/>
            </a:endParaRPr>
          </a:p>
          <a:p>
            <a:pPr marL="361950" marR="0" lvl="0" indent="-285750" algn="l" rtl="0">
              <a:lnSpc>
                <a:spcPct val="120000"/>
              </a:lnSpc>
              <a:spcBef>
                <a:spcPts val="0"/>
              </a:spcBef>
              <a:spcAft>
                <a:spcPts val="0"/>
              </a:spcAft>
              <a:buClr>
                <a:srgbClr val="FF774B"/>
              </a:buClr>
              <a:buSzPts val="1200"/>
              <a:buFont typeface="Wingdings" pitchFamily="2" charset="2"/>
              <a:buChar char="Ø"/>
            </a:pPr>
            <a:endParaRPr lang="en-GB" sz="1300" dirty="0">
              <a:solidFill>
                <a:srgbClr val="5F6060"/>
              </a:solidFill>
              <a:latin typeface="Barlow Light" pitchFamily="2" charset="77"/>
              <a:ea typeface="Barlow Light"/>
              <a:cs typeface="Barlow Light"/>
              <a:sym typeface="Barlow Light"/>
            </a:endParaRPr>
          </a:p>
          <a:p>
            <a:pPr marL="279400" marR="0" lvl="0" indent="-285750" algn="l" rtl="0">
              <a:lnSpc>
                <a:spcPct val="120000"/>
              </a:lnSpc>
              <a:spcBef>
                <a:spcPts val="0"/>
              </a:spcBef>
              <a:spcAft>
                <a:spcPts val="0"/>
              </a:spcAft>
              <a:buClr>
                <a:srgbClr val="FF774B"/>
              </a:buClr>
              <a:buSzPts val="1300"/>
              <a:buFont typeface="Wingdings" pitchFamily="2" charset="2"/>
              <a:buChar char="Ø"/>
            </a:pPr>
            <a:r>
              <a:rPr lang="en-GB" sz="1300" dirty="0">
                <a:solidFill>
                  <a:srgbClr val="5F6060"/>
                </a:solidFill>
                <a:latin typeface="Barlow Light" pitchFamily="2" charset="77"/>
                <a:ea typeface="Barlow Light"/>
                <a:cs typeface="Barlow Light"/>
                <a:sym typeface="Barlow Light"/>
              </a:rPr>
              <a:t>EIS is a UK government scheme that was launched in 1994 to help high risk, young businesses raise the finance they need to expand and develop. In return, the EIS offers investors substantial tax reliefs for investing in riskier ventures. It is now a well-established part of the investment scheme landscape, and for many investors, it could be a sound investment for their portfolio</a:t>
            </a:r>
            <a:endParaRPr lang="en-GB" sz="1300" dirty="0">
              <a:solidFill>
                <a:srgbClr val="5F6060"/>
              </a:solidFill>
              <a:latin typeface="Barlow Light" pitchFamily="2" charset="77"/>
            </a:endParaRPr>
          </a:p>
        </p:txBody>
      </p:sp>
      <p:sp>
        <p:nvSpPr>
          <p:cNvPr id="365" name="Google Shape;365;p18">
            <a:extLst>
              <a:ext uri="{FF2B5EF4-FFF2-40B4-BE49-F238E27FC236}">
                <a16:creationId xmlns:a16="http://schemas.microsoft.com/office/drawing/2014/main" id="{7A0EF2D2-6A4A-3488-DEE3-EBF5F0BBE6EF}"/>
              </a:ext>
            </a:extLst>
          </p:cNvPr>
          <p:cNvSpPr txBox="1"/>
          <p:nvPr/>
        </p:nvSpPr>
        <p:spPr>
          <a:xfrm>
            <a:off x="3906649" y="1434275"/>
            <a:ext cx="2142300" cy="358251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1400" dirty="0">
                <a:solidFill>
                  <a:schemeClr val="lt1"/>
                </a:solidFill>
                <a:latin typeface="Barlow Medium"/>
                <a:ea typeface="Barlow Medium"/>
                <a:cs typeface="Barlow Medium"/>
                <a:sym typeface="Barlow Medium"/>
              </a:rPr>
              <a:t>Case One</a:t>
            </a:r>
            <a:endParaRPr lang="en-US" sz="1400" dirty="0">
              <a:solidFill>
                <a:schemeClr val="lt1"/>
              </a:solidFill>
              <a:latin typeface="Barlow Medium"/>
              <a:ea typeface="Barlow Medium"/>
              <a:cs typeface="Barlow Medium"/>
            </a:endParaRPr>
          </a:p>
          <a:p>
            <a:pPr>
              <a:lnSpc>
                <a:spcPct val="120000"/>
              </a:lnSpc>
            </a:pPr>
            <a:r>
              <a:rPr lang="en-GB" sz="1200" dirty="0">
                <a:solidFill>
                  <a:srgbClr val="BBBBBB"/>
                </a:solidFill>
                <a:latin typeface="Barlow Light"/>
                <a:ea typeface="Barlow Light"/>
                <a:cs typeface="Barlow Light"/>
                <a:sym typeface="Barlow Light"/>
              </a:rPr>
              <a:t>The company does well and doubles its value and you hold the shares for three years </a:t>
            </a:r>
            <a:endParaRPr lang="en-GB" dirty="0"/>
          </a:p>
          <a:p>
            <a:pPr>
              <a:lnSpc>
                <a:spcPct val="120000"/>
              </a:lnSpc>
            </a:pPr>
            <a:endParaRPr lang="en-GB" sz="1200" dirty="0">
              <a:solidFill>
                <a:srgbClr val="BBBBBB"/>
              </a:solidFill>
              <a:latin typeface="Barlow Light"/>
              <a:ea typeface="Barlow Light"/>
              <a:cs typeface="Barlow Light"/>
            </a:endParaRPr>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 Investment = £10,000 </a:t>
            </a:r>
            <a:endParaRPr lang="en-GB"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 Income Tax relief = £3,000 </a:t>
            </a:r>
            <a:br>
              <a:rPr lang="en-GB" sz="1200" dirty="0">
                <a:latin typeface="Barlow Light"/>
                <a:ea typeface="Barlow Light"/>
                <a:cs typeface="Barlow Light"/>
              </a:rPr>
            </a:br>
            <a:r>
              <a:rPr lang="en-GB" sz="1200" dirty="0">
                <a:solidFill>
                  <a:srgbClr val="BBBBBB"/>
                </a:solidFill>
                <a:latin typeface="Barlow Light"/>
                <a:ea typeface="Barlow Light"/>
                <a:cs typeface="Barlow Light"/>
                <a:sym typeface="Barlow Light"/>
              </a:rPr>
              <a:t>(as a reduction in your  income tax bill) </a:t>
            </a:r>
            <a:endParaRPr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 Share sales = £20,000 </a:t>
            </a:r>
            <a:endParaRPr lang="en-GB" dirty="0"/>
          </a:p>
          <a:p>
            <a:pPr marL="342900" indent="-171450">
              <a:lnSpc>
                <a:spcPct val="120000"/>
              </a:lnSpc>
              <a:buClr>
                <a:schemeClr val="lt1"/>
              </a:buClr>
              <a:buSzPts val="1200"/>
              <a:buFont typeface="Wingdings" pitchFamily="2" charset="2"/>
              <a:buChar char="Ø"/>
            </a:pPr>
            <a:r>
              <a:rPr lang="en-GB" sz="1200" dirty="0">
                <a:solidFill>
                  <a:schemeClr val="lt1"/>
                </a:solidFill>
                <a:latin typeface="Barlow Medium"/>
                <a:ea typeface="Barlow Medium"/>
                <a:cs typeface="Barlow Medium"/>
                <a:sym typeface="Barlow Medium"/>
              </a:rPr>
              <a:t> Your gain = £13,000</a:t>
            </a:r>
            <a:br>
              <a:rPr lang="en-GB" sz="1200" dirty="0">
                <a:latin typeface="Barlow Medium"/>
                <a:ea typeface="Barlow Medium"/>
                <a:cs typeface="Barlow Medium"/>
              </a:rPr>
            </a:br>
            <a:r>
              <a:rPr lang="en-GB" sz="1200" dirty="0">
                <a:solidFill>
                  <a:srgbClr val="BBBBBB"/>
                </a:solidFill>
                <a:latin typeface="Barlow Light"/>
                <a:ea typeface="Barlow Light"/>
                <a:cs typeface="Barlow Light"/>
                <a:sym typeface="Barlow Light"/>
              </a:rPr>
              <a:t>(£10,000 profit from the sale plus £3,000 income tax relief) </a:t>
            </a:r>
            <a:endParaRPr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Your gain will be Capital Gains Tax free</a:t>
            </a:r>
            <a:endParaRPr lang="en-GB" dirty="0"/>
          </a:p>
        </p:txBody>
      </p:sp>
      <p:sp>
        <p:nvSpPr>
          <p:cNvPr id="366" name="Google Shape;366;p18">
            <a:extLst>
              <a:ext uri="{FF2B5EF4-FFF2-40B4-BE49-F238E27FC236}">
                <a16:creationId xmlns:a16="http://schemas.microsoft.com/office/drawing/2014/main" id="{9C225A13-9A90-9370-9573-08F44A2EDC36}"/>
              </a:ext>
            </a:extLst>
          </p:cNvPr>
          <p:cNvSpPr txBox="1"/>
          <p:nvPr/>
        </p:nvSpPr>
        <p:spPr>
          <a:xfrm>
            <a:off x="6680612" y="1434275"/>
            <a:ext cx="2058600" cy="273305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1400" dirty="0">
                <a:solidFill>
                  <a:schemeClr val="lt1"/>
                </a:solidFill>
                <a:latin typeface="Barlow Medium"/>
                <a:ea typeface="Barlow Medium"/>
                <a:cs typeface="Barlow Medium"/>
                <a:sym typeface="Barlow Medium"/>
              </a:rPr>
              <a:t>Case Two</a:t>
            </a:r>
            <a:endParaRPr lang="en-US" dirty="0"/>
          </a:p>
          <a:p>
            <a:pPr marL="0" marR="0" lvl="0" indent="0" algn="l" rtl="0">
              <a:lnSpc>
                <a:spcPct val="120000"/>
              </a:lnSpc>
              <a:spcBef>
                <a:spcPts val="0"/>
              </a:spcBef>
              <a:spcAft>
                <a:spcPts val="0"/>
              </a:spcAft>
              <a:buNone/>
            </a:pPr>
            <a:r>
              <a:rPr lang="en-GB" sz="1200" dirty="0">
                <a:solidFill>
                  <a:srgbClr val="BBBBBB"/>
                </a:solidFill>
                <a:latin typeface="Barlow Light"/>
                <a:ea typeface="Barlow Light"/>
                <a:cs typeface="Barlow Light"/>
                <a:sym typeface="Barlow Light"/>
              </a:rPr>
              <a:t>The company value stays</a:t>
            </a:r>
            <a:endParaRPr dirty="0"/>
          </a:p>
          <a:p>
            <a:pPr marL="0" marR="0" lvl="0" indent="0" algn="l" rtl="0">
              <a:lnSpc>
                <a:spcPct val="120000"/>
              </a:lnSpc>
              <a:spcBef>
                <a:spcPts val="0"/>
              </a:spcBef>
              <a:spcAft>
                <a:spcPts val="0"/>
              </a:spcAft>
              <a:buNone/>
            </a:pPr>
            <a:r>
              <a:rPr lang="en-GB" sz="1200" dirty="0">
                <a:solidFill>
                  <a:srgbClr val="BBBBBB"/>
                </a:solidFill>
                <a:latin typeface="Barlow Light"/>
                <a:ea typeface="Barlow Light"/>
                <a:cs typeface="Barlow Light"/>
                <a:sym typeface="Barlow Light"/>
              </a:rPr>
              <a:t>the same</a:t>
            </a:r>
            <a:endParaRPr dirty="0"/>
          </a:p>
          <a:p>
            <a:pPr>
              <a:lnSpc>
                <a:spcPct val="120000"/>
              </a:lnSpc>
            </a:pPr>
            <a:endParaRPr lang="en-GB" dirty="0">
              <a:ea typeface="Barlow Light"/>
              <a:sym typeface="Barlow Light"/>
            </a:endParaRPr>
          </a:p>
          <a:p>
            <a:pPr marL="0" marR="0" lvl="0" indent="0" algn="l" rtl="0">
              <a:lnSpc>
                <a:spcPct val="120000"/>
              </a:lnSpc>
              <a:spcBef>
                <a:spcPts val="0"/>
              </a:spcBef>
              <a:spcAft>
                <a:spcPts val="0"/>
              </a:spcAft>
              <a:buNone/>
            </a:pPr>
            <a:r>
              <a:rPr lang="en-GB" sz="1200" dirty="0">
                <a:solidFill>
                  <a:srgbClr val="BBBBBB"/>
                </a:solidFill>
                <a:latin typeface="Barlow Light"/>
                <a:ea typeface="Barlow Light"/>
                <a:cs typeface="Barlow Light"/>
                <a:sym typeface="Barlow Light"/>
              </a:rPr>
              <a:t>Investment = £10,000 </a:t>
            </a:r>
            <a:endParaRPr dirty="0"/>
          </a:p>
          <a:p>
            <a:pPr marL="342900" marR="0" lvl="0" indent="-171450" algn="l" rtl="0">
              <a:lnSpc>
                <a:spcPct val="120000"/>
              </a:lnSpc>
              <a:spcBef>
                <a:spcPts val="0"/>
              </a:spcBef>
              <a:spcAft>
                <a:spcPts val="0"/>
              </a:spcAft>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Income Tax relief = £3,000 (as a reduction in your income tax bill) </a:t>
            </a:r>
            <a:endParaRPr dirty="0"/>
          </a:p>
          <a:p>
            <a:pPr marL="342900" marR="0" lvl="0" indent="-171450" algn="l" rtl="0">
              <a:lnSpc>
                <a:spcPct val="120000"/>
              </a:lnSpc>
              <a:spcBef>
                <a:spcPts val="0"/>
              </a:spcBef>
              <a:spcAft>
                <a:spcPts val="0"/>
              </a:spcAft>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Capital Gains Tax = £Zero </a:t>
            </a:r>
            <a:endParaRPr dirty="0"/>
          </a:p>
          <a:p>
            <a:pPr marL="342900" indent="-171450">
              <a:lnSpc>
                <a:spcPct val="120000"/>
              </a:lnSpc>
              <a:buClr>
                <a:schemeClr val="lt1"/>
              </a:buClr>
              <a:buSzPts val="1200"/>
              <a:buFont typeface="Wingdings" pitchFamily="2" charset="2"/>
              <a:buChar char="Ø"/>
            </a:pPr>
            <a:r>
              <a:rPr lang="en-GB" sz="1200" dirty="0">
                <a:solidFill>
                  <a:schemeClr val="lt1"/>
                </a:solidFill>
                <a:latin typeface="Barlow Medium"/>
                <a:ea typeface="Barlow Medium"/>
                <a:cs typeface="Barlow Medium"/>
                <a:sym typeface="Barlow Medium"/>
              </a:rPr>
              <a:t>Your gain = £3,000</a:t>
            </a:r>
            <a:br>
              <a:rPr lang="en-GB" sz="1200" dirty="0">
                <a:latin typeface="Barlow Light"/>
                <a:ea typeface="Barlow Light"/>
                <a:cs typeface="Barlow Light"/>
              </a:rPr>
            </a:br>
            <a:r>
              <a:rPr lang="en-GB" sz="1200" dirty="0">
                <a:solidFill>
                  <a:srgbClr val="BBBBBB"/>
                </a:solidFill>
                <a:latin typeface="Barlow Light"/>
                <a:ea typeface="Barlow Light"/>
                <a:cs typeface="Barlow Light"/>
                <a:sym typeface="Barlow Light"/>
              </a:rPr>
              <a:t>(from the income tax relief) </a:t>
            </a:r>
            <a:endParaRPr dirty="0"/>
          </a:p>
        </p:txBody>
      </p:sp>
      <p:sp>
        <p:nvSpPr>
          <p:cNvPr id="367" name="Google Shape;367;p18">
            <a:extLst>
              <a:ext uri="{FF2B5EF4-FFF2-40B4-BE49-F238E27FC236}">
                <a16:creationId xmlns:a16="http://schemas.microsoft.com/office/drawing/2014/main" id="{46A3F71D-8D8E-557A-6526-50D13D49576F}"/>
              </a:ext>
            </a:extLst>
          </p:cNvPr>
          <p:cNvSpPr txBox="1"/>
          <p:nvPr/>
        </p:nvSpPr>
        <p:spPr>
          <a:xfrm>
            <a:off x="9409375" y="1434275"/>
            <a:ext cx="2058600" cy="424731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1400" dirty="0">
                <a:solidFill>
                  <a:schemeClr val="lt1"/>
                </a:solidFill>
                <a:latin typeface="Barlow Medium"/>
                <a:ea typeface="Barlow Medium"/>
                <a:cs typeface="Barlow Medium"/>
                <a:sym typeface="Barlow Medium"/>
              </a:rPr>
              <a:t>Case Three</a:t>
            </a:r>
            <a:endParaRPr lang="en-US" sz="1400" dirty="0">
              <a:solidFill>
                <a:schemeClr val="lt1"/>
              </a:solidFill>
              <a:latin typeface="Barlow Medium"/>
              <a:ea typeface="Barlow Medium"/>
              <a:cs typeface="Barlow Medium"/>
            </a:endParaRPr>
          </a:p>
          <a:p>
            <a:pPr>
              <a:lnSpc>
                <a:spcPct val="120000"/>
              </a:lnSpc>
            </a:pPr>
            <a:r>
              <a:rPr lang="en-GB" sz="1200" dirty="0">
                <a:solidFill>
                  <a:srgbClr val="BBBBBB"/>
                </a:solidFill>
                <a:latin typeface="Barlow Light"/>
                <a:ea typeface="Barlow Light"/>
                <a:cs typeface="Barlow Light"/>
                <a:sym typeface="Barlow Light"/>
              </a:rPr>
              <a:t>The company closes and your shares are worth nothing </a:t>
            </a:r>
            <a:endParaRPr lang="en-GB"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Investment = £10,000  </a:t>
            </a:r>
            <a:endParaRPr lang="en-US"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Income Tax relief = £3,000 (as a reduction in your income tax bill) </a:t>
            </a:r>
            <a:endParaRPr lang="en-US"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At risk capital = £7,000 </a:t>
            </a:r>
            <a:endParaRPr lang="en-US" dirty="0"/>
          </a:p>
          <a:p>
            <a:pPr marL="342900" indent="-171450">
              <a:lnSpc>
                <a:spcPct val="120000"/>
              </a:lnSpc>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Loss relief on at risk capital @ 45% = £3,150 </a:t>
            </a:r>
            <a:endParaRPr lang="en-US" dirty="0"/>
          </a:p>
          <a:p>
            <a:pPr marL="342900" indent="-171450">
              <a:lnSpc>
                <a:spcPct val="120000"/>
              </a:lnSpc>
              <a:buClr>
                <a:schemeClr val="lt1"/>
              </a:buClr>
              <a:buSzPts val="1200"/>
              <a:buFont typeface="Wingdings" pitchFamily="2" charset="2"/>
              <a:buChar char="Ø"/>
            </a:pPr>
            <a:r>
              <a:rPr lang="en-GB" sz="1200" dirty="0">
                <a:solidFill>
                  <a:schemeClr val="lt1"/>
                </a:solidFill>
                <a:latin typeface="Barlow Medium"/>
                <a:ea typeface="Barlow Medium"/>
                <a:cs typeface="Barlow Medium"/>
                <a:sym typeface="Barlow Medium"/>
              </a:rPr>
              <a:t>Your actual loss = £3,850 </a:t>
            </a:r>
            <a:r>
              <a:rPr lang="en-GB" sz="1200" dirty="0">
                <a:solidFill>
                  <a:srgbClr val="BBBBBB"/>
                </a:solidFill>
                <a:latin typeface="Barlow Light"/>
                <a:ea typeface="Barlow Light"/>
                <a:cs typeface="Barlow Light"/>
                <a:sym typeface="Barlow Light"/>
              </a:rPr>
              <a:t>(£10,000 – [£3,000 + £3,150]) </a:t>
            </a:r>
            <a:endParaRPr lang="en-US" dirty="0"/>
          </a:p>
          <a:p>
            <a:pPr marL="342900" marR="0" lvl="0" indent="-171450" algn="l" rtl="0">
              <a:lnSpc>
                <a:spcPct val="120000"/>
              </a:lnSpc>
              <a:spcBef>
                <a:spcPts val="0"/>
              </a:spcBef>
              <a:spcAft>
                <a:spcPts val="0"/>
              </a:spcAft>
              <a:buClr>
                <a:srgbClr val="BBBBBB"/>
              </a:buClr>
              <a:buSzPts val="1200"/>
              <a:buFont typeface="Wingdings" pitchFamily="2" charset="2"/>
              <a:buChar char="Ø"/>
            </a:pPr>
            <a:r>
              <a:rPr lang="en-GB" sz="1200" dirty="0">
                <a:solidFill>
                  <a:srgbClr val="BBBBBB"/>
                </a:solidFill>
                <a:latin typeface="Barlow Light"/>
                <a:ea typeface="Barlow Light"/>
                <a:cs typeface="Barlow Light"/>
                <a:sym typeface="Barlow Light"/>
              </a:rPr>
              <a:t>Loss relief % would be at the marginal rate at which you pay income tax. This example shows the relief at the Additional Rate of 45%</a:t>
            </a:r>
            <a:endParaRPr lang="en-US" dirty="0"/>
          </a:p>
        </p:txBody>
      </p:sp>
    </p:spTree>
    <p:extLst>
      <p:ext uri="{BB962C8B-B14F-4D97-AF65-F5344CB8AC3E}">
        <p14:creationId xmlns:p14="http://schemas.microsoft.com/office/powerpoint/2010/main" val="333618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p:nvPr/>
        </p:nvSpPr>
        <p:spPr>
          <a:xfrm>
            <a:off x="490573" y="991366"/>
            <a:ext cx="611762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a:solidFill>
                  <a:srgbClr val="1E2C2C"/>
                </a:solidFill>
                <a:latin typeface="Barlow Light"/>
              </a:rPr>
              <a:t>Exit planning … </a:t>
            </a:r>
            <a:r>
              <a:rPr lang="en-GB" sz="2000" dirty="0">
                <a:solidFill>
                  <a:srgbClr val="1E2C2C"/>
                </a:solidFill>
                <a:latin typeface="Barlow Light"/>
                <a:sym typeface="Barlow Light"/>
              </a:rPr>
              <a:t>short time </a:t>
            </a:r>
            <a:r>
              <a:rPr lang="en-GB" sz="2000" b="0" i="0" dirty="0">
                <a:solidFill>
                  <a:srgbClr val="1E2C2C"/>
                </a:solidFill>
                <a:latin typeface="Barlow Light"/>
                <a:ea typeface="Barlow Light"/>
                <a:cs typeface="Barlow Light"/>
                <a:sym typeface="Barlow Light"/>
              </a:rPr>
              <a:t>horizon, </a:t>
            </a:r>
            <a:r>
              <a:rPr lang="en-GB" sz="2000" dirty="0">
                <a:solidFill>
                  <a:srgbClr val="FF774B"/>
                </a:solidFill>
                <a:latin typeface="Barlow Light" pitchFamily="2" charset="77"/>
                <a:sym typeface="Barlow Light"/>
              </a:rPr>
              <a:t>3-5yrs</a:t>
            </a:r>
            <a:r>
              <a:rPr lang="en-GB" sz="2000" dirty="0">
                <a:solidFill>
                  <a:srgbClr val="FF774B"/>
                </a:solidFill>
                <a:latin typeface="Barlow Light" pitchFamily="2" charset="77"/>
              </a:rPr>
              <a:t> </a:t>
            </a:r>
            <a:endParaRPr lang="en-GB" sz="2000" b="0" i="0" u="none" strike="noStrike" dirty="0">
              <a:solidFill>
                <a:srgbClr val="1E2C2C"/>
              </a:solidFill>
              <a:effectLst/>
              <a:latin typeface="Barlow Light" pitchFamily="2" charset="77"/>
            </a:endParaRPr>
          </a:p>
        </p:txBody>
      </p:sp>
      <p:sp>
        <p:nvSpPr>
          <p:cNvPr id="108" name="Google Shape;108;p5"/>
          <p:cNvSpPr txBox="1"/>
          <p:nvPr/>
        </p:nvSpPr>
        <p:spPr>
          <a:xfrm>
            <a:off x="479425" y="333376"/>
            <a:ext cx="5689029"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000" dirty="0">
                <a:solidFill>
                  <a:srgbClr val="1E2C2C"/>
                </a:solidFill>
                <a:latin typeface="Barlow Light"/>
                <a:ea typeface="Barlow Light"/>
                <a:cs typeface="Barlow Light"/>
                <a:sym typeface="Barlow Light"/>
              </a:rPr>
              <a:t>Delivering a shareholder return…</a:t>
            </a:r>
            <a:endParaRPr lang="en-GB" sz="2000" dirty="0"/>
          </a:p>
        </p:txBody>
      </p:sp>
      <p:sp>
        <p:nvSpPr>
          <p:cNvPr id="3" name="Google Shape;236;p12">
            <a:extLst>
              <a:ext uri="{FF2B5EF4-FFF2-40B4-BE49-F238E27FC236}">
                <a16:creationId xmlns:a16="http://schemas.microsoft.com/office/drawing/2014/main" id="{3B287090-6DB7-865C-D535-04CDC9D997EE}"/>
              </a:ext>
            </a:extLst>
          </p:cNvPr>
          <p:cNvSpPr txBox="1"/>
          <p:nvPr/>
        </p:nvSpPr>
        <p:spPr>
          <a:xfrm>
            <a:off x="490573" y="1739368"/>
            <a:ext cx="4566708" cy="3801041"/>
          </a:xfrm>
          <a:prstGeom prst="rect">
            <a:avLst/>
          </a:prstGeom>
          <a:noFill/>
          <a:ln>
            <a:noFill/>
          </a:ln>
        </p:spPr>
        <p:txBody>
          <a:bodyPr spcFirstLastPara="1" wrap="square" lIns="0" tIns="0" rIns="0" bIns="0" anchor="t" anchorCtr="0">
            <a:spAutoFit/>
          </a:bodyPr>
          <a:lstStyle/>
          <a:p>
            <a:pPr algn="l" rtl="0" fontAlgn="base">
              <a:lnSpc>
                <a:spcPct val="120000"/>
              </a:lnSpc>
            </a:pPr>
            <a:r>
              <a:rPr lang="en-GB" sz="1300" u="none" strike="noStrike" dirty="0">
                <a:solidFill>
                  <a:srgbClr val="5F6060"/>
                </a:solidFill>
                <a:effectLst/>
                <a:latin typeface="Barlow Light" pitchFamily="2" charset="77"/>
              </a:rPr>
              <a:t>Exit candidates in the market will look for:</a:t>
            </a:r>
          </a:p>
          <a:p>
            <a:pPr algn="l" rtl="0" fontAlgn="base">
              <a:lnSpc>
                <a:spcPct val="120000"/>
              </a:lnSpc>
            </a:pPr>
            <a:endParaRPr lang="en-GB" sz="1300" dirty="0">
              <a:solidFill>
                <a:srgbClr val="5F6060"/>
              </a:solidFill>
              <a:latin typeface="Barlow Light" pitchFamily="2" charset="77"/>
            </a:endParaRPr>
          </a:p>
          <a:p>
            <a:pPr marL="285750" marR="0" lvl="0" indent="-285750" algn="l" rtl="0">
              <a:lnSpc>
                <a:spcPct val="120000"/>
              </a:lnSpc>
              <a:spcBef>
                <a:spcPts val="0"/>
              </a:spcBef>
              <a:spcAft>
                <a:spcPts val="0"/>
              </a:spcAft>
              <a:buClr>
                <a:srgbClr val="FF774B"/>
              </a:buClr>
              <a:buSzPts val="1200"/>
              <a:buFont typeface="Wingdings" pitchFamily="2" charset="2"/>
              <a:buChar char="Ø"/>
            </a:pPr>
            <a:r>
              <a:rPr lang="en-US" sz="1300" dirty="0">
                <a:solidFill>
                  <a:srgbClr val="FF774B"/>
                </a:solidFill>
                <a:latin typeface="Barlow Light"/>
                <a:ea typeface="Barlow Light"/>
                <a:cs typeface="Barlow Light"/>
                <a:sym typeface="Barlow Light"/>
              </a:rPr>
              <a:t>Tech leverage</a:t>
            </a:r>
            <a:r>
              <a:rPr lang="en-US" sz="1300" dirty="0">
                <a:solidFill>
                  <a:srgbClr val="5F6060"/>
                </a:solidFill>
                <a:latin typeface="Barlow Light"/>
                <a:ea typeface="Barlow Light"/>
                <a:cs typeface="Barlow Light"/>
                <a:sym typeface="Barlow Light"/>
              </a:rPr>
              <a:t>: Cloud platforms, Game dev and creative app platforms: acquire Zappaty core technology, built from the ground up, to replace their own file storage and sharing proposition</a:t>
            </a:r>
          </a:p>
          <a:p>
            <a:pPr marL="285750" marR="0" lvl="0" indent="-285750" algn="l" rtl="0">
              <a:lnSpc>
                <a:spcPct val="120000"/>
              </a:lnSpc>
              <a:spcBef>
                <a:spcPts val="0"/>
              </a:spcBef>
              <a:spcAft>
                <a:spcPts val="0"/>
              </a:spcAft>
              <a:buClr>
                <a:srgbClr val="FF774B"/>
              </a:buClr>
              <a:buSzPts val="1200"/>
              <a:buFont typeface="Wingdings" pitchFamily="2" charset="2"/>
              <a:buChar char="Ø"/>
            </a:pPr>
            <a:r>
              <a:rPr lang="en-US" sz="1300" dirty="0">
                <a:solidFill>
                  <a:srgbClr val="FF774B"/>
                </a:solidFill>
                <a:latin typeface="Barlow Light"/>
                <a:ea typeface="Barlow Light"/>
                <a:cs typeface="Barlow Light"/>
                <a:sym typeface="Barlow Light"/>
              </a:rPr>
              <a:t>Complement existing proposition</a:t>
            </a:r>
            <a:r>
              <a:rPr lang="en-US" sz="1300" dirty="0">
                <a:solidFill>
                  <a:srgbClr val="5F6060"/>
                </a:solidFill>
                <a:latin typeface="Barlow Light"/>
                <a:ea typeface="Barlow Light"/>
                <a:cs typeface="Barlow Light"/>
                <a:sym typeface="Barlow Light"/>
              </a:rPr>
              <a:t>: trade sale or PE: acquire, or merge with Zappaty and create an enhanced platform based on strategic alignment</a:t>
            </a:r>
          </a:p>
          <a:p>
            <a:pPr marL="285750" marR="0" lvl="0" indent="-285750" algn="l" rtl="0">
              <a:lnSpc>
                <a:spcPct val="120000"/>
              </a:lnSpc>
              <a:spcBef>
                <a:spcPts val="0"/>
              </a:spcBef>
              <a:spcAft>
                <a:spcPts val="0"/>
              </a:spcAft>
              <a:buClr>
                <a:srgbClr val="FF774B"/>
              </a:buClr>
              <a:buSzPts val="1200"/>
              <a:buFont typeface="Wingdings" pitchFamily="2" charset="2"/>
              <a:buChar char="Ø"/>
            </a:pPr>
            <a:r>
              <a:rPr lang="en-US" sz="1300" dirty="0">
                <a:solidFill>
                  <a:srgbClr val="FF774B"/>
                </a:solidFill>
                <a:latin typeface="Barlow Light"/>
                <a:ea typeface="Barlow Light"/>
                <a:cs typeface="Barlow Light"/>
                <a:sym typeface="Barlow Light"/>
              </a:rPr>
              <a:t>Meet additional user demand</a:t>
            </a:r>
            <a:r>
              <a:rPr lang="en-US" sz="1300" dirty="0">
                <a:solidFill>
                  <a:srgbClr val="5F6060"/>
                </a:solidFill>
                <a:latin typeface="Barlow Light"/>
                <a:ea typeface="Barlow Light"/>
                <a:cs typeface="Barlow Light"/>
                <a:sym typeface="Barlow Light"/>
              </a:rPr>
              <a:t>: support demand for greater security whilst increased share of feature-rich content</a:t>
            </a:r>
          </a:p>
          <a:p>
            <a:pPr marL="285750" marR="0" lvl="0" indent="-285750" algn="l" rtl="0">
              <a:lnSpc>
                <a:spcPct val="120000"/>
              </a:lnSpc>
              <a:spcBef>
                <a:spcPts val="0"/>
              </a:spcBef>
              <a:spcAft>
                <a:spcPts val="0"/>
              </a:spcAft>
              <a:buClr>
                <a:srgbClr val="FF774B"/>
              </a:buClr>
              <a:buSzPts val="1200"/>
              <a:buFont typeface="Wingdings" pitchFamily="2" charset="2"/>
              <a:buChar char="Ø"/>
            </a:pPr>
            <a:r>
              <a:rPr lang="en-US" sz="1300" dirty="0">
                <a:solidFill>
                  <a:srgbClr val="FF774B"/>
                </a:solidFill>
                <a:latin typeface="Barlow Light"/>
                <a:cs typeface="Barlow Light"/>
                <a:sym typeface="Barlow Light"/>
              </a:rPr>
              <a:t>Lower cost to serve</a:t>
            </a:r>
            <a:r>
              <a:rPr lang="en-US" sz="1300" dirty="0">
                <a:solidFill>
                  <a:srgbClr val="FF774B"/>
                </a:solidFill>
                <a:latin typeface="Barlow Light"/>
                <a:cs typeface="Barlow Light"/>
              </a:rPr>
              <a:t>: </a:t>
            </a:r>
            <a:r>
              <a:rPr lang="en-US" sz="1300" dirty="0">
                <a:solidFill>
                  <a:srgbClr val="5F6060"/>
                </a:solidFill>
                <a:latin typeface="Barlow Light"/>
                <a:cs typeface="Barlow Light"/>
              </a:rPr>
              <a:t>efficiency gains from using Zappaty to access customer/client base</a:t>
            </a:r>
          </a:p>
          <a:p>
            <a:pPr marL="285750" marR="0" lvl="0" indent="-285750" algn="l" rtl="0">
              <a:lnSpc>
                <a:spcPct val="120000"/>
              </a:lnSpc>
              <a:spcBef>
                <a:spcPts val="0"/>
              </a:spcBef>
              <a:spcAft>
                <a:spcPts val="0"/>
              </a:spcAft>
              <a:buClr>
                <a:srgbClr val="FF774B"/>
              </a:buClr>
              <a:buSzPts val="1200"/>
              <a:buFont typeface="Wingdings" pitchFamily="2" charset="2"/>
              <a:buChar char="Ø"/>
            </a:pPr>
            <a:r>
              <a:rPr lang="en-US" sz="1300" dirty="0">
                <a:solidFill>
                  <a:srgbClr val="FF774B"/>
                </a:solidFill>
                <a:latin typeface="Barlow Light"/>
                <a:cs typeface="Barlow Light"/>
              </a:rPr>
              <a:t>IP ownership</a:t>
            </a:r>
            <a:r>
              <a:rPr lang="en-US" sz="1300" dirty="0">
                <a:solidFill>
                  <a:srgbClr val="5F6060"/>
                </a:solidFill>
                <a:latin typeface="Barlow Light"/>
                <a:cs typeface="Barlow Light"/>
              </a:rPr>
              <a:t>: ability to acquire proprietary tech with potential to license elsewhere</a:t>
            </a:r>
            <a:endParaRPr lang="en-US" sz="1300" dirty="0">
              <a:solidFill>
                <a:srgbClr val="FF774B"/>
              </a:solidFill>
              <a:latin typeface="Barlow Light"/>
            </a:endParaRPr>
          </a:p>
          <a:p>
            <a:pPr algn="l" rtl="0" fontAlgn="base"/>
            <a:endParaRPr lang="en-GB" sz="1300" dirty="0">
              <a:solidFill>
                <a:srgbClr val="5F6060"/>
              </a:solidFill>
              <a:latin typeface="Barlow Light" pitchFamily="2" charset="77"/>
            </a:endParaRPr>
          </a:p>
        </p:txBody>
      </p:sp>
      <p:pic>
        <p:nvPicPr>
          <p:cNvPr id="8" name="Picture 7" descr="A triangle with a black background&#10;&#10;Description automatically generated with medium confidence">
            <a:extLst>
              <a:ext uri="{FF2B5EF4-FFF2-40B4-BE49-F238E27FC236}">
                <a16:creationId xmlns:a16="http://schemas.microsoft.com/office/drawing/2014/main" id="{58F5A8BF-1831-D2B2-141F-325B720CFCC1}"/>
              </a:ext>
            </a:extLst>
          </p:cNvPr>
          <p:cNvPicPr>
            <a:picLocks noChangeAspect="1"/>
          </p:cNvPicPr>
          <p:nvPr/>
        </p:nvPicPr>
        <p:blipFill>
          <a:blip r:embed="rId3"/>
          <a:stretch>
            <a:fillRect/>
          </a:stretch>
        </p:blipFill>
        <p:spPr>
          <a:xfrm>
            <a:off x="6143033" y="862087"/>
            <a:ext cx="5564660" cy="5124718"/>
          </a:xfrm>
          <a:prstGeom prst="rect">
            <a:avLst/>
          </a:prstGeom>
        </p:spPr>
      </p:pic>
      <p:sp>
        <p:nvSpPr>
          <p:cNvPr id="2" name="Google Shape;234;p12">
            <a:extLst>
              <a:ext uri="{FF2B5EF4-FFF2-40B4-BE49-F238E27FC236}">
                <a16:creationId xmlns:a16="http://schemas.microsoft.com/office/drawing/2014/main" id="{E12B5942-6F8F-5BD6-C452-61962981E11B}"/>
              </a:ext>
            </a:extLst>
          </p:cNvPr>
          <p:cNvSpPr txBox="1"/>
          <p:nvPr/>
        </p:nvSpPr>
        <p:spPr>
          <a:xfrm>
            <a:off x="7037183" y="3209002"/>
            <a:ext cx="921488"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b="1" i="0" u="none" strike="noStrike" dirty="0">
                <a:solidFill>
                  <a:srgbClr val="1E2C2C"/>
                </a:solidFill>
                <a:effectLst/>
                <a:latin typeface="Barlow Light" pitchFamily="2" charset="77"/>
              </a:rPr>
              <a:t>Cloud</a:t>
            </a:r>
          </a:p>
          <a:p>
            <a:pPr marL="0" marR="0" lvl="0" indent="0" algn="ctr" rtl="0">
              <a:spcBef>
                <a:spcPts val="0"/>
              </a:spcBef>
              <a:spcAft>
                <a:spcPts val="0"/>
              </a:spcAft>
              <a:buNone/>
            </a:pPr>
            <a:r>
              <a:rPr lang="en-GB" b="1" dirty="0">
                <a:solidFill>
                  <a:srgbClr val="1E2C2C"/>
                </a:solidFill>
                <a:latin typeface="Barlow Light" pitchFamily="2" charset="77"/>
                <a:ea typeface="Barlow Light"/>
                <a:cs typeface="Barlow Light"/>
                <a:sym typeface="Barlow Light"/>
              </a:rPr>
              <a:t>platforms</a:t>
            </a:r>
            <a:endParaRPr b="1" dirty="0">
              <a:solidFill>
                <a:srgbClr val="1E2C2C"/>
              </a:solidFill>
              <a:latin typeface="Barlow Light"/>
              <a:ea typeface="Barlow Light"/>
              <a:cs typeface="Barlow Light"/>
              <a:sym typeface="Barlow Light"/>
            </a:endParaRPr>
          </a:p>
        </p:txBody>
      </p:sp>
      <p:sp>
        <p:nvSpPr>
          <p:cNvPr id="4" name="Google Shape;234;p12">
            <a:extLst>
              <a:ext uri="{FF2B5EF4-FFF2-40B4-BE49-F238E27FC236}">
                <a16:creationId xmlns:a16="http://schemas.microsoft.com/office/drawing/2014/main" id="{ABB5A167-7471-D8A6-A8CB-A1A9E14EA57D}"/>
              </a:ext>
            </a:extLst>
          </p:cNvPr>
          <p:cNvSpPr txBox="1"/>
          <p:nvPr/>
        </p:nvSpPr>
        <p:spPr>
          <a:xfrm>
            <a:off x="8392077" y="2778115"/>
            <a:ext cx="921488"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b="1" i="0" u="none" strike="noStrike" dirty="0">
                <a:solidFill>
                  <a:srgbClr val="1E2C2C"/>
                </a:solidFill>
                <a:effectLst/>
                <a:latin typeface="Barlow Light" pitchFamily="2" charset="77"/>
              </a:rPr>
              <a:t>Game dev</a:t>
            </a:r>
          </a:p>
          <a:p>
            <a:pPr marL="0" marR="0" lvl="0" indent="0" algn="ctr" rtl="0">
              <a:spcBef>
                <a:spcPts val="0"/>
              </a:spcBef>
              <a:spcAft>
                <a:spcPts val="0"/>
              </a:spcAft>
              <a:buNone/>
            </a:pPr>
            <a:r>
              <a:rPr lang="en-GB" b="1" dirty="0">
                <a:solidFill>
                  <a:srgbClr val="1E2C2C"/>
                </a:solidFill>
                <a:latin typeface="Barlow Light" pitchFamily="2" charset="77"/>
                <a:ea typeface="Barlow Light"/>
                <a:cs typeface="Barlow Light"/>
                <a:sym typeface="Barlow Light"/>
              </a:rPr>
              <a:t>platforms</a:t>
            </a:r>
            <a:endParaRPr b="1" dirty="0">
              <a:solidFill>
                <a:srgbClr val="1E2C2C"/>
              </a:solidFill>
              <a:latin typeface="Barlow Light"/>
              <a:ea typeface="Barlow Light"/>
              <a:cs typeface="Barlow Light"/>
              <a:sym typeface="Barlow Light"/>
            </a:endParaRPr>
          </a:p>
        </p:txBody>
      </p:sp>
      <p:sp>
        <p:nvSpPr>
          <p:cNvPr id="5" name="Google Shape;234;p12">
            <a:extLst>
              <a:ext uri="{FF2B5EF4-FFF2-40B4-BE49-F238E27FC236}">
                <a16:creationId xmlns:a16="http://schemas.microsoft.com/office/drawing/2014/main" id="{2E928CDF-C0DF-AFDE-D143-005D3C88C6C3}"/>
              </a:ext>
            </a:extLst>
          </p:cNvPr>
          <p:cNvSpPr txBox="1"/>
          <p:nvPr/>
        </p:nvSpPr>
        <p:spPr>
          <a:xfrm>
            <a:off x="8703738" y="3793778"/>
            <a:ext cx="1061155"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b="1" i="0" u="none" strike="noStrike" dirty="0">
                <a:solidFill>
                  <a:srgbClr val="1E2C2C"/>
                </a:solidFill>
                <a:effectLst/>
                <a:latin typeface="Barlow Light" pitchFamily="2" charset="77"/>
              </a:rPr>
              <a:t>Creative app</a:t>
            </a:r>
          </a:p>
          <a:p>
            <a:pPr marL="0" marR="0" lvl="0" indent="0" algn="ctr" rtl="0">
              <a:spcBef>
                <a:spcPts val="0"/>
              </a:spcBef>
              <a:spcAft>
                <a:spcPts val="0"/>
              </a:spcAft>
              <a:buNone/>
            </a:pPr>
            <a:r>
              <a:rPr lang="en-GB" b="1" dirty="0">
                <a:solidFill>
                  <a:srgbClr val="1E2C2C"/>
                </a:solidFill>
                <a:latin typeface="Barlow Light" pitchFamily="2" charset="77"/>
              </a:rPr>
              <a:t>platforms</a:t>
            </a:r>
            <a:endParaRPr lang="en-GB" b="1" i="0" u="none" strike="noStrike" dirty="0">
              <a:solidFill>
                <a:srgbClr val="1E2C2C"/>
              </a:solidFill>
              <a:effectLst/>
              <a:latin typeface="Barlow Light" pitchFamily="2" charset="77"/>
            </a:endParaRPr>
          </a:p>
        </p:txBody>
      </p:sp>
      <p:sp>
        <p:nvSpPr>
          <p:cNvPr id="6" name="Google Shape;234;p12">
            <a:extLst>
              <a:ext uri="{FF2B5EF4-FFF2-40B4-BE49-F238E27FC236}">
                <a16:creationId xmlns:a16="http://schemas.microsoft.com/office/drawing/2014/main" id="{23F0CA89-6C39-4FD0-2F6D-D51196A958D7}"/>
              </a:ext>
            </a:extLst>
          </p:cNvPr>
          <p:cNvSpPr txBox="1"/>
          <p:nvPr/>
        </p:nvSpPr>
        <p:spPr>
          <a:xfrm>
            <a:off x="9870921" y="2218978"/>
            <a:ext cx="994638"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b="1" i="0" u="none" strike="noStrike" dirty="0">
                <a:solidFill>
                  <a:srgbClr val="1E2C2C"/>
                </a:solidFill>
                <a:effectLst/>
                <a:latin typeface="Barlow Light" pitchFamily="2" charset="77"/>
              </a:rPr>
              <a:t>CRM providers</a:t>
            </a:r>
          </a:p>
        </p:txBody>
      </p:sp>
      <p:sp>
        <p:nvSpPr>
          <p:cNvPr id="7" name="Google Shape;234;p12">
            <a:extLst>
              <a:ext uri="{FF2B5EF4-FFF2-40B4-BE49-F238E27FC236}">
                <a16:creationId xmlns:a16="http://schemas.microsoft.com/office/drawing/2014/main" id="{D728908F-2B33-CF57-5E8A-0C1D3726D9D2}"/>
              </a:ext>
            </a:extLst>
          </p:cNvPr>
          <p:cNvSpPr txBox="1"/>
          <p:nvPr/>
        </p:nvSpPr>
        <p:spPr>
          <a:xfrm>
            <a:off x="10193551" y="3176184"/>
            <a:ext cx="994638"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b="1" i="0" u="none" strike="noStrike" dirty="0">
                <a:solidFill>
                  <a:srgbClr val="1E2C2C"/>
                </a:solidFill>
                <a:effectLst/>
                <a:latin typeface="Barlow Light" pitchFamily="2" charset="77"/>
              </a:rPr>
              <a:t>Trade</a:t>
            </a:r>
          </a:p>
          <a:p>
            <a:pPr marL="0" marR="0" lvl="0" indent="0" algn="ctr" rtl="0">
              <a:spcBef>
                <a:spcPts val="0"/>
              </a:spcBef>
              <a:spcAft>
                <a:spcPts val="0"/>
              </a:spcAft>
              <a:buNone/>
            </a:pPr>
            <a:r>
              <a:rPr lang="en-GB" b="1" dirty="0">
                <a:solidFill>
                  <a:srgbClr val="1E2C2C"/>
                </a:solidFill>
                <a:latin typeface="Barlow Light" pitchFamily="2" charset="77"/>
              </a:rPr>
              <a:t>sale</a:t>
            </a:r>
            <a:endParaRPr lang="en-GB" b="1" i="0" u="none" strike="noStrike" dirty="0">
              <a:solidFill>
                <a:srgbClr val="1E2C2C"/>
              </a:solidFill>
              <a:effectLst/>
              <a:latin typeface="Barlow Light" pitchFamily="2" charset="77"/>
            </a:endParaRPr>
          </a:p>
        </p:txBody>
      </p:sp>
      <p:sp>
        <p:nvSpPr>
          <p:cNvPr id="9" name="Google Shape;234;p12">
            <a:extLst>
              <a:ext uri="{FF2B5EF4-FFF2-40B4-BE49-F238E27FC236}">
                <a16:creationId xmlns:a16="http://schemas.microsoft.com/office/drawing/2014/main" id="{AEE090E8-B5B2-C313-106C-C7D70420B05F}"/>
              </a:ext>
            </a:extLst>
          </p:cNvPr>
          <p:cNvSpPr txBox="1"/>
          <p:nvPr/>
        </p:nvSpPr>
        <p:spPr>
          <a:xfrm>
            <a:off x="10193551" y="4604783"/>
            <a:ext cx="994638"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b="1" i="0" u="none" strike="noStrike" dirty="0">
                <a:solidFill>
                  <a:srgbClr val="1E2C2C"/>
                </a:solidFill>
                <a:effectLst/>
                <a:latin typeface="Barlow Light" pitchFamily="2" charset="77"/>
              </a:rPr>
              <a:t>Private</a:t>
            </a:r>
          </a:p>
          <a:p>
            <a:pPr marL="0" marR="0" lvl="0" indent="0" algn="ctr" rtl="0">
              <a:spcBef>
                <a:spcPts val="0"/>
              </a:spcBef>
              <a:spcAft>
                <a:spcPts val="0"/>
              </a:spcAft>
              <a:buNone/>
            </a:pPr>
            <a:r>
              <a:rPr lang="en-GB" b="1" dirty="0">
                <a:solidFill>
                  <a:srgbClr val="1E2C2C"/>
                </a:solidFill>
                <a:latin typeface="Barlow Light" pitchFamily="2" charset="77"/>
              </a:rPr>
              <a:t>equity</a:t>
            </a:r>
            <a:endParaRPr lang="en-GB" b="1" i="0" u="none" strike="noStrike" dirty="0">
              <a:solidFill>
                <a:srgbClr val="1E2C2C"/>
              </a:solidFill>
              <a:effectLst/>
              <a:latin typeface="Barlow Light" pitchFamily="2" charset="77"/>
            </a:endParaRPr>
          </a:p>
        </p:txBody>
      </p:sp>
      <p:sp>
        <p:nvSpPr>
          <p:cNvPr id="10" name="Oval 9">
            <a:extLst>
              <a:ext uri="{FF2B5EF4-FFF2-40B4-BE49-F238E27FC236}">
                <a16:creationId xmlns:a16="http://schemas.microsoft.com/office/drawing/2014/main" id="{B2E2E5C9-80AD-9554-3DC8-3759403F2872}"/>
              </a:ext>
            </a:extLst>
          </p:cNvPr>
          <p:cNvSpPr/>
          <p:nvPr/>
        </p:nvSpPr>
        <p:spPr>
          <a:xfrm>
            <a:off x="5781737" y="2993558"/>
            <a:ext cx="921487" cy="895001"/>
          </a:xfrm>
          <a:prstGeom prst="ellipse">
            <a:avLst/>
          </a:prstGeom>
          <a:solidFill>
            <a:srgbClr val="1E2C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EXIT</a:t>
            </a:r>
          </a:p>
        </p:txBody>
      </p:sp>
    </p:spTree>
    <p:extLst>
      <p:ext uri="{BB962C8B-B14F-4D97-AF65-F5344CB8AC3E}">
        <p14:creationId xmlns:p14="http://schemas.microsoft.com/office/powerpoint/2010/main" val="222554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19" descr="A close-up of a keyboard&#10;&#10;Description automatically generated"/>
          <p:cNvPicPr preferRelativeResize="0"/>
          <p:nvPr/>
        </p:nvPicPr>
        <p:blipFill rotWithShape="1">
          <a:blip r:embed="rId3">
            <a:alphaModFix/>
          </a:blip>
          <a:srcRect/>
          <a:stretch/>
        </p:blipFill>
        <p:spPr>
          <a:xfrm>
            <a:off x="0" y="-609245"/>
            <a:ext cx="12192000" cy="6858000"/>
          </a:xfrm>
          <a:prstGeom prst="rect">
            <a:avLst/>
          </a:prstGeom>
          <a:noFill/>
          <a:ln>
            <a:noFill/>
          </a:ln>
        </p:spPr>
      </p:pic>
      <p:sp>
        <p:nvSpPr>
          <p:cNvPr id="374" name="Google Shape;374;p19"/>
          <p:cNvSpPr txBox="1"/>
          <p:nvPr/>
        </p:nvSpPr>
        <p:spPr>
          <a:xfrm>
            <a:off x="983431" y="5245968"/>
            <a:ext cx="9793039" cy="430887"/>
          </a:xfrm>
          <a:prstGeom prst="rect">
            <a:avLst/>
          </a:prstGeom>
          <a:noFill/>
          <a:ln>
            <a:noFill/>
          </a:ln>
        </p:spPr>
        <p:txBody>
          <a:bodyPr spcFirstLastPara="1" wrap="square" lIns="0" tIns="0" rIns="0" bIns="0" anchor="t" anchorCtr="0">
            <a:spAutoFit/>
          </a:bodyPr>
          <a:lstStyle/>
          <a:p>
            <a:r>
              <a:rPr lang="en-GB" dirty="0">
                <a:solidFill>
                  <a:srgbClr val="FFFFFF"/>
                </a:solidFill>
                <a:latin typeface="Barlow Light"/>
                <a:sym typeface="Barlow Light"/>
              </a:rPr>
              <a:t>Forbes Capital</a:t>
            </a:r>
          </a:p>
          <a:p>
            <a:r>
              <a:rPr lang="en-GB" dirty="0">
                <a:solidFill>
                  <a:srgbClr val="FFFFFF"/>
                </a:solidFill>
                <a:latin typeface="Barlow Light"/>
                <a:sym typeface="Barlow Light"/>
              </a:rPr>
              <a:t>12 Hay Hill, Mayfair, W1J8NR, London</a:t>
            </a:r>
            <a:endParaRPr lang="en-GB" dirty="0">
              <a:solidFill>
                <a:srgbClr val="FFFFFF"/>
              </a:solidFill>
              <a:latin typeface="Barlow Light"/>
            </a:endParaRPr>
          </a:p>
        </p:txBody>
      </p:sp>
      <p:pic>
        <p:nvPicPr>
          <p:cNvPr id="375" name="Google Shape;375;p19" descr="A black background with white letters&#10;&#10;Description automatically generated"/>
          <p:cNvPicPr preferRelativeResize="0"/>
          <p:nvPr/>
        </p:nvPicPr>
        <p:blipFill rotWithShape="1">
          <a:blip r:embed="rId4">
            <a:alphaModFix/>
          </a:blip>
          <a:srcRect/>
          <a:stretch/>
        </p:blipFill>
        <p:spPr>
          <a:xfrm>
            <a:off x="983431" y="142123"/>
            <a:ext cx="3552757" cy="934243"/>
          </a:xfrm>
          <a:prstGeom prst="rect">
            <a:avLst/>
          </a:prstGeom>
          <a:noFill/>
          <a:ln>
            <a:noFill/>
          </a:ln>
        </p:spPr>
      </p:pic>
      <p:sp>
        <p:nvSpPr>
          <p:cNvPr id="376" name="Google Shape;376;p19"/>
          <p:cNvSpPr txBox="1"/>
          <p:nvPr/>
        </p:nvSpPr>
        <p:spPr>
          <a:xfrm>
            <a:off x="983432" y="1819481"/>
            <a:ext cx="9793039" cy="215443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dirty="0">
                <a:solidFill>
                  <a:srgbClr val="FFFFFF"/>
                </a:solidFill>
                <a:latin typeface="Barlow Medium"/>
                <a:ea typeface="Barlow Medium"/>
                <a:cs typeface="Barlow Medium"/>
                <a:sym typeface="Barlow Medium"/>
              </a:rPr>
              <a:t>Your investment contact:</a:t>
            </a:r>
          </a:p>
          <a:p>
            <a:pPr marL="0" marR="0" lvl="0" indent="0" algn="l" rtl="0">
              <a:spcBef>
                <a:spcPts val="0"/>
              </a:spcBef>
              <a:spcAft>
                <a:spcPts val="0"/>
              </a:spcAft>
              <a:buNone/>
            </a:pPr>
            <a:endParaRPr lang="en-GB" sz="2800" dirty="0">
              <a:solidFill>
                <a:srgbClr val="FFFFFF"/>
              </a:solidFill>
              <a:latin typeface="Barlow Light"/>
              <a:ea typeface="Barlow Light"/>
              <a:cs typeface="Barlow Light"/>
              <a:sym typeface="Barlow Light"/>
            </a:endParaRPr>
          </a:p>
          <a:p>
            <a:r>
              <a:rPr lang="en-GB" sz="2800" dirty="0">
                <a:solidFill>
                  <a:srgbClr val="FFFFFF"/>
                </a:solidFill>
                <a:latin typeface="Barlow Light"/>
                <a:sym typeface="Barlow Light"/>
              </a:rPr>
              <a:t>Hughie Forbes</a:t>
            </a:r>
          </a:p>
          <a:p>
            <a:r>
              <a:rPr lang="en-GB" sz="2800" dirty="0">
                <a:solidFill>
                  <a:srgbClr val="FFFFFF"/>
                </a:solidFill>
                <a:latin typeface="Barlow Light"/>
              </a:rPr>
              <a:t>hf@forbescapital.co.uk</a:t>
            </a:r>
          </a:p>
          <a:p>
            <a:r>
              <a:rPr lang="en-GB" sz="2800" dirty="0">
                <a:solidFill>
                  <a:srgbClr val="FFFFFF"/>
                </a:solidFill>
                <a:latin typeface="Barlow Light"/>
              </a:rPr>
              <a:t>+447748824314</a:t>
            </a:r>
            <a:endParaRPr sz="2800" dirty="0">
              <a:solidFill>
                <a:srgbClr val="FFFFFF"/>
              </a:solidFill>
              <a:latin typeface="Barlow Light"/>
              <a:sym typeface="Barlow Light"/>
            </a:endParaRPr>
          </a:p>
        </p:txBody>
      </p:sp>
      <p:sp>
        <p:nvSpPr>
          <p:cNvPr id="2" name="Rectangle 1">
            <a:extLst>
              <a:ext uri="{FF2B5EF4-FFF2-40B4-BE49-F238E27FC236}">
                <a16:creationId xmlns:a16="http://schemas.microsoft.com/office/drawing/2014/main" id="{CEE2E8F9-C089-40B3-F129-7C69E31AA7DC}"/>
              </a:ext>
            </a:extLst>
          </p:cNvPr>
          <p:cNvSpPr/>
          <p:nvPr/>
        </p:nvSpPr>
        <p:spPr>
          <a:xfrm>
            <a:off x="6932951" y="-457200"/>
            <a:ext cx="89941"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5F160609CA4C40B4E0F7B79B7BB406" ma:contentTypeVersion="14" ma:contentTypeDescription="Create a new document." ma:contentTypeScope="" ma:versionID="f534a287323f0ddfb20f5f4557f71dd0">
  <xsd:schema xmlns:xsd="http://www.w3.org/2001/XMLSchema" xmlns:xs="http://www.w3.org/2001/XMLSchema" xmlns:p="http://schemas.microsoft.com/office/2006/metadata/properties" xmlns:ns2="767d5b8a-601a-4ee0-8abe-1505a150edaa" xmlns:ns3="c1a587cd-d87d-46e7-87ea-f909c4955390" targetNamespace="http://schemas.microsoft.com/office/2006/metadata/properties" ma:root="true" ma:fieldsID="535a45c541f840bd02ad8e0952176eec" ns2:_="" ns3:_="">
    <xsd:import namespace="767d5b8a-601a-4ee0-8abe-1505a150edaa"/>
    <xsd:import namespace="c1a587cd-d87d-46e7-87ea-f909c495539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d5b8a-601a-4ee0-8abe-1505a150e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bb124d1-b746-4a76-8524-c90d95c9166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a587cd-d87d-46e7-87ea-f909c495539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aff7e4-8ddd-4cb6-a2c0-5cedc1c5e8ff}" ma:internalName="TaxCatchAll" ma:showField="CatchAllData" ma:web="c1a587cd-d87d-46e7-87ea-f909c49553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1a587cd-d87d-46e7-87ea-f909c4955390" xsi:nil="true"/>
    <lcf76f155ced4ddcb4097134ff3c332f xmlns="767d5b8a-601a-4ee0-8abe-1505a150ed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529A9B-1AF0-460C-889C-17FFE532C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d5b8a-601a-4ee0-8abe-1505a150edaa"/>
    <ds:schemaRef ds:uri="c1a587cd-d87d-46e7-87ea-f909c49553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77739-4859-4FD0-AB4C-43D3DAD5A4F5}">
  <ds:schemaRefs>
    <ds:schemaRef ds:uri="http://schemas.microsoft.com/office/2006/metadata/properties"/>
    <ds:schemaRef ds:uri="http://schemas.microsoft.com/office/infopath/2007/PartnerControls"/>
    <ds:schemaRef ds:uri="c1a587cd-d87d-46e7-87ea-f909c4955390"/>
    <ds:schemaRef ds:uri="767d5b8a-601a-4ee0-8abe-1505a150edaa"/>
  </ds:schemaRefs>
</ds:datastoreItem>
</file>

<file path=customXml/itemProps3.xml><?xml version="1.0" encoding="utf-8"?>
<ds:datastoreItem xmlns:ds="http://schemas.openxmlformats.org/officeDocument/2006/customXml" ds:itemID="{F2549709-1C88-4CF7-8B7F-0AD19E12A0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46211</TotalTime>
  <Words>961</Words>
  <Application>Microsoft Office PowerPoint</Application>
  <PresentationFormat>Widescreen</PresentationFormat>
  <Paragraphs>124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Barlow Light</vt:lpstr>
      <vt:lpstr>Wingdings</vt:lpstr>
      <vt:lpstr>Calibri</vt:lpstr>
      <vt:lpstr>Barlow</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Tarlowski</dc:creator>
  <cp:lastModifiedBy>Hughie Forbes</cp:lastModifiedBy>
  <cp:revision>200</cp:revision>
  <cp:lastPrinted>2023-12-18T15:04:54Z</cp:lastPrinted>
  <dcterms:created xsi:type="dcterms:W3CDTF">2023-08-15T07:34:47Z</dcterms:created>
  <dcterms:modified xsi:type="dcterms:W3CDTF">2024-02-01T11:31:47Z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0x010100905F160609CA4C40B4E0F7B79B7BB406</vt:lpwstr>
  </property>
</Properties>
</file>